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35"/>
  </p:notesMasterIdLst>
  <p:handoutMasterIdLst>
    <p:handoutMasterId r:id="rId36"/>
  </p:handoutMasterIdLst>
  <p:sldIdLst>
    <p:sldId id="260" r:id="rId2"/>
    <p:sldId id="274" r:id="rId3"/>
    <p:sldId id="268" r:id="rId4"/>
    <p:sldId id="269" r:id="rId5"/>
    <p:sldId id="275" r:id="rId6"/>
    <p:sldId id="276" r:id="rId7"/>
    <p:sldId id="278" r:id="rId8"/>
    <p:sldId id="277" r:id="rId9"/>
    <p:sldId id="779" r:id="rId10"/>
    <p:sldId id="272" r:id="rId11"/>
    <p:sldId id="687" r:id="rId12"/>
    <p:sldId id="769" r:id="rId13"/>
    <p:sldId id="693" r:id="rId14"/>
    <p:sldId id="695" r:id="rId15"/>
    <p:sldId id="776" r:id="rId16"/>
    <p:sldId id="775" r:id="rId17"/>
    <p:sldId id="774" r:id="rId18"/>
    <p:sldId id="700" r:id="rId19"/>
    <p:sldId id="701" r:id="rId20"/>
    <p:sldId id="702" r:id="rId21"/>
    <p:sldId id="703" r:id="rId22"/>
    <p:sldId id="770" r:id="rId23"/>
    <p:sldId id="273" r:id="rId24"/>
    <p:sldId id="704" r:id="rId25"/>
    <p:sldId id="705" r:id="rId26"/>
    <p:sldId id="723" r:id="rId27"/>
    <p:sldId id="777" r:id="rId28"/>
    <p:sldId id="731" r:id="rId29"/>
    <p:sldId id="773" r:id="rId30"/>
    <p:sldId id="733" r:id="rId31"/>
    <p:sldId id="734" r:id="rId32"/>
    <p:sldId id="778" r:id="rId33"/>
    <p:sldId id="287" r:id="rId3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746D0D8-1CFB-409A-8C57-2A84A5F46E41}">
          <p14:sldIdLst>
            <p14:sldId id="260"/>
            <p14:sldId id="274"/>
            <p14:sldId id="268"/>
            <p14:sldId id="269"/>
            <p14:sldId id="275"/>
            <p14:sldId id="276"/>
            <p14:sldId id="278"/>
            <p14:sldId id="277"/>
            <p14:sldId id="779"/>
            <p14:sldId id="272"/>
            <p14:sldId id="687"/>
            <p14:sldId id="769"/>
            <p14:sldId id="693"/>
            <p14:sldId id="695"/>
            <p14:sldId id="776"/>
            <p14:sldId id="775"/>
            <p14:sldId id="774"/>
            <p14:sldId id="700"/>
            <p14:sldId id="701"/>
            <p14:sldId id="702"/>
            <p14:sldId id="703"/>
            <p14:sldId id="770"/>
            <p14:sldId id="273"/>
            <p14:sldId id="704"/>
            <p14:sldId id="705"/>
            <p14:sldId id="723"/>
            <p14:sldId id="777"/>
            <p14:sldId id="731"/>
            <p14:sldId id="773"/>
            <p14:sldId id="733"/>
            <p14:sldId id="734"/>
            <p14:sldId id="778"/>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1DA"/>
    <a:srgbClr val="B5C7E7"/>
    <a:srgbClr val="DDD9C3"/>
    <a:srgbClr val="4472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1" autoAdjust="0"/>
    <p:restoredTop sz="81818" autoAdjust="0"/>
  </p:normalViewPr>
  <p:slideViewPr>
    <p:cSldViewPr>
      <p:cViewPr varScale="1">
        <p:scale>
          <a:sx n="102" d="100"/>
          <a:sy n="102" d="100"/>
        </p:scale>
        <p:origin x="784" y="64"/>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38" d="100"/>
          <a:sy n="138" d="100"/>
        </p:scale>
        <p:origin x="6091"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9F409-35DF-405F-9098-8B60BB2292FB}" type="doc">
      <dgm:prSet loTypeId="urn:microsoft.com/office/officeart/2005/8/layout/process2" loCatId="process" qsTypeId="urn:microsoft.com/office/officeart/2005/8/quickstyle/simple1" qsCatId="simple" csTypeId="urn:microsoft.com/office/officeart/2005/8/colors/accent1_2" csCatId="accent1" phldr="1"/>
      <dgm:spPr/>
    </dgm:pt>
    <dgm:pt modelId="{F83D8CB9-1C4D-4DFB-A91E-C43D15E8C649}">
      <dgm:prSet phldrT="[テキスト]" custT="1"/>
      <dgm:spPr>
        <a:solidFill>
          <a:srgbClr val="4472C4">
            <a:alpha val="40000"/>
          </a:srgbClr>
        </a:solidFill>
        <a:ln>
          <a:noFill/>
        </a:ln>
      </dgm:spPr>
      <dgm:t>
        <a:bodyPr/>
        <a:lstStyle/>
        <a:p>
          <a:pPr algn="l"/>
          <a:r>
            <a:rPr kumimoji="1" lang="en-US" altLang="ja-JP" sz="1600" dirty="0"/>
            <a:t>1.</a:t>
          </a:r>
          <a:r>
            <a:rPr kumimoji="1" lang="ja-JP" altLang="en-US" sz="1600" dirty="0"/>
            <a:t>オープンデータ公開の準備</a:t>
          </a:r>
        </a:p>
      </dgm:t>
    </dgm:pt>
    <dgm:pt modelId="{FB244CCF-736A-4F8A-A541-450EB27797F2}" type="parTrans" cxnId="{7203117D-65ED-4010-887E-D4876ED36D5B}">
      <dgm:prSet/>
      <dgm:spPr/>
      <dgm:t>
        <a:bodyPr/>
        <a:lstStyle/>
        <a:p>
          <a:endParaRPr kumimoji="1" lang="ja-JP" altLang="en-US"/>
        </a:p>
      </dgm:t>
    </dgm:pt>
    <dgm:pt modelId="{C1B44A25-2D84-4CB8-9025-CB89391707BC}" type="sibTrans" cxnId="{7203117D-65ED-4010-887E-D4876ED36D5B}">
      <dgm:prSet/>
      <dgm:spPr/>
      <dgm:t>
        <a:bodyPr/>
        <a:lstStyle/>
        <a:p>
          <a:endParaRPr kumimoji="1" lang="ja-JP" altLang="en-US"/>
        </a:p>
      </dgm:t>
    </dgm:pt>
    <dgm:pt modelId="{A525F466-28CB-427C-B7D6-79E52C282C38}">
      <dgm:prSet phldrT="[テキスト]" custT="1"/>
      <dgm:spPr>
        <a:solidFill>
          <a:srgbClr val="4472C4">
            <a:alpha val="40000"/>
          </a:srgbClr>
        </a:solidFill>
        <a:ln>
          <a:noFill/>
        </a:ln>
      </dgm:spPr>
      <dgm:t>
        <a:bodyPr/>
        <a:lstStyle/>
        <a:p>
          <a:pPr algn="l"/>
          <a:r>
            <a:rPr kumimoji="1" lang="en-US" altLang="ja-JP" sz="1600" dirty="0"/>
            <a:t>2.</a:t>
          </a:r>
          <a:r>
            <a:rPr kumimoji="1" lang="ja-JP" altLang="en-US" sz="1600" dirty="0"/>
            <a:t>公開するデータの作成</a:t>
          </a:r>
        </a:p>
      </dgm:t>
    </dgm:pt>
    <dgm:pt modelId="{10E17D74-067F-48A4-BB02-3A2E06F5A76B}" type="parTrans" cxnId="{FCEA1F5D-600D-4931-B253-A56170E2F112}">
      <dgm:prSet/>
      <dgm:spPr/>
      <dgm:t>
        <a:bodyPr/>
        <a:lstStyle/>
        <a:p>
          <a:endParaRPr kumimoji="1" lang="ja-JP" altLang="en-US"/>
        </a:p>
      </dgm:t>
    </dgm:pt>
    <dgm:pt modelId="{B5BE909C-47D2-4F94-9664-B9E9BBDE2524}" type="sibTrans" cxnId="{FCEA1F5D-600D-4931-B253-A56170E2F112}">
      <dgm:prSet/>
      <dgm:spPr/>
      <dgm:t>
        <a:bodyPr/>
        <a:lstStyle/>
        <a:p>
          <a:endParaRPr kumimoji="1" lang="ja-JP" altLang="en-US"/>
        </a:p>
      </dgm:t>
    </dgm:pt>
    <dgm:pt modelId="{60FEE183-8344-49E0-9D6E-C076A0E07AE2}">
      <dgm:prSet phldrT="[テキスト]" custT="1"/>
      <dgm:spPr>
        <a:solidFill>
          <a:srgbClr val="4472C4">
            <a:alpha val="69804"/>
          </a:srgbClr>
        </a:solidFill>
        <a:ln>
          <a:noFill/>
        </a:ln>
      </dgm:spPr>
      <dgm:t>
        <a:bodyPr/>
        <a:lstStyle/>
        <a:p>
          <a:pPr algn="l"/>
          <a:r>
            <a:rPr kumimoji="1" lang="en-US" altLang="ja-JP" sz="1600" dirty="0"/>
            <a:t>3.</a:t>
          </a:r>
          <a:r>
            <a:rPr kumimoji="1" lang="ja-JP" altLang="en-US" sz="1600" dirty="0"/>
            <a:t>データの登録</a:t>
          </a:r>
        </a:p>
      </dgm:t>
    </dgm:pt>
    <dgm:pt modelId="{4DEF35F2-1744-4A61-9A43-EB5BC89DC111}" type="parTrans" cxnId="{A4628F2A-6861-4045-A220-DCF7F1FCAC48}">
      <dgm:prSet/>
      <dgm:spPr/>
      <dgm:t>
        <a:bodyPr/>
        <a:lstStyle/>
        <a:p>
          <a:endParaRPr kumimoji="1" lang="ja-JP" altLang="en-US"/>
        </a:p>
      </dgm:t>
    </dgm:pt>
    <dgm:pt modelId="{DA45ECCB-7113-4581-8933-FB96178545EA}" type="sibTrans" cxnId="{A4628F2A-6861-4045-A220-DCF7F1FCAC48}">
      <dgm:prSet/>
      <dgm:spPr/>
      <dgm:t>
        <a:bodyPr/>
        <a:lstStyle/>
        <a:p>
          <a:endParaRPr kumimoji="1" lang="ja-JP" altLang="en-US"/>
        </a:p>
      </dgm:t>
    </dgm:pt>
    <dgm:pt modelId="{C61959B6-A022-4275-853A-6D5BFBA8CBD8}">
      <dgm:prSet phldrT="[テキスト]" custT="1"/>
      <dgm:spPr>
        <a:solidFill>
          <a:srgbClr val="4472C4">
            <a:alpha val="69804"/>
          </a:srgbClr>
        </a:solidFill>
        <a:ln>
          <a:noFill/>
        </a:ln>
      </dgm:spPr>
      <dgm:t>
        <a:bodyPr/>
        <a:lstStyle/>
        <a:p>
          <a:pPr algn="l"/>
          <a:r>
            <a:rPr kumimoji="1" lang="ja-JP" altLang="en-US" sz="1600" dirty="0"/>
            <a:t>４</a:t>
          </a:r>
          <a:r>
            <a:rPr kumimoji="1" lang="en-US" altLang="ja-JP" sz="1600" dirty="0"/>
            <a:t>.</a:t>
          </a:r>
          <a:r>
            <a:rPr kumimoji="1" lang="ja-JP" altLang="en-US" sz="1600" dirty="0"/>
            <a:t>公開されたデータの確認</a:t>
          </a:r>
        </a:p>
      </dgm:t>
    </dgm:pt>
    <dgm:pt modelId="{C82C1BA5-2998-4D63-8931-E233032A2733}" type="parTrans" cxnId="{07CD4BC9-DB77-4930-8C3E-3A652473C3F3}">
      <dgm:prSet/>
      <dgm:spPr/>
      <dgm:t>
        <a:bodyPr/>
        <a:lstStyle/>
        <a:p>
          <a:endParaRPr kumimoji="1" lang="ja-JP" altLang="en-US"/>
        </a:p>
      </dgm:t>
    </dgm:pt>
    <dgm:pt modelId="{1436D004-636A-44D8-91FC-4CE221E11761}" type="sibTrans" cxnId="{07CD4BC9-DB77-4930-8C3E-3A652473C3F3}">
      <dgm:prSet/>
      <dgm:spPr/>
      <dgm:t>
        <a:bodyPr/>
        <a:lstStyle/>
        <a:p>
          <a:endParaRPr kumimoji="1" lang="ja-JP" altLang="en-US"/>
        </a:p>
      </dgm:t>
    </dgm:pt>
    <dgm:pt modelId="{6AE356C5-383C-4A73-9CB3-355FB9941F4B}" type="pres">
      <dgm:prSet presAssocID="{AC19F409-35DF-405F-9098-8B60BB2292FB}" presName="linearFlow" presStyleCnt="0">
        <dgm:presLayoutVars>
          <dgm:resizeHandles val="exact"/>
        </dgm:presLayoutVars>
      </dgm:prSet>
      <dgm:spPr/>
    </dgm:pt>
    <dgm:pt modelId="{55FAB0B7-70AD-49C5-B565-FA6BED0C8184}" type="pres">
      <dgm:prSet presAssocID="{F83D8CB9-1C4D-4DFB-A91E-C43D15E8C649}" presName="node" presStyleLbl="node1" presStyleIdx="0" presStyleCnt="4" custScaleX="113270" custScaleY="49726" custLinFactY="7237" custLinFactNeighborY="100000">
        <dgm:presLayoutVars>
          <dgm:bulletEnabled val="1"/>
        </dgm:presLayoutVars>
      </dgm:prSet>
      <dgm:spPr/>
    </dgm:pt>
    <dgm:pt modelId="{8DD27965-1422-4DBA-98C8-A05BBABB0857}" type="pres">
      <dgm:prSet presAssocID="{C1B44A25-2D84-4CB8-9025-CB89391707BC}" presName="sibTrans" presStyleLbl="sibTrans2D1" presStyleIdx="0" presStyleCnt="3"/>
      <dgm:spPr/>
    </dgm:pt>
    <dgm:pt modelId="{9AD7D887-D2BF-451F-A578-8A38E59CEFB6}" type="pres">
      <dgm:prSet presAssocID="{C1B44A25-2D84-4CB8-9025-CB89391707BC}" presName="connectorText" presStyleLbl="sibTrans2D1" presStyleIdx="0" presStyleCnt="3"/>
      <dgm:spPr/>
    </dgm:pt>
    <dgm:pt modelId="{564E8A30-3E4E-4470-872E-57466DA28833}" type="pres">
      <dgm:prSet presAssocID="{A525F466-28CB-427C-B7D6-79E52C282C38}" presName="node" presStyleLbl="node1" presStyleIdx="1" presStyleCnt="4" custScaleX="113270" custScaleY="49726" custLinFactNeighborY="68513">
        <dgm:presLayoutVars>
          <dgm:bulletEnabled val="1"/>
        </dgm:presLayoutVars>
      </dgm:prSet>
      <dgm:spPr/>
    </dgm:pt>
    <dgm:pt modelId="{717764DA-B3CC-4B92-8240-AB8D753D93CC}" type="pres">
      <dgm:prSet presAssocID="{B5BE909C-47D2-4F94-9664-B9E9BBDE2524}" presName="sibTrans" presStyleLbl="sibTrans2D1" presStyleIdx="1" presStyleCnt="3"/>
      <dgm:spPr/>
    </dgm:pt>
    <dgm:pt modelId="{04112C9E-AA8D-40C0-BAAB-F00EE8841AA2}" type="pres">
      <dgm:prSet presAssocID="{B5BE909C-47D2-4F94-9664-B9E9BBDE2524}" presName="connectorText" presStyleLbl="sibTrans2D1" presStyleIdx="1" presStyleCnt="3"/>
      <dgm:spPr/>
    </dgm:pt>
    <dgm:pt modelId="{469F2ABA-B509-449F-B356-8E392AA28B60}" type="pres">
      <dgm:prSet presAssocID="{60FEE183-8344-49E0-9D6E-C076A0E07AE2}" presName="node" presStyleLbl="node1" presStyleIdx="2" presStyleCnt="4" custScaleX="113270" custScaleY="49726" custLinFactNeighborY="20247">
        <dgm:presLayoutVars>
          <dgm:bulletEnabled val="1"/>
        </dgm:presLayoutVars>
      </dgm:prSet>
      <dgm:spPr/>
    </dgm:pt>
    <dgm:pt modelId="{DF4C61D5-D4FC-4F3C-A2F4-AFD732785EA5}" type="pres">
      <dgm:prSet presAssocID="{DA45ECCB-7113-4581-8933-FB96178545EA}" presName="sibTrans" presStyleLbl="sibTrans2D1" presStyleIdx="2" presStyleCnt="3"/>
      <dgm:spPr/>
    </dgm:pt>
    <dgm:pt modelId="{D0DB43E9-3B36-4934-BE39-DABE0F21B1A2}" type="pres">
      <dgm:prSet presAssocID="{DA45ECCB-7113-4581-8933-FB96178545EA}" presName="connectorText" presStyleLbl="sibTrans2D1" presStyleIdx="2" presStyleCnt="3"/>
      <dgm:spPr/>
    </dgm:pt>
    <dgm:pt modelId="{6E9BFBEF-8A7A-4F5C-AB2A-6D86C6B4D4CE}" type="pres">
      <dgm:prSet presAssocID="{C61959B6-A022-4275-853A-6D5BFBA8CBD8}" presName="node" presStyleLbl="node1" presStyleIdx="3" presStyleCnt="4" custScaleX="113270" custScaleY="49726" custLinFactNeighborY="-37059">
        <dgm:presLayoutVars>
          <dgm:bulletEnabled val="1"/>
        </dgm:presLayoutVars>
      </dgm:prSet>
      <dgm:spPr/>
    </dgm:pt>
  </dgm:ptLst>
  <dgm:cxnLst>
    <dgm:cxn modelId="{625B1817-DA16-4204-8F59-7CA191766719}" type="presOf" srcId="{60FEE183-8344-49E0-9D6E-C076A0E07AE2}" destId="{469F2ABA-B509-449F-B356-8E392AA28B60}" srcOrd="0" destOrd="0" presId="urn:microsoft.com/office/officeart/2005/8/layout/process2"/>
    <dgm:cxn modelId="{A4628F2A-6861-4045-A220-DCF7F1FCAC48}" srcId="{AC19F409-35DF-405F-9098-8B60BB2292FB}" destId="{60FEE183-8344-49E0-9D6E-C076A0E07AE2}" srcOrd="2" destOrd="0" parTransId="{4DEF35F2-1744-4A61-9A43-EB5BC89DC111}" sibTransId="{DA45ECCB-7113-4581-8933-FB96178545EA}"/>
    <dgm:cxn modelId="{FCEA1F5D-600D-4931-B253-A56170E2F112}" srcId="{AC19F409-35DF-405F-9098-8B60BB2292FB}" destId="{A525F466-28CB-427C-B7D6-79E52C282C38}" srcOrd="1" destOrd="0" parTransId="{10E17D74-067F-48A4-BB02-3A2E06F5A76B}" sibTransId="{B5BE909C-47D2-4F94-9664-B9E9BBDE2524}"/>
    <dgm:cxn modelId="{D6184A5E-6771-406A-A4E3-7E7C2A82A946}" type="presOf" srcId="{AC19F409-35DF-405F-9098-8B60BB2292FB}" destId="{6AE356C5-383C-4A73-9CB3-355FB9941F4B}" srcOrd="0" destOrd="0" presId="urn:microsoft.com/office/officeart/2005/8/layout/process2"/>
    <dgm:cxn modelId="{411BD462-F26D-4CC0-9913-82BEE5D1021B}" type="presOf" srcId="{DA45ECCB-7113-4581-8933-FB96178545EA}" destId="{D0DB43E9-3B36-4934-BE39-DABE0F21B1A2}" srcOrd="1" destOrd="0" presId="urn:microsoft.com/office/officeart/2005/8/layout/process2"/>
    <dgm:cxn modelId="{E45FDE66-20F9-4361-B75D-CDF2B2C33D43}" type="presOf" srcId="{DA45ECCB-7113-4581-8933-FB96178545EA}" destId="{DF4C61D5-D4FC-4F3C-A2F4-AFD732785EA5}" srcOrd="0" destOrd="0" presId="urn:microsoft.com/office/officeart/2005/8/layout/process2"/>
    <dgm:cxn modelId="{13A4B05A-4879-4E21-BCAB-64EF1768B7B0}" type="presOf" srcId="{B5BE909C-47D2-4F94-9664-B9E9BBDE2524}" destId="{04112C9E-AA8D-40C0-BAAB-F00EE8841AA2}" srcOrd="1" destOrd="0" presId="urn:microsoft.com/office/officeart/2005/8/layout/process2"/>
    <dgm:cxn modelId="{7203117D-65ED-4010-887E-D4876ED36D5B}" srcId="{AC19F409-35DF-405F-9098-8B60BB2292FB}" destId="{F83D8CB9-1C4D-4DFB-A91E-C43D15E8C649}" srcOrd="0" destOrd="0" parTransId="{FB244CCF-736A-4F8A-A541-450EB27797F2}" sibTransId="{C1B44A25-2D84-4CB8-9025-CB89391707BC}"/>
    <dgm:cxn modelId="{B9C55197-DACD-4CE1-887A-905968CC8F3C}" type="presOf" srcId="{C61959B6-A022-4275-853A-6D5BFBA8CBD8}" destId="{6E9BFBEF-8A7A-4F5C-AB2A-6D86C6B4D4CE}" srcOrd="0" destOrd="0" presId="urn:microsoft.com/office/officeart/2005/8/layout/process2"/>
    <dgm:cxn modelId="{B0CA34B5-A95A-441F-8CA0-32B94E88268C}" type="presOf" srcId="{C1B44A25-2D84-4CB8-9025-CB89391707BC}" destId="{9AD7D887-D2BF-451F-A578-8A38E59CEFB6}" srcOrd="1" destOrd="0" presId="urn:microsoft.com/office/officeart/2005/8/layout/process2"/>
    <dgm:cxn modelId="{07CD4BC9-DB77-4930-8C3E-3A652473C3F3}" srcId="{AC19F409-35DF-405F-9098-8B60BB2292FB}" destId="{C61959B6-A022-4275-853A-6D5BFBA8CBD8}" srcOrd="3" destOrd="0" parTransId="{C82C1BA5-2998-4D63-8931-E233032A2733}" sibTransId="{1436D004-636A-44D8-91FC-4CE221E11761}"/>
    <dgm:cxn modelId="{686D12DD-E7E1-4F75-B570-C6956599D4BC}" type="presOf" srcId="{C1B44A25-2D84-4CB8-9025-CB89391707BC}" destId="{8DD27965-1422-4DBA-98C8-A05BBABB0857}" srcOrd="0" destOrd="0" presId="urn:microsoft.com/office/officeart/2005/8/layout/process2"/>
    <dgm:cxn modelId="{AFAA23DF-7F52-4FE6-9ED5-A46CA3350317}" type="presOf" srcId="{A525F466-28CB-427C-B7D6-79E52C282C38}" destId="{564E8A30-3E4E-4470-872E-57466DA28833}" srcOrd="0" destOrd="0" presId="urn:microsoft.com/office/officeart/2005/8/layout/process2"/>
    <dgm:cxn modelId="{DD21B9E1-5AB5-49C7-8773-3235E5ED850D}" type="presOf" srcId="{B5BE909C-47D2-4F94-9664-B9E9BBDE2524}" destId="{717764DA-B3CC-4B92-8240-AB8D753D93CC}" srcOrd="0" destOrd="0" presId="urn:microsoft.com/office/officeart/2005/8/layout/process2"/>
    <dgm:cxn modelId="{B97B57E3-6212-4B62-B797-7820607DB64E}" type="presOf" srcId="{F83D8CB9-1C4D-4DFB-A91E-C43D15E8C649}" destId="{55FAB0B7-70AD-49C5-B565-FA6BED0C8184}" srcOrd="0" destOrd="0" presId="urn:microsoft.com/office/officeart/2005/8/layout/process2"/>
    <dgm:cxn modelId="{2EC3AAC9-6BA1-470A-86FB-A7061225B311}" type="presParOf" srcId="{6AE356C5-383C-4A73-9CB3-355FB9941F4B}" destId="{55FAB0B7-70AD-49C5-B565-FA6BED0C8184}" srcOrd="0" destOrd="0" presId="urn:microsoft.com/office/officeart/2005/8/layout/process2"/>
    <dgm:cxn modelId="{F255F77D-539F-4DF5-87EE-D2ED187F41A3}" type="presParOf" srcId="{6AE356C5-383C-4A73-9CB3-355FB9941F4B}" destId="{8DD27965-1422-4DBA-98C8-A05BBABB0857}" srcOrd="1" destOrd="0" presId="urn:microsoft.com/office/officeart/2005/8/layout/process2"/>
    <dgm:cxn modelId="{9164DAD3-7E74-449E-A542-3EB7D456CBAD}" type="presParOf" srcId="{8DD27965-1422-4DBA-98C8-A05BBABB0857}" destId="{9AD7D887-D2BF-451F-A578-8A38E59CEFB6}" srcOrd="0" destOrd="0" presId="urn:microsoft.com/office/officeart/2005/8/layout/process2"/>
    <dgm:cxn modelId="{180F1A10-B9B8-4ED8-B825-E66F71F815BA}" type="presParOf" srcId="{6AE356C5-383C-4A73-9CB3-355FB9941F4B}" destId="{564E8A30-3E4E-4470-872E-57466DA28833}" srcOrd="2" destOrd="0" presId="urn:microsoft.com/office/officeart/2005/8/layout/process2"/>
    <dgm:cxn modelId="{4B51EAD0-B627-4BB4-9F94-FD7F97E9D733}" type="presParOf" srcId="{6AE356C5-383C-4A73-9CB3-355FB9941F4B}" destId="{717764DA-B3CC-4B92-8240-AB8D753D93CC}" srcOrd="3" destOrd="0" presId="urn:microsoft.com/office/officeart/2005/8/layout/process2"/>
    <dgm:cxn modelId="{21D50253-928C-444B-96BD-964528B51475}" type="presParOf" srcId="{717764DA-B3CC-4B92-8240-AB8D753D93CC}" destId="{04112C9E-AA8D-40C0-BAAB-F00EE8841AA2}" srcOrd="0" destOrd="0" presId="urn:microsoft.com/office/officeart/2005/8/layout/process2"/>
    <dgm:cxn modelId="{89D80667-66D6-4E23-80E2-5809ED064EC2}" type="presParOf" srcId="{6AE356C5-383C-4A73-9CB3-355FB9941F4B}" destId="{469F2ABA-B509-449F-B356-8E392AA28B60}" srcOrd="4" destOrd="0" presId="urn:microsoft.com/office/officeart/2005/8/layout/process2"/>
    <dgm:cxn modelId="{74ABFDF3-5BE6-40A9-89A1-0C6E123B797A}" type="presParOf" srcId="{6AE356C5-383C-4A73-9CB3-355FB9941F4B}" destId="{DF4C61D5-D4FC-4F3C-A2F4-AFD732785EA5}" srcOrd="5" destOrd="0" presId="urn:microsoft.com/office/officeart/2005/8/layout/process2"/>
    <dgm:cxn modelId="{DDC1A4CF-5305-44B6-8CC6-4E7A6F86BBEA}" type="presParOf" srcId="{DF4C61D5-D4FC-4F3C-A2F4-AFD732785EA5}" destId="{D0DB43E9-3B36-4934-BE39-DABE0F21B1A2}" srcOrd="0" destOrd="0" presId="urn:microsoft.com/office/officeart/2005/8/layout/process2"/>
    <dgm:cxn modelId="{4C6FCCE1-A68B-4DE2-AF29-0877CDBEC166}" type="presParOf" srcId="{6AE356C5-383C-4A73-9CB3-355FB9941F4B}" destId="{6E9BFBEF-8A7A-4F5C-AB2A-6D86C6B4D4CE}"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AB0B7-70AD-49C5-B565-FA6BED0C8184}">
      <dsp:nvSpPr>
        <dsp:cNvPr id="0" name=""/>
        <dsp:cNvSpPr/>
      </dsp:nvSpPr>
      <dsp:spPr>
        <a:xfrm>
          <a:off x="0" y="505631"/>
          <a:ext cx="2447672" cy="435755"/>
        </a:xfrm>
        <a:prstGeom prst="roundRect">
          <a:avLst>
            <a:gd name="adj" fmla="val 10000"/>
          </a:avLst>
        </a:prstGeom>
        <a:solidFill>
          <a:srgbClr val="4472C4">
            <a:alpha val="4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1.</a:t>
          </a:r>
          <a:r>
            <a:rPr kumimoji="1" lang="ja-JP" altLang="en-US" sz="1600" kern="1200" dirty="0"/>
            <a:t>オープンデータ公開の準備</a:t>
          </a:r>
        </a:p>
      </dsp:txBody>
      <dsp:txXfrm>
        <a:off x="12763" y="518394"/>
        <a:ext cx="2422146" cy="410229"/>
      </dsp:txXfrm>
    </dsp:sp>
    <dsp:sp modelId="{8DD27965-1422-4DBA-98C8-A05BBABB0857}">
      <dsp:nvSpPr>
        <dsp:cNvPr id="0" name=""/>
        <dsp:cNvSpPr/>
      </dsp:nvSpPr>
      <dsp:spPr>
        <a:xfrm rot="5400000">
          <a:off x="1135045" y="862603"/>
          <a:ext cx="177581" cy="3943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kumimoji="1" lang="ja-JP" altLang="en-US" sz="600" kern="1200"/>
        </a:p>
      </dsp:txBody>
      <dsp:txXfrm rot="-5400000">
        <a:off x="1105534" y="970982"/>
        <a:ext cx="236604" cy="124307"/>
      </dsp:txXfrm>
    </dsp:sp>
    <dsp:sp modelId="{564E8A30-3E4E-4470-872E-57466DA28833}">
      <dsp:nvSpPr>
        <dsp:cNvPr id="0" name=""/>
        <dsp:cNvSpPr/>
      </dsp:nvSpPr>
      <dsp:spPr>
        <a:xfrm>
          <a:off x="0" y="1178162"/>
          <a:ext cx="2447672" cy="435755"/>
        </a:xfrm>
        <a:prstGeom prst="roundRect">
          <a:avLst>
            <a:gd name="adj" fmla="val 10000"/>
          </a:avLst>
        </a:prstGeom>
        <a:solidFill>
          <a:srgbClr val="4472C4">
            <a:alpha val="4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2.</a:t>
          </a:r>
          <a:r>
            <a:rPr kumimoji="1" lang="ja-JP" altLang="en-US" sz="1600" kern="1200" dirty="0"/>
            <a:t>公開するデータの作成</a:t>
          </a:r>
        </a:p>
      </dsp:txBody>
      <dsp:txXfrm>
        <a:off x="12763" y="1190925"/>
        <a:ext cx="2422146" cy="410229"/>
      </dsp:txXfrm>
    </dsp:sp>
    <dsp:sp modelId="{717764DA-B3CC-4B92-8240-AB8D753D93CC}">
      <dsp:nvSpPr>
        <dsp:cNvPr id="0" name=""/>
        <dsp:cNvSpPr/>
      </dsp:nvSpPr>
      <dsp:spPr>
        <a:xfrm rot="5400000">
          <a:off x="1138832" y="1530084"/>
          <a:ext cx="170006" cy="3943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kumimoji="1" lang="ja-JP" altLang="en-US" sz="600" kern="1200"/>
        </a:p>
      </dsp:txBody>
      <dsp:txXfrm rot="-5400000">
        <a:off x="1105533" y="1642251"/>
        <a:ext cx="236604" cy="119004"/>
      </dsp:txXfrm>
    </dsp:sp>
    <dsp:sp modelId="{469F2ABA-B509-449F-B356-8E392AA28B60}">
      <dsp:nvSpPr>
        <dsp:cNvPr id="0" name=""/>
        <dsp:cNvSpPr/>
      </dsp:nvSpPr>
      <dsp:spPr>
        <a:xfrm>
          <a:off x="0" y="1840593"/>
          <a:ext cx="2447672" cy="435755"/>
        </a:xfrm>
        <a:prstGeom prst="roundRect">
          <a:avLst>
            <a:gd name="adj" fmla="val 10000"/>
          </a:avLst>
        </a:prstGeom>
        <a:solidFill>
          <a:srgbClr val="4472C4">
            <a:alpha val="6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3.</a:t>
          </a:r>
          <a:r>
            <a:rPr kumimoji="1" lang="ja-JP" altLang="en-US" sz="1600" kern="1200" dirty="0"/>
            <a:t>データの登録</a:t>
          </a:r>
        </a:p>
      </dsp:txBody>
      <dsp:txXfrm>
        <a:off x="12763" y="1853356"/>
        <a:ext cx="2422146" cy="410229"/>
      </dsp:txXfrm>
    </dsp:sp>
    <dsp:sp modelId="{DF4C61D5-D4FC-4F3C-A2F4-AFD732785EA5}">
      <dsp:nvSpPr>
        <dsp:cNvPr id="0" name=""/>
        <dsp:cNvSpPr/>
      </dsp:nvSpPr>
      <dsp:spPr>
        <a:xfrm rot="5400000">
          <a:off x="1153686" y="2172711"/>
          <a:ext cx="140299" cy="3943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1105534" y="2299731"/>
        <a:ext cx="236604" cy="98209"/>
      </dsp:txXfrm>
    </dsp:sp>
    <dsp:sp modelId="{6E9BFBEF-8A7A-4F5C-AB2A-6D86C6B4D4CE}">
      <dsp:nvSpPr>
        <dsp:cNvPr id="0" name=""/>
        <dsp:cNvSpPr/>
      </dsp:nvSpPr>
      <dsp:spPr>
        <a:xfrm>
          <a:off x="0" y="2463415"/>
          <a:ext cx="2447672" cy="435755"/>
        </a:xfrm>
        <a:prstGeom prst="roundRect">
          <a:avLst>
            <a:gd name="adj" fmla="val 10000"/>
          </a:avLst>
        </a:prstGeom>
        <a:solidFill>
          <a:srgbClr val="4472C4">
            <a:alpha val="6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altLang="en-US" sz="1600" kern="1200" dirty="0"/>
            <a:t>４</a:t>
          </a:r>
          <a:r>
            <a:rPr kumimoji="1" lang="en-US" altLang="ja-JP" sz="1600" kern="1200" dirty="0"/>
            <a:t>.</a:t>
          </a:r>
          <a:r>
            <a:rPr kumimoji="1" lang="ja-JP" altLang="en-US" sz="1600" kern="1200" dirty="0"/>
            <a:t>公開されたデータの確認</a:t>
          </a:r>
        </a:p>
      </dsp:txBody>
      <dsp:txXfrm>
        <a:off x="12763" y="2476178"/>
        <a:ext cx="2422146" cy="4102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B2D3900-0453-4E3B-B80B-F1A529492DAE}"/>
              </a:ext>
            </a:extLst>
          </p:cNvPr>
          <p:cNvSpPr>
            <a:spLocks noGrp="1"/>
          </p:cNvSpPr>
          <p:nvPr>
            <p:ph type="sldNum" sz="quarter" idx="3"/>
          </p:nvPr>
        </p:nvSpPr>
        <p:spPr>
          <a:xfrm>
            <a:off x="3850445" y="9428586"/>
            <a:ext cx="2945659" cy="498055"/>
          </a:xfrm>
          <a:prstGeom prst="rect">
            <a:avLst/>
          </a:prstGeom>
        </p:spPr>
        <p:txBody>
          <a:bodyPr vert="horz" lIns="91424" tIns="45712" rIns="91424" bIns="45712" rtlCol="0" anchor="b"/>
          <a:lstStyle>
            <a:lvl1pPr algn="r">
              <a:defRPr sz="1200"/>
            </a:lvl1pPr>
          </a:lstStyle>
          <a:p>
            <a:fld id="{A346D391-CA8D-4B94-B33B-521D6B567DF5}" type="slidenum">
              <a:rPr kumimoji="1" lang="ja-JP" altLang="en-US" smtClean="0">
                <a:latin typeface="Meiryo UI" panose="020B0604030504040204" pitchFamily="50" charset="-128"/>
                <a:ea typeface="Meiryo UI" panose="020B0604030504040204" pitchFamily="50" charset="-128"/>
              </a:rPr>
              <a:t>‹#›</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28345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5659" cy="282799"/>
          </a:xfrm>
          <a:prstGeom prst="rect">
            <a:avLst/>
          </a:prstGeom>
        </p:spPr>
        <p:txBody>
          <a:bodyPr vert="horz" lIns="91424" tIns="45712" rIns="91424" bIns="45712" rtlCol="0"/>
          <a:lstStyle>
            <a:lvl1pPr algn="l">
              <a:defRPr sz="1200">
                <a:latin typeface="Meiryo UI" panose="020B0604030504040204" pitchFamily="50" charset="-128"/>
                <a:ea typeface="Meiryo UI" panose="020B0604030504040204" pitchFamily="50" charset="-128"/>
              </a:defRPr>
            </a:lvl1pPr>
          </a:lstStyle>
          <a:p>
            <a:endParaRPr kumimoji="1" lang="ja-JP" altLang="en-US" dirty="0"/>
          </a:p>
        </p:txBody>
      </p:sp>
      <p:sp>
        <p:nvSpPr>
          <p:cNvPr id="3" name="日付プレースホルダー 2"/>
          <p:cNvSpPr>
            <a:spLocks noGrp="1"/>
          </p:cNvSpPr>
          <p:nvPr>
            <p:ph type="dt" idx="1"/>
          </p:nvPr>
        </p:nvSpPr>
        <p:spPr>
          <a:xfrm>
            <a:off x="3850445" y="2"/>
            <a:ext cx="2945659" cy="282799"/>
          </a:xfrm>
          <a:prstGeom prst="rect">
            <a:avLst/>
          </a:prstGeom>
        </p:spPr>
        <p:txBody>
          <a:bodyPr vert="horz" lIns="91424" tIns="45712" rIns="91424" bIns="45712" rtlCol="0"/>
          <a:lstStyle>
            <a:lvl1pPr algn="r">
              <a:defRPr sz="1200">
                <a:latin typeface="Meiryo UI" panose="020B0604030504040204" pitchFamily="50" charset="-128"/>
                <a:ea typeface="Meiryo UI" panose="020B0604030504040204" pitchFamily="50" charset="-128"/>
              </a:defRPr>
            </a:lvl1pPr>
          </a:lstStyle>
          <a:p>
            <a:fld id="{45053B6B-85F0-4D10-BE8B-30F32F836F75}" type="datetimeFigureOut">
              <a:rPr kumimoji="1" lang="ja-JP" altLang="en-US" smtClean="0"/>
              <a:pPr/>
              <a:t>2019/11/15</a:t>
            </a:fld>
            <a:endParaRPr kumimoji="1" lang="ja-JP" altLang="en-US" dirty="0"/>
          </a:p>
        </p:txBody>
      </p:sp>
      <p:sp>
        <p:nvSpPr>
          <p:cNvPr id="4" name="スライド イメージ プレースホルダー 3"/>
          <p:cNvSpPr>
            <a:spLocks noGrp="1" noRot="1" noChangeAspect="1"/>
          </p:cNvSpPr>
          <p:nvPr>
            <p:ph type="sldImg" idx="2"/>
          </p:nvPr>
        </p:nvSpPr>
        <p:spPr>
          <a:xfrm>
            <a:off x="230188" y="244475"/>
            <a:ext cx="6288087" cy="4718050"/>
          </a:xfrm>
          <a:prstGeom prst="rect">
            <a:avLst/>
          </a:prstGeom>
          <a:noFill/>
          <a:ln w="12700">
            <a:solidFill>
              <a:prstClr val="black"/>
            </a:solidFill>
          </a:ln>
        </p:spPr>
        <p:txBody>
          <a:bodyPr vert="horz" lIns="91424" tIns="45712" rIns="91424" bIns="45712" rtlCol="0" anchor="ctr"/>
          <a:lstStyle/>
          <a:p>
            <a:endParaRPr lang="ja-JP" altLang="en-US" dirty="0"/>
          </a:p>
        </p:txBody>
      </p:sp>
      <p:sp>
        <p:nvSpPr>
          <p:cNvPr id="5" name="ノート プレースホルダー 4"/>
          <p:cNvSpPr>
            <a:spLocks noGrp="1"/>
          </p:cNvSpPr>
          <p:nvPr>
            <p:ph type="body" sz="quarter" idx="3"/>
          </p:nvPr>
        </p:nvSpPr>
        <p:spPr>
          <a:xfrm>
            <a:off x="230485" y="5181581"/>
            <a:ext cx="6289220" cy="4462258"/>
          </a:xfrm>
          <a:prstGeom prst="rect">
            <a:avLst/>
          </a:prstGeom>
        </p:spPr>
        <p:txBody>
          <a:bodyPr vert="horz" lIns="91424" tIns="45712" rIns="91424" bIns="4571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643839"/>
            <a:ext cx="2945659" cy="282800"/>
          </a:xfrm>
          <a:prstGeom prst="rect">
            <a:avLst/>
          </a:prstGeom>
        </p:spPr>
        <p:txBody>
          <a:bodyPr vert="horz" lIns="91424" tIns="45712" rIns="91424" bIns="45712" rtlCol="0" anchor="b"/>
          <a:lstStyle>
            <a:lvl1pPr algn="l">
              <a:defRPr sz="1200">
                <a:latin typeface="Meiryo UI" panose="020B0604030504040204" pitchFamily="50" charset="-128"/>
                <a:ea typeface="Meiryo UI" panose="020B0604030504040204"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5" y="9643839"/>
            <a:ext cx="2945659" cy="282800"/>
          </a:xfrm>
          <a:prstGeom prst="rect">
            <a:avLst/>
          </a:prstGeom>
        </p:spPr>
        <p:txBody>
          <a:bodyPr vert="horz" lIns="91424" tIns="45712" rIns="91424" bIns="45712" rtlCol="0" anchor="b"/>
          <a:lstStyle>
            <a:lvl1pPr algn="r">
              <a:defRPr sz="1200">
                <a:latin typeface="Meiryo UI" panose="020B0604030504040204" pitchFamily="50" charset="-128"/>
                <a:ea typeface="Meiryo UI" panose="020B0604030504040204" pitchFamily="50" charset="-128"/>
              </a:defRPr>
            </a:lvl1pPr>
          </a:lstStyle>
          <a:p>
            <a:fld id="{BC593228-728A-4795-AE70-4E5858140379}" type="slidenum">
              <a:rPr kumimoji="1" lang="ja-JP" altLang="en-US" smtClean="0"/>
              <a:pPr/>
              <a:t>‹#›</a:t>
            </a:fld>
            <a:endParaRPr kumimoji="1" lang="ja-JP" altLang="en-US" dirty="0"/>
          </a:p>
        </p:txBody>
      </p:sp>
    </p:spTree>
    <p:extLst>
      <p:ext uri="{BB962C8B-B14F-4D97-AF65-F5344CB8AC3E}">
        <p14:creationId xmlns:p14="http://schemas.microsoft.com/office/powerpoint/2010/main" val="26444071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a:t>
            </a:fld>
            <a:endParaRPr kumimoji="1" lang="ja-JP" altLang="en-US"/>
          </a:p>
        </p:txBody>
      </p:sp>
    </p:spTree>
    <p:extLst>
      <p:ext uri="{BB962C8B-B14F-4D97-AF65-F5344CB8AC3E}">
        <p14:creationId xmlns:p14="http://schemas.microsoft.com/office/powerpoint/2010/main" val="304453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10</a:t>
            </a:fld>
            <a:endParaRPr kumimoji="1" lang="ja-JP" altLang="en-US"/>
          </a:p>
        </p:txBody>
      </p:sp>
    </p:spTree>
    <p:extLst>
      <p:ext uri="{BB962C8B-B14F-4D97-AF65-F5344CB8AC3E}">
        <p14:creationId xmlns:p14="http://schemas.microsoft.com/office/powerpoint/2010/main" val="424990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11</a:t>
            </a:fld>
            <a:endParaRPr kumimoji="1" lang="ja-JP" altLang="en-US"/>
          </a:p>
        </p:txBody>
      </p:sp>
    </p:spTree>
    <p:extLst>
      <p:ext uri="{BB962C8B-B14F-4D97-AF65-F5344CB8AC3E}">
        <p14:creationId xmlns:p14="http://schemas.microsoft.com/office/powerpoint/2010/main" val="177038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12</a:t>
            </a:fld>
            <a:endParaRPr kumimoji="1" lang="ja-JP" altLang="en-US"/>
          </a:p>
        </p:txBody>
      </p:sp>
    </p:spTree>
    <p:extLst>
      <p:ext uri="{BB962C8B-B14F-4D97-AF65-F5344CB8AC3E}">
        <p14:creationId xmlns:p14="http://schemas.microsoft.com/office/powerpoint/2010/main" val="3768865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13</a:t>
            </a:fld>
            <a:endParaRPr kumimoji="1" lang="ja-JP" altLang="en-US"/>
          </a:p>
        </p:txBody>
      </p:sp>
    </p:spTree>
    <p:extLst>
      <p:ext uri="{BB962C8B-B14F-4D97-AF65-F5344CB8AC3E}">
        <p14:creationId xmlns:p14="http://schemas.microsoft.com/office/powerpoint/2010/main" val="54960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14</a:t>
            </a:fld>
            <a:endParaRPr kumimoji="1" lang="ja-JP" altLang="en-US"/>
          </a:p>
        </p:txBody>
      </p:sp>
    </p:spTree>
    <p:extLst>
      <p:ext uri="{BB962C8B-B14F-4D97-AF65-F5344CB8AC3E}">
        <p14:creationId xmlns:p14="http://schemas.microsoft.com/office/powerpoint/2010/main" val="391443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15</a:t>
            </a:fld>
            <a:endParaRPr kumimoji="1" lang="ja-JP" altLang="en-US"/>
          </a:p>
        </p:txBody>
      </p:sp>
    </p:spTree>
    <p:extLst>
      <p:ext uri="{BB962C8B-B14F-4D97-AF65-F5344CB8AC3E}">
        <p14:creationId xmlns:p14="http://schemas.microsoft.com/office/powerpoint/2010/main" val="2810405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16</a:t>
            </a:fld>
            <a:endParaRPr kumimoji="1" lang="ja-JP" altLang="en-US"/>
          </a:p>
        </p:txBody>
      </p:sp>
    </p:spTree>
    <p:extLst>
      <p:ext uri="{BB962C8B-B14F-4D97-AF65-F5344CB8AC3E}">
        <p14:creationId xmlns:p14="http://schemas.microsoft.com/office/powerpoint/2010/main" val="192076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17</a:t>
            </a:fld>
            <a:endParaRPr kumimoji="1" lang="ja-JP" altLang="en-US"/>
          </a:p>
        </p:txBody>
      </p:sp>
    </p:spTree>
    <p:extLst>
      <p:ext uri="{BB962C8B-B14F-4D97-AF65-F5344CB8AC3E}">
        <p14:creationId xmlns:p14="http://schemas.microsoft.com/office/powerpoint/2010/main" val="711500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18</a:t>
            </a:fld>
            <a:endParaRPr kumimoji="1" lang="ja-JP" altLang="en-US"/>
          </a:p>
        </p:txBody>
      </p:sp>
    </p:spTree>
    <p:extLst>
      <p:ext uri="{BB962C8B-B14F-4D97-AF65-F5344CB8AC3E}">
        <p14:creationId xmlns:p14="http://schemas.microsoft.com/office/powerpoint/2010/main" val="425741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19</a:t>
            </a:fld>
            <a:endParaRPr kumimoji="1" lang="ja-JP" altLang="en-US"/>
          </a:p>
        </p:txBody>
      </p:sp>
    </p:spTree>
    <p:extLst>
      <p:ext uri="{BB962C8B-B14F-4D97-AF65-F5344CB8AC3E}">
        <p14:creationId xmlns:p14="http://schemas.microsoft.com/office/powerpoint/2010/main" val="354191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a:t>
            </a:fld>
            <a:endParaRPr kumimoji="1" lang="ja-JP" altLang="en-US"/>
          </a:p>
        </p:txBody>
      </p:sp>
    </p:spTree>
    <p:extLst>
      <p:ext uri="{BB962C8B-B14F-4D97-AF65-F5344CB8AC3E}">
        <p14:creationId xmlns:p14="http://schemas.microsoft.com/office/powerpoint/2010/main" val="226231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20</a:t>
            </a:fld>
            <a:endParaRPr kumimoji="1" lang="ja-JP" altLang="en-US"/>
          </a:p>
        </p:txBody>
      </p:sp>
    </p:spTree>
    <p:extLst>
      <p:ext uri="{BB962C8B-B14F-4D97-AF65-F5344CB8AC3E}">
        <p14:creationId xmlns:p14="http://schemas.microsoft.com/office/powerpoint/2010/main" val="4197801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21</a:t>
            </a:fld>
            <a:endParaRPr kumimoji="1" lang="ja-JP" altLang="en-US"/>
          </a:p>
        </p:txBody>
      </p:sp>
    </p:spTree>
    <p:extLst>
      <p:ext uri="{BB962C8B-B14F-4D97-AF65-F5344CB8AC3E}">
        <p14:creationId xmlns:p14="http://schemas.microsoft.com/office/powerpoint/2010/main" val="17891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22</a:t>
            </a:fld>
            <a:endParaRPr kumimoji="1" lang="ja-JP" altLang="en-US"/>
          </a:p>
        </p:txBody>
      </p:sp>
    </p:spTree>
    <p:extLst>
      <p:ext uri="{BB962C8B-B14F-4D97-AF65-F5344CB8AC3E}">
        <p14:creationId xmlns:p14="http://schemas.microsoft.com/office/powerpoint/2010/main" val="173063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23</a:t>
            </a:fld>
            <a:endParaRPr kumimoji="1" lang="ja-JP" altLang="en-US"/>
          </a:p>
        </p:txBody>
      </p:sp>
    </p:spTree>
    <p:extLst>
      <p:ext uri="{BB962C8B-B14F-4D97-AF65-F5344CB8AC3E}">
        <p14:creationId xmlns:p14="http://schemas.microsoft.com/office/powerpoint/2010/main" val="81832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24</a:t>
            </a:fld>
            <a:endParaRPr kumimoji="1" lang="ja-JP" altLang="en-US"/>
          </a:p>
        </p:txBody>
      </p:sp>
    </p:spTree>
    <p:extLst>
      <p:ext uri="{BB962C8B-B14F-4D97-AF65-F5344CB8AC3E}">
        <p14:creationId xmlns:p14="http://schemas.microsoft.com/office/powerpoint/2010/main" val="980502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25</a:t>
            </a:fld>
            <a:endParaRPr kumimoji="1" lang="ja-JP" altLang="en-US"/>
          </a:p>
        </p:txBody>
      </p:sp>
    </p:spTree>
    <p:extLst>
      <p:ext uri="{BB962C8B-B14F-4D97-AF65-F5344CB8AC3E}">
        <p14:creationId xmlns:p14="http://schemas.microsoft.com/office/powerpoint/2010/main" val="2717218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26</a:t>
            </a:fld>
            <a:endParaRPr kumimoji="1" lang="ja-JP" altLang="en-US"/>
          </a:p>
        </p:txBody>
      </p:sp>
    </p:spTree>
    <p:extLst>
      <p:ext uri="{BB962C8B-B14F-4D97-AF65-F5344CB8AC3E}">
        <p14:creationId xmlns:p14="http://schemas.microsoft.com/office/powerpoint/2010/main" val="1469165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27</a:t>
            </a:fld>
            <a:endParaRPr kumimoji="1" lang="ja-JP" altLang="en-US"/>
          </a:p>
        </p:txBody>
      </p:sp>
    </p:spTree>
    <p:extLst>
      <p:ext uri="{BB962C8B-B14F-4D97-AF65-F5344CB8AC3E}">
        <p14:creationId xmlns:p14="http://schemas.microsoft.com/office/powerpoint/2010/main" val="3159136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28</a:t>
            </a:fld>
            <a:endParaRPr kumimoji="1" lang="ja-JP" altLang="en-US"/>
          </a:p>
        </p:txBody>
      </p:sp>
    </p:spTree>
    <p:extLst>
      <p:ext uri="{BB962C8B-B14F-4D97-AF65-F5344CB8AC3E}">
        <p14:creationId xmlns:p14="http://schemas.microsoft.com/office/powerpoint/2010/main" val="925051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29</a:t>
            </a:fld>
            <a:endParaRPr kumimoji="1" lang="ja-JP" altLang="en-US"/>
          </a:p>
        </p:txBody>
      </p:sp>
    </p:spTree>
    <p:extLst>
      <p:ext uri="{BB962C8B-B14F-4D97-AF65-F5344CB8AC3E}">
        <p14:creationId xmlns:p14="http://schemas.microsoft.com/office/powerpoint/2010/main" val="201883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a:t>
            </a:fld>
            <a:endParaRPr kumimoji="1" lang="ja-JP" altLang="en-US"/>
          </a:p>
        </p:txBody>
      </p:sp>
    </p:spTree>
    <p:extLst>
      <p:ext uri="{BB962C8B-B14F-4D97-AF65-F5344CB8AC3E}">
        <p14:creationId xmlns:p14="http://schemas.microsoft.com/office/powerpoint/2010/main" val="4089981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30</a:t>
            </a:fld>
            <a:endParaRPr kumimoji="1" lang="ja-JP" altLang="en-US"/>
          </a:p>
        </p:txBody>
      </p:sp>
    </p:spTree>
    <p:extLst>
      <p:ext uri="{BB962C8B-B14F-4D97-AF65-F5344CB8AC3E}">
        <p14:creationId xmlns:p14="http://schemas.microsoft.com/office/powerpoint/2010/main" val="109681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31</a:t>
            </a:fld>
            <a:endParaRPr kumimoji="1" lang="ja-JP" altLang="en-US"/>
          </a:p>
        </p:txBody>
      </p:sp>
    </p:spTree>
    <p:extLst>
      <p:ext uri="{BB962C8B-B14F-4D97-AF65-F5344CB8AC3E}">
        <p14:creationId xmlns:p14="http://schemas.microsoft.com/office/powerpoint/2010/main" val="705734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51">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pPr/>
              <a:t>32</a:t>
            </a:fld>
            <a:endParaRPr kumimoji="1" lang="ja-JP" altLang="en-US" dirty="0"/>
          </a:p>
        </p:txBody>
      </p:sp>
    </p:spTree>
    <p:extLst>
      <p:ext uri="{BB962C8B-B14F-4D97-AF65-F5344CB8AC3E}">
        <p14:creationId xmlns:p14="http://schemas.microsoft.com/office/powerpoint/2010/main" val="307809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213">
              <a:defRPr/>
            </a:pPr>
            <a:endParaRPr lang="ja-JP" altLang="en-US" dirty="0"/>
          </a:p>
        </p:txBody>
      </p:sp>
      <p:sp>
        <p:nvSpPr>
          <p:cNvPr id="4" name="スライド番号プレースホルダー 3"/>
          <p:cNvSpPr>
            <a:spLocks noGrp="1"/>
          </p:cNvSpPr>
          <p:nvPr>
            <p:ph type="sldNum" sz="quarter" idx="10"/>
          </p:nvPr>
        </p:nvSpPr>
        <p:spPr/>
        <p:txBody>
          <a:bodyPr/>
          <a:lstStyle/>
          <a:p>
            <a:fld id="{BC593228-728A-4795-AE70-4E5858140379}" type="slidenum">
              <a:rPr kumimoji="1" lang="ja-JP" altLang="en-US" smtClean="0"/>
              <a:t>33</a:t>
            </a:fld>
            <a:endParaRPr kumimoji="1" lang="ja-JP" altLang="en-US"/>
          </a:p>
        </p:txBody>
      </p:sp>
    </p:spTree>
    <p:extLst>
      <p:ext uri="{BB962C8B-B14F-4D97-AF65-F5344CB8AC3E}">
        <p14:creationId xmlns:p14="http://schemas.microsoft.com/office/powerpoint/2010/main" val="37455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a:t>
            </a:fld>
            <a:endParaRPr kumimoji="1" lang="ja-JP" altLang="en-US"/>
          </a:p>
        </p:txBody>
      </p:sp>
    </p:spTree>
    <p:extLst>
      <p:ext uri="{BB962C8B-B14F-4D97-AF65-F5344CB8AC3E}">
        <p14:creationId xmlns:p14="http://schemas.microsoft.com/office/powerpoint/2010/main" val="354726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a:t>
            </a:fld>
            <a:endParaRPr kumimoji="1" lang="ja-JP" altLang="en-US"/>
          </a:p>
        </p:txBody>
      </p:sp>
    </p:spTree>
    <p:extLst>
      <p:ext uri="{BB962C8B-B14F-4D97-AF65-F5344CB8AC3E}">
        <p14:creationId xmlns:p14="http://schemas.microsoft.com/office/powerpoint/2010/main" val="99952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a:t>
            </a:fld>
            <a:endParaRPr kumimoji="1" lang="ja-JP" altLang="en-US"/>
          </a:p>
        </p:txBody>
      </p:sp>
    </p:spTree>
    <p:extLst>
      <p:ext uri="{BB962C8B-B14F-4D97-AF65-F5344CB8AC3E}">
        <p14:creationId xmlns:p14="http://schemas.microsoft.com/office/powerpoint/2010/main" val="690346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7</a:t>
            </a:fld>
            <a:endParaRPr kumimoji="1" lang="ja-JP" altLang="en-US"/>
          </a:p>
        </p:txBody>
      </p:sp>
    </p:spTree>
    <p:extLst>
      <p:ext uri="{BB962C8B-B14F-4D97-AF65-F5344CB8AC3E}">
        <p14:creationId xmlns:p14="http://schemas.microsoft.com/office/powerpoint/2010/main" val="255968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8</a:t>
            </a:fld>
            <a:endParaRPr kumimoji="1" lang="ja-JP" altLang="en-US"/>
          </a:p>
        </p:txBody>
      </p:sp>
    </p:spTree>
    <p:extLst>
      <p:ext uri="{BB962C8B-B14F-4D97-AF65-F5344CB8AC3E}">
        <p14:creationId xmlns:p14="http://schemas.microsoft.com/office/powerpoint/2010/main" val="352922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 y="244475"/>
            <a:ext cx="6291263" cy="4719638"/>
          </a:xfrm>
        </p:spPr>
      </p:sp>
      <p:sp>
        <p:nvSpPr>
          <p:cNvPr id="3" name="ノート プレースホルダー 2"/>
          <p:cNvSpPr>
            <a:spLocks noGrp="1"/>
          </p:cNvSpPr>
          <p:nvPr>
            <p:ph type="body" idx="1"/>
          </p:nvPr>
        </p:nvSpPr>
        <p:spPr/>
        <p:txBody>
          <a:bodyPr/>
          <a:lstStyle/>
          <a:p>
            <a:pPr defTabSz="914251">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9</a:t>
            </a:fld>
            <a:endParaRPr kumimoji="1" lang="ja-JP" altLang="en-US"/>
          </a:p>
        </p:txBody>
      </p:sp>
    </p:spTree>
    <p:extLst>
      <p:ext uri="{BB962C8B-B14F-4D97-AF65-F5344CB8AC3E}">
        <p14:creationId xmlns:p14="http://schemas.microsoft.com/office/powerpoint/2010/main" val="138762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498702" y="2932007"/>
            <a:ext cx="5328592" cy="538609"/>
          </a:xfrm>
        </p:spPr>
        <p:txBody>
          <a:bodyPr wrap="square">
            <a:normAutofit/>
          </a:bodyPr>
          <a:lstStyle>
            <a:lvl1pPr algn="ctr">
              <a:defRPr lang="en-US" sz="2900" dirty="0">
                <a:latin typeface="Meiryo UI" panose="020B0604030504040204" pitchFamily="50" charset="-128"/>
                <a:ea typeface="Meiryo UI" panose="020B0604030504040204" pitchFamily="50" charset="-128"/>
              </a:defRPr>
            </a:lvl1pPr>
          </a:lstStyle>
          <a:p>
            <a:pPr lvl="0" fontAlgn="base">
              <a:lnSpc>
                <a:spcPct val="100000"/>
              </a:lnSpc>
              <a:spcAft>
                <a:spcPct val="0"/>
              </a:spcAft>
            </a:pPr>
            <a:r>
              <a:rPr lang="ja-JP" altLang="en-US" dirty="0"/>
              <a:t>マスター タイトルの書式設定</a:t>
            </a:r>
            <a:endParaRPr lang="en-US" dirty="0"/>
          </a:p>
        </p:txBody>
      </p:sp>
      <p:sp>
        <p:nvSpPr>
          <p:cNvPr id="3" name="Subtitle 2"/>
          <p:cNvSpPr>
            <a:spLocks noGrp="1"/>
          </p:cNvSpPr>
          <p:nvPr>
            <p:ph type="subTitle" idx="1"/>
          </p:nvPr>
        </p:nvSpPr>
        <p:spPr>
          <a:xfrm>
            <a:off x="3498702" y="3669365"/>
            <a:ext cx="5328592" cy="2059210"/>
          </a:xfrm>
        </p:spPr>
        <p:txBody>
          <a:bodyPr>
            <a:normAutofit/>
          </a:bodyPr>
          <a:lstStyle>
            <a:lvl1pPr marL="0" indent="0" algn="r">
              <a:buNone/>
              <a:defRPr sz="240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6" name="Slide Number Placeholder 5"/>
          <p:cNvSpPr>
            <a:spLocks noGrp="1"/>
          </p:cNvSpPr>
          <p:nvPr>
            <p:ph type="sldNum" sz="quarter" idx="12"/>
          </p:nvPr>
        </p:nvSpPr>
        <p:spPr>
          <a:xfrm>
            <a:off x="8617024" y="6525344"/>
            <a:ext cx="504056" cy="288032"/>
          </a:xfrm>
        </p:spPr>
        <p:txBody>
          <a:bodyPr/>
          <a:lstStyle>
            <a:lvl1pPr>
              <a:defRPr sz="1200">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extLst>
      <p:ext uri="{BB962C8B-B14F-4D97-AF65-F5344CB8AC3E}">
        <p14:creationId xmlns:p14="http://schemas.microsoft.com/office/powerpoint/2010/main" val="217878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4" name="Slide Number Placeholder 3"/>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07390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281342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845604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14865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1330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04448" y="6525344"/>
            <a:ext cx="504056" cy="288032"/>
          </a:xfrm>
        </p:spPr>
        <p:txBody>
          <a:bodyPr/>
          <a:lstStyle>
            <a:lvl1pPr>
              <a:defRPr sz="1400">
                <a:latin typeface="Meiryo UI" panose="020B0604030504040204" pitchFamily="50" charset="-128"/>
                <a:cs typeface="Arial" panose="020B0604020202020204" pitchFamily="34" charset="0"/>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1" name="正方形/長方形 10"/>
          <p:cNvSpPr/>
          <p:nvPr userDrawn="1"/>
        </p:nvSpPr>
        <p:spPr>
          <a:xfrm>
            <a:off x="827584" y="2060848"/>
            <a:ext cx="4248472" cy="576064"/>
          </a:xfrm>
          <a:prstGeom prst="rect">
            <a:avLst/>
          </a:prstGeom>
        </p:spPr>
        <p:txBody>
          <a:bodyPr vert="horz" lIns="91440" tIns="45720" rIns="91440" bIns="45720" rtlCol="0" anchor="ctr">
            <a:normAutofit/>
          </a:bodyPr>
          <a:lstStyle/>
          <a:p>
            <a:pPr lvl="0" indent="0" defTabSz="914400">
              <a:lnSpc>
                <a:spcPct val="90000"/>
              </a:lnSpc>
              <a:spcBef>
                <a:spcPts val="1000"/>
              </a:spcBef>
              <a:buFont typeface="Arial" panose="020B0604020202020204" pitchFamily="34" charset="0"/>
              <a:buNone/>
            </a:pPr>
            <a:r>
              <a:rPr kumimoji="1" lang="en-US" altLang="ja-JP" sz="3200" b="0" dirty="0">
                <a:solidFill>
                  <a:schemeClr val="tx1"/>
                </a:solidFill>
                <a:latin typeface="Meiryo UI" panose="020B0604030504040204" pitchFamily="50" charset="-128"/>
                <a:cs typeface="Arial" panose="020B0604020202020204" pitchFamily="34" charset="0"/>
              </a:rPr>
              <a:t>Contents</a:t>
            </a:r>
            <a:endParaRPr kumimoji="1" lang="ja-JP" altLang="en-US" sz="3200" b="0" dirty="0">
              <a:solidFill>
                <a:schemeClr val="tx1"/>
              </a:solidFill>
              <a:latin typeface="Meiryo UI" panose="020B0604030504040204" pitchFamily="50" charset="-128"/>
              <a:cs typeface="Arial" panose="020B0604020202020204" pitchFamily="34" charset="0"/>
            </a:endParaRPr>
          </a:p>
        </p:txBody>
      </p:sp>
      <p:sp>
        <p:nvSpPr>
          <p:cNvPr id="13" name="テキスト プレースホルダー 12"/>
          <p:cNvSpPr>
            <a:spLocks noGrp="1"/>
          </p:cNvSpPr>
          <p:nvPr>
            <p:ph type="body" sz="quarter" idx="13"/>
          </p:nvPr>
        </p:nvSpPr>
        <p:spPr>
          <a:xfrm>
            <a:off x="1259632" y="2996952"/>
            <a:ext cx="6912768" cy="2664296"/>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7805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924944"/>
            <a:ext cx="5328592" cy="538609"/>
          </a:xfrm>
        </p:spPr>
        <p:txBody>
          <a:bodyPr wrap="square">
            <a:normAutofit/>
          </a:bodyPr>
          <a:lstStyle>
            <a:lvl1pPr>
              <a:defRPr lang="en-US" sz="2900" dirty="0">
                <a:latin typeface="Meiryo UI" panose="020B0604030504040204" pitchFamily="50" charset="-128"/>
                <a:ea typeface="Meiryo UI" panose="020B0604030504040204" pitchFamily="50" charset="-128"/>
              </a:defRPr>
            </a:lvl1pPr>
          </a:lstStyle>
          <a:p>
            <a:pPr lvl="0" fontAlgn="base">
              <a:lnSpc>
                <a:spcPct val="100000"/>
              </a:lnSpc>
              <a:spcAft>
                <a:spcPct val="0"/>
              </a:spcAft>
            </a:pPr>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sz="1400">
                <a:latin typeface="Meiryo UI" panose="020B0604030504040204" pitchFamily="50" charset="-128"/>
                <a:cs typeface="Arial" panose="020B0604020202020204" pitchFamily="34" charset="0"/>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extLst>
      <p:ext uri="{BB962C8B-B14F-4D97-AF65-F5344CB8AC3E}">
        <p14:creationId xmlns:p14="http://schemas.microsoft.com/office/powerpoint/2010/main" val="197440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27740" y="293900"/>
            <a:ext cx="7560840" cy="424732"/>
          </a:xfrm>
        </p:spPr>
        <p:txBody>
          <a:bodyPr wrap="none">
            <a:normAutofit/>
          </a:bodyPr>
          <a:lstStyle>
            <a:lvl1pPr>
              <a:defRPr lang="en-US" sz="2400" dirty="0">
                <a:latin typeface="+mj-ea"/>
                <a:ea typeface="+mj-ea"/>
              </a:defRPr>
            </a:lvl1pPr>
          </a:lstStyle>
          <a:p>
            <a:pPr lvl="0" fontAlgn="base">
              <a:spcAft>
                <a:spcPct val="0"/>
              </a:spcAft>
            </a:pPr>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1" y="739775"/>
            <a:ext cx="9144000" cy="74485"/>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ja-JP" altLang="en-US"/>
          </a:p>
        </p:txBody>
      </p:sp>
      <p:sp>
        <p:nvSpPr>
          <p:cNvPr id="8" name="テキスト プレースホルダー 11">
            <a:extLst>
              <a:ext uri="{FF2B5EF4-FFF2-40B4-BE49-F238E27FC236}">
                <a16:creationId xmlns:a16="http://schemas.microsoft.com/office/drawing/2014/main" id="{0DE1672B-D344-4BD6-B34C-F2F1800B0D1F}"/>
              </a:ext>
            </a:extLst>
          </p:cNvPr>
          <p:cNvSpPr>
            <a:spLocks noGrp="1"/>
          </p:cNvSpPr>
          <p:nvPr>
            <p:ph type="body" sz="quarter" idx="13"/>
          </p:nvPr>
        </p:nvSpPr>
        <p:spPr>
          <a:xfrm>
            <a:off x="227740" y="30163"/>
            <a:ext cx="7537450" cy="217487"/>
          </a:xfrm>
        </p:spPr>
        <p:txBody>
          <a:bodyPr>
            <a:noAutofit/>
          </a:bodyPr>
          <a:lstStyle>
            <a:lvl1pPr marL="0" indent="0">
              <a:buNone/>
              <a:defRPr sz="1100">
                <a:latin typeface="+mj-ea"/>
                <a:ea typeface="+mj-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4010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7963" y="281698"/>
            <a:ext cx="7560840" cy="424732"/>
          </a:xfrm>
        </p:spPr>
        <p:txBody>
          <a:bodyPr wrap="none">
            <a:normAutofit/>
          </a:bodyPr>
          <a:lstStyle>
            <a:lvl1pPr>
              <a:defRPr lang="en-US" sz="2400" dirty="0">
                <a:latin typeface="+mj-ea"/>
                <a:ea typeface="+mj-ea"/>
              </a:defRPr>
            </a:lvl1pPr>
          </a:lstStyle>
          <a:p>
            <a:pPr lvl="0" fontAlgn="base">
              <a:spcAft>
                <a:spcPct val="0"/>
              </a:spcAft>
            </a:pPr>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1" y="739775"/>
            <a:ext cx="9144000" cy="74485"/>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ja-JP" altLang="en-US"/>
          </a:p>
        </p:txBody>
      </p:sp>
      <p:sp>
        <p:nvSpPr>
          <p:cNvPr id="17" name="スライド番号プレースホルダー 6">
            <a:extLst>
              <a:ext uri="{FF2B5EF4-FFF2-40B4-BE49-F238E27FC236}">
                <a16:creationId xmlns:a16="http://schemas.microsoft.com/office/drawing/2014/main" id="{F7DB9521-A65E-464E-8811-A10689FC2059}"/>
              </a:ext>
            </a:extLst>
          </p:cNvPr>
          <p:cNvSpPr txBox="1">
            <a:spLocks/>
          </p:cNvSpPr>
          <p:nvPr userDrawn="1"/>
        </p:nvSpPr>
        <p:spPr>
          <a:xfrm>
            <a:off x="8604448" y="6525344"/>
            <a:ext cx="504056" cy="28803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DB8509-CC2C-4EC7-9C2E-996B98B58898}" type="slidenum">
              <a:rPr kumimoji="1" lang="ja-JP" altLang="en-US" smtClean="0"/>
              <a:pPr/>
              <a:t>‹#›</a:t>
            </a:fld>
            <a:endParaRPr kumimoji="1" lang="ja-JP" altLang="en-US"/>
          </a:p>
        </p:txBody>
      </p:sp>
      <p:sp>
        <p:nvSpPr>
          <p:cNvPr id="23" name="タイトル 1">
            <a:extLst>
              <a:ext uri="{FF2B5EF4-FFF2-40B4-BE49-F238E27FC236}">
                <a16:creationId xmlns:a16="http://schemas.microsoft.com/office/drawing/2014/main" id="{1AEA4BB5-9CD3-480E-AE50-91C54AFC807A}"/>
              </a:ext>
            </a:extLst>
          </p:cNvPr>
          <p:cNvSpPr txBox="1">
            <a:spLocks/>
          </p:cNvSpPr>
          <p:nvPr userDrawn="1"/>
        </p:nvSpPr>
        <p:spPr>
          <a:xfrm>
            <a:off x="251520" y="30866"/>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endParaRPr lang="ja-JP" altLang="en-US" sz="1200" dirty="0">
              <a:latin typeface="+mn-ea"/>
              <a:ea typeface="+mn-ea"/>
            </a:endParaRPr>
          </a:p>
        </p:txBody>
      </p:sp>
      <p:sp>
        <p:nvSpPr>
          <p:cNvPr id="12" name="テキスト プレースホルダー 11">
            <a:extLst>
              <a:ext uri="{FF2B5EF4-FFF2-40B4-BE49-F238E27FC236}">
                <a16:creationId xmlns:a16="http://schemas.microsoft.com/office/drawing/2014/main" id="{FBBEC861-0C85-40D6-A9BE-08F865D71453}"/>
              </a:ext>
            </a:extLst>
          </p:cNvPr>
          <p:cNvSpPr>
            <a:spLocks noGrp="1"/>
          </p:cNvSpPr>
          <p:nvPr>
            <p:ph type="body" sz="quarter" idx="13"/>
          </p:nvPr>
        </p:nvSpPr>
        <p:spPr>
          <a:xfrm>
            <a:off x="207963" y="30163"/>
            <a:ext cx="7537450" cy="217487"/>
          </a:xfrm>
        </p:spPr>
        <p:txBody>
          <a:bodyPr>
            <a:noAutofit/>
          </a:bodyPr>
          <a:lstStyle>
            <a:lvl1pPr marL="0" indent="0">
              <a:buNone/>
              <a:defRPr sz="1100">
                <a:latin typeface="+mj-ea"/>
                <a:ea typeface="+mj-ea"/>
              </a:defRPr>
            </a:lvl1pPr>
          </a:lstStyle>
          <a:p>
            <a:pPr lvl="0"/>
            <a:r>
              <a:rPr kumimoji="1" lang="ja-JP" altLang="en-US" dirty="0"/>
              <a:t>マスター テキストの書式設定</a:t>
            </a:r>
          </a:p>
        </p:txBody>
      </p:sp>
      <p:sp>
        <p:nvSpPr>
          <p:cNvPr id="14" name="テキスト プレースホルダー 13">
            <a:extLst>
              <a:ext uri="{FF2B5EF4-FFF2-40B4-BE49-F238E27FC236}">
                <a16:creationId xmlns:a16="http://schemas.microsoft.com/office/drawing/2014/main" id="{DAE23E3B-7D65-4103-849F-133D70A576D9}"/>
              </a:ext>
            </a:extLst>
          </p:cNvPr>
          <p:cNvSpPr>
            <a:spLocks noGrp="1"/>
          </p:cNvSpPr>
          <p:nvPr>
            <p:ph type="body" sz="quarter" idx="14"/>
          </p:nvPr>
        </p:nvSpPr>
        <p:spPr>
          <a:xfrm>
            <a:off x="207963" y="884238"/>
            <a:ext cx="8728075" cy="873125"/>
          </a:xfrm>
          <a:solidFill>
            <a:srgbClr val="CCC1DA">
              <a:alpha val="45882"/>
            </a:srgbClr>
          </a:solidFill>
        </p:spPr>
        <p:txBody>
          <a:bodyPr>
            <a:normAutofit/>
          </a:bodyPr>
          <a:lstStyle>
            <a:lvl1pPr marL="0" indent="0">
              <a:buNone/>
              <a:defRPr sz="2000"/>
            </a:lvl1pPr>
          </a:lstStyle>
          <a:p>
            <a:pPr lvl="0"/>
            <a:r>
              <a:rPr kumimoji="1" lang="ja-JP" altLang="en-US" dirty="0"/>
              <a:t>マスター テキストの書式設定</a:t>
            </a:r>
          </a:p>
        </p:txBody>
      </p:sp>
      <p:sp>
        <p:nvSpPr>
          <p:cNvPr id="16" name="テキスト プレースホルダー 15">
            <a:extLst>
              <a:ext uri="{FF2B5EF4-FFF2-40B4-BE49-F238E27FC236}">
                <a16:creationId xmlns:a16="http://schemas.microsoft.com/office/drawing/2014/main" id="{92D373B1-1AD8-4930-9623-3D86F9B177CD}"/>
              </a:ext>
            </a:extLst>
          </p:cNvPr>
          <p:cNvSpPr>
            <a:spLocks noGrp="1"/>
          </p:cNvSpPr>
          <p:nvPr>
            <p:ph type="body" sz="quarter" idx="15"/>
          </p:nvPr>
        </p:nvSpPr>
        <p:spPr>
          <a:xfrm>
            <a:off x="207963" y="1844675"/>
            <a:ext cx="8756650" cy="4594225"/>
          </a:xfrm>
          <a:solidFill>
            <a:srgbClr val="DDD9C3"/>
          </a:solidFill>
        </p:spPr>
        <p:txBody>
          <a:bodyPr>
            <a:normAutofit/>
          </a:bodyPr>
          <a:lstStyle>
            <a:lvl1pPr marL="0" indent="0">
              <a:buNone/>
              <a:defRPr sz="1600"/>
            </a:lvl1pPr>
          </a:lstStyle>
          <a:p>
            <a:pPr lvl="0"/>
            <a:r>
              <a:rPr kumimoji="1" lang="ja-JP" altLang="en-US" dirty="0"/>
              <a:t>マスター テキストの書式設定</a:t>
            </a:r>
          </a:p>
        </p:txBody>
      </p:sp>
    </p:spTree>
    <p:extLst>
      <p:ext uri="{BB962C8B-B14F-4D97-AF65-F5344CB8AC3E}">
        <p14:creationId xmlns:p14="http://schemas.microsoft.com/office/powerpoint/2010/main" val="197781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58751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23406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9" name="Slide Number Placeholder 8"/>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12169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kumimoji="1" lang="en-US" altLang="ja-JP"/>
              <a:t>Copyright</a:t>
            </a:r>
            <a:endParaRPr kumimoji="1" lang="ja-JP" altLang="en-US"/>
          </a:p>
        </p:txBody>
      </p:sp>
      <p:sp>
        <p:nvSpPr>
          <p:cNvPr id="5" name="Slide Number Placeholder 4"/>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94542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475292831"/>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2" r:id="rId3"/>
    <p:sldLayoutId id="2147483662" r:id="rId4"/>
    <p:sldLayoutId id="2147483675"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ddat.bodik.jp/user/login" TargetMode="External"/><Relationship Id="rId4" Type="http://schemas.openxmlformats.org/officeDocument/2006/relationships/image" Target="../media/image24.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hyperlink" Target="https://odtc.bodik.jp/user/login"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mapfukuoka.bodik.jp/fukuoka-city"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kumimoji="1" lang="ja-JP" altLang="en-US" dirty="0"/>
              <a:t>オープンデータリーダ育成研修</a:t>
            </a:r>
          </a:p>
        </p:txBody>
      </p:sp>
      <p:sp>
        <p:nvSpPr>
          <p:cNvPr id="4" name="サブタイトル 3"/>
          <p:cNvSpPr>
            <a:spLocks noGrp="1"/>
          </p:cNvSpPr>
          <p:nvPr>
            <p:ph type="subTitle" idx="1"/>
          </p:nvPr>
        </p:nvSpPr>
        <p:spPr/>
        <p:txBody>
          <a:bodyPr/>
          <a:lstStyle/>
          <a:p>
            <a:r>
              <a:rPr lang="ja-JP" altLang="en-US" dirty="0"/>
              <a:t>～</a:t>
            </a:r>
            <a:r>
              <a:rPr kumimoji="1" lang="ja-JP" altLang="en-US" dirty="0"/>
              <a:t>実習</a:t>
            </a:r>
            <a:r>
              <a:rPr lang="ja-JP" altLang="en-US" dirty="0"/>
              <a:t>～</a:t>
            </a:r>
            <a:endParaRPr kumimoji="1" lang="en-US" altLang="ja-JP" dirty="0"/>
          </a:p>
          <a:p>
            <a:r>
              <a:rPr kumimoji="1" lang="en-US" altLang="ja-JP" dirty="0"/>
              <a:t>CKAN</a:t>
            </a:r>
            <a:r>
              <a:rPr kumimoji="1" lang="ja-JP" altLang="en-US" dirty="0"/>
              <a:t>によるデータ登録と</a:t>
            </a:r>
            <a:endParaRPr kumimoji="1" lang="en-US" altLang="ja-JP" dirty="0"/>
          </a:p>
          <a:p>
            <a:r>
              <a:rPr lang="ja-JP" altLang="en-US" dirty="0"/>
              <a:t>マップによるデータビジュアライズ体験</a:t>
            </a:r>
            <a:endParaRPr kumimoji="1" lang="ja-JP" altLang="en-US" dirty="0"/>
          </a:p>
        </p:txBody>
      </p:sp>
    </p:spTree>
    <p:extLst>
      <p:ext uri="{BB962C8B-B14F-4D97-AF65-F5344CB8AC3E}">
        <p14:creationId xmlns:p14="http://schemas.microsoft.com/office/powerpoint/2010/main" val="302294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1619354"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はじめに</a:t>
            </a: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2983509"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２</a:t>
            </a:r>
            <a:r>
              <a:rPr lang="en-US" altLang="ja-JP" sz="2200" dirty="0">
                <a:latin typeface="+mj-ea"/>
                <a:ea typeface="+mj-ea"/>
              </a:rPr>
              <a:t>.</a:t>
            </a:r>
            <a:r>
              <a:rPr lang="ja-JP" altLang="en-US" sz="2200" dirty="0">
                <a:latin typeface="+mj-ea"/>
                <a:ea typeface="+mj-ea"/>
              </a:rPr>
              <a:t> オープンデータの公開</a:t>
            </a:r>
          </a:p>
        </p:txBody>
      </p:sp>
      <p:sp>
        <p:nvSpPr>
          <p:cNvPr id="8" name="Text Box 31">
            <a:extLst>
              <a:ext uri="{FF2B5EF4-FFF2-40B4-BE49-F238E27FC236}">
                <a16:creationId xmlns:a16="http://schemas.microsoft.com/office/drawing/2014/main" id="{481B14C7-A8BD-48B1-9937-DC8AD9C3ADB2}"/>
              </a:ext>
            </a:extLst>
          </p:cNvPr>
          <p:cNvSpPr txBox="1">
            <a:spLocks noChangeArrowheads="1"/>
          </p:cNvSpPr>
          <p:nvPr/>
        </p:nvSpPr>
        <p:spPr bwMode="gray">
          <a:xfrm>
            <a:off x="566738" y="4172729"/>
            <a:ext cx="435087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マップによるデータのビジュアライズ</a:t>
            </a:r>
          </a:p>
        </p:txBody>
      </p:sp>
    </p:spTree>
    <p:extLst>
      <p:ext uri="{BB962C8B-B14F-4D97-AF65-F5344CB8AC3E}">
        <p14:creationId xmlns:p14="http://schemas.microsoft.com/office/powerpoint/2010/main" val="220237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CDD7FA08-013C-427C-BE7B-E04A231A15D4}"/>
              </a:ext>
            </a:extLst>
          </p:cNvPr>
          <p:cNvSpPr txBox="1"/>
          <p:nvPr/>
        </p:nvSpPr>
        <p:spPr>
          <a:xfrm>
            <a:off x="404909" y="1431088"/>
            <a:ext cx="6111307" cy="319639"/>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①デスクトップから「オープンデータ研修」のフォルダを開きます。</a:t>
            </a:r>
          </a:p>
        </p:txBody>
      </p:sp>
      <p:sp>
        <p:nvSpPr>
          <p:cNvPr id="18" name="タイトル 1">
            <a:extLst>
              <a:ext uri="{FF2B5EF4-FFF2-40B4-BE49-F238E27FC236}">
                <a16:creationId xmlns:a16="http://schemas.microsoft.com/office/drawing/2014/main" id="{0C13BF6F-E612-4679-BED6-7FE04CC44FB2}"/>
              </a:ext>
            </a:extLst>
          </p:cNvPr>
          <p:cNvSpPr>
            <a:spLocks noGrp="1"/>
          </p:cNvSpPr>
          <p:nvPr>
            <p:ph type="title"/>
          </p:nvPr>
        </p:nvSpPr>
        <p:spPr/>
        <p:txBody>
          <a:bodyPr>
            <a:normAutofit/>
          </a:bodyPr>
          <a:lstStyle/>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2.1</a:t>
            </a:r>
            <a:r>
              <a:rPr lang="ja-JP" altLang="en-US" dirty="0">
                <a:latin typeface="Meiryo UI" panose="020B0604030504040204" pitchFamily="50" charset="-128"/>
                <a:ea typeface="Meiryo UI" panose="020B0604030504040204" pitchFamily="50" charset="-128"/>
                <a:cs typeface="Meiryo UI" panose="020B0604030504040204" pitchFamily="50" charset="-128"/>
              </a:rPr>
              <a:t> 避難施設データの確認</a:t>
            </a:r>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11</a:t>
            </a:fld>
            <a:endParaRPr lang="ja-JP" altLang="en-US" dirty="0"/>
          </a:p>
        </p:txBody>
      </p:sp>
      <p:sp>
        <p:nvSpPr>
          <p:cNvPr id="4" name="テキスト プレースホルダー 3">
            <a:extLst>
              <a:ext uri="{FF2B5EF4-FFF2-40B4-BE49-F238E27FC236}">
                <a16:creationId xmlns:a16="http://schemas.microsoft.com/office/drawing/2014/main" id="{822FFAB4-E717-4EE8-B785-B29492700A81}"/>
              </a:ext>
            </a:extLst>
          </p:cNvPr>
          <p:cNvSpPr>
            <a:spLocks noGrp="1"/>
          </p:cNvSpPr>
          <p:nvPr>
            <p:ph type="body" sz="quarter" idx="13"/>
          </p:nvPr>
        </p:nvSpPr>
        <p:spPr/>
        <p:txBody>
          <a:bodyPr/>
          <a:lstStyle/>
          <a:p>
            <a:r>
              <a:rPr kumimoji="1" lang="en-US" altLang="ja-JP" dirty="0"/>
              <a:t>2.</a:t>
            </a:r>
            <a:r>
              <a:rPr kumimoji="1" lang="ja-JP" altLang="en-US" dirty="0"/>
              <a:t>オープンデータの公開</a:t>
            </a:r>
          </a:p>
        </p:txBody>
      </p:sp>
      <p:sp>
        <p:nvSpPr>
          <p:cNvPr id="11" name="テキスト プレースホルダー 10">
            <a:extLst>
              <a:ext uri="{FF2B5EF4-FFF2-40B4-BE49-F238E27FC236}">
                <a16:creationId xmlns:a16="http://schemas.microsoft.com/office/drawing/2014/main" id="{17615AD2-FC25-4C83-85B0-2D6F1C1FE8C6}"/>
              </a:ext>
            </a:extLst>
          </p:cNvPr>
          <p:cNvSpPr>
            <a:spLocks noGrp="1"/>
          </p:cNvSpPr>
          <p:nvPr>
            <p:ph type="body" sz="quarter" idx="14"/>
          </p:nvPr>
        </p:nvSpPr>
        <p:spPr>
          <a:xfrm>
            <a:off x="207963" y="884239"/>
            <a:ext cx="8728075" cy="424732"/>
          </a:xfrm>
        </p:spPr>
        <p:txBody>
          <a:bodyPr/>
          <a:lstStyle/>
          <a:p>
            <a:r>
              <a:rPr lang="ja-JP" altLang="en-US" dirty="0"/>
              <a:t>自団体の避難施設の</a:t>
            </a:r>
            <a:r>
              <a:rPr lang="en-US" altLang="ja-JP" dirty="0"/>
              <a:t>CSV</a:t>
            </a:r>
            <a:r>
              <a:rPr lang="ja-JP" altLang="en-US" dirty="0"/>
              <a:t>を開いてファイルの存在を確認します。</a:t>
            </a:r>
          </a:p>
        </p:txBody>
      </p:sp>
      <p:sp>
        <p:nvSpPr>
          <p:cNvPr id="15" name="角丸四角形吹き出し 14"/>
          <p:cNvSpPr/>
          <p:nvPr/>
        </p:nvSpPr>
        <p:spPr>
          <a:xfrm>
            <a:off x="3336744" y="5986297"/>
            <a:ext cx="1303277" cy="581499"/>
          </a:xfrm>
          <a:prstGeom prst="wedgeRoundRectCallout">
            <a:avLst>
              <a:gd name="adj1" fmla="val -63223"/>
              <a:gd name="adj2" fmla="val -73176"/>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r>
              <a:rPr lang="ja-JP" altLang="en-US" sz="1292" kern="0" dirty="0">
                <a:solidFill>
                  <a:srgbClr val="FF0000"/>
                </a:solidFill>
                <a:latin typeface="Meiryo UI" panose="020B0604030504040204" pitchFamily="50" charset="-128"/>
                <a:ea typeface="Meiryo UI"/>
              </a:rPr>
              <a:t>内容確認後、</a:t>
            </a:r>
            <a:endParaRPr lang="en-US" altLang="ja-JP" sz="1292" kern="0" dirty="0">
              <a:solidFill>
                <a:srgbClr val="FF0000"/>
              </a:solidFill>
              <a:latin typeface="Meiryo UI" panose="020B0604030504040204" pitchFamily="50" charset="-128"/>
              <a:ea typeface="Meiryo UI"/>
            </a:endParaRPr>
          </a:p>
          <a:p>
            <a:pPr algn="ctr" defTabSz="844083"/>
            <a:r>
              <a:rPr lang="ja-JP" altLang="en-US" sz="1292" kern="0" dirty="0">
                <a:solidFill>
                  <a:srgbClr val="FF0000"/>
                </a:solidFill>
                <a:latin typeface="Meiryo UI" panose="020B0604030504040204" pitchFamily="50" charset="-128"/>
                <a:ea typeface="Meiryo UI"/>
              </a:rPr>
              <a:t>ファイルを閉じます</a:t>
            </a:r>
          </a:p>
        </p:txBody>
      </p:sp>
      <p:pic>
        <p:nvPicPr>
          <p:cNvPr id="5" name="図 4">
            <a:extLst>
              <a:ext uri="{FF2B5EF4-FFF2-40B4-BE49-F238E27FC236}">
                <a16:creationId xmlns:a16="http://schemas.microsoft.com/office/drawing/2014/main" id="{61F8E348-1075-4A3D-8424-184AC6CEC092}"/>
              </a:ext>
            </a:extLst>
          </p:cNvPr>
          <p:cNvPicPr>
            <a:picLocks noChangeAspect="1"/>
          </p:cNvPicPr>
          <p:nvPr/>
        </p:nvPicPr>
        <p:blipFill rotWithShape="1">
          <a:blip r:embed="rId3"/>
          <a:srcRect t="8045" r="92961" b="78974"/>
          <a:stretch/>
        </p:blipFill>
        <p:spPr>
          <a:xfrm>
            <a:off x="487980" y="1772816"/>
            <a:ext cx="1346099" cy="1584176"/>
          </a:xfrm>
          <a:prstGeom prst="rect">
            <a:avLst/>
          </a:prstGeom>
        </p:spPr>
      </p:pic>
      <p:pic>
        <p:nvPicPr>
          <p:cNvPr id="6" name="図 5">
            <a:extLst>
              <a:ext uri="{FF2B5EF4-FFF2-40B4-BE49-F238E27FC236}">
                <a16:creationId xmlns:a16="http://schemas.microsoft.com/office/drawing/2014/main" id="{A3FFCA50-93A6-47B6-B8E8-4D71B20A3475}"/>
              </a:ext>
            </a:extLst>
          </p:cNvPr>
          <p:cNvPicPr>
            <a:picLocks noChangeAspect="1"/>
          </p:cNvPicPr>
          <p:nvPr/>
        </p:nvPicPr>
        <p:blipFill rotWithShape="1">
          <a:blip r:embed="rId4"/>
          <a:srcRect l="46063" t="26903" r="36271" b="60960"/>
          <a:stretch/>
        </p:blipFill>
        <p:spPr>
          <a:xfrm>
            <a:off x="2015931" y="2118622"/>
            <a:ext cx="2950281" cy="1293477"/>
          </a:xfrm>
          <a:prstGeom prst="rect">
            <a:avLst/>
          </a:prstGeom>
        </p:spPr>
      </p:pic>
      <p:sp>
        <p:nvSpPr>
          <p:cNvPr id="10" name="右矢印 9"/>
          <p:cNvSpPr/>
          <p:nvPr/>
        </p:nvSpPr>
        <p:spPr>
          <a:xfrm>
            <a:off x="1345528" y="2996952"/>
            <a:ext cx="695591"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7" name="正方形/長方形 6"/>
          <p:cNvSpPr/>
          <p:nvPr/>
        </p:nvSpPr>
        <p:spPr>
          <a:xfrm>
            <a:off x="404909" y="2560379"/>
            <a:ext cx="890830" cy="688799"/>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6" name="テキスト ボックス 15">
            <a:extLst>
              <a:ext uri="{FF2B5EF4-FFF2-40B4-BE49-F238E27FC236}">
                <a16:creationId xmlns:a16="http://schemas.microsoft.com/office/drawing/2014/main" id="{5A4E1197-9565-48D3-9804-C7DA79657EC1}"/>
              </a:ext>
            </a:extLst>
          </p:cNvPr>
          <p:cNvSpPr txBox="1"/>
          <p:nvPr/>
        </p:nvSpPr>
        <p:spPr>
          <a:xfrm>
            <a:off x="1982624" y="1780786"/>
            <a:ext cx="482162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②エクスプローラーから「避難所」フォルダを開きます。</a:t>
            </a:r>
          </a:p>
        </p:txBody>
      </p:sp>
      <p:sp>
        <p:nvSpPr>
          <p:cNvPr id="17" name="テキスト ボックス 16">
            <a:extLst>
              <a:ext uri="{FF2B5EF4-FFF2-40B4-BE49-F238E27FC236}">
                <a16:creationId xmlns:a16="http://schemas.microsoft.com/office/drawing/2014/main" id="{13D0F631-CB10-4C1E-9906-DEE30C0C9D1E}"/>
              </a:ext>
            </a:extLst>
          </p:cNvPr>
          <p:cNvSpPr txBox="1"/>
          <p:nvPr/>
        </p:nvSpPr>
        <p:spPr>
          <a:xfrm>
            <a:off x="5189210" y="2088563"/>
            <a:ext cx="383858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③都道府県毎にフォルダが分かれているので、自分の自治体のフォルダをクリックします。</a:t>
            </a:r>
          </a:p>
        </p:txBody>
      </p:sp>
      <p:sp>
        <p:nvSpPr>
          <p:cNvPr id="20" name="右矢印 9">
            <a:extLst>
              <a:ext uri="{FF2B5EF4-FFF2-40B4-BE49-F238E27FC236}">
                <a16:creationId xmlns:a16="http://schemas.microsoft.com/office/drawing/2014/main" id="{BF6820C1-2720-4A28-A3DE-B2FB3DCE15DC}"/>
              </a:ext>
            </a:extLst>
          </p:cNvPr>
          <p:cNvSpPr/>
          <p:nvPr/>
        </p:nvSpPr>
        <p:spPr>
          <a:xfrm rot="421687">
            <a:off x="2607968" y="3180446"/>
            <a:ext cx="2761063"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13" name="図 12">
            <a:extLst>
              <a:ext uri="{FF2B5EF4-FFF2-40B4-BE49-F238E27FC236}">
                <a16:creationId xmlns:a16="http://schemas.microsoft.com/office/drawing/2014/main" id="{8CE644B1-7217-471D-8191-CA7186D99783}"/>
              </a:ext>
            </a:extLst>
          </p:cNvPr>
          <p:cNvPicPr>
            <a:picLocks noChangeAspect="1"/>
          </p:cNvPicPr>
          <p:nvPr/>
        </p:nvPicPr>
        <p:blipFill rotWithShape="1">
          <a:blip r:embed="rId5"/>
          <a:srcRect l="51575" t="27186" r="21682" b="52451"/>
          <a:stretch/>
        </p:blipFill>
        <p:spPr>
          <a:xfrm>
            <a:off x="5436096" y="2655232"/>
            <a:ext cx="3009199" cy="1472286"/>
          </a:xfrm>
          <a:prstGeom prst="rect">
            <a:avLst/>
          </a:prstGeom>
        </p:spPr>
      </p:pic>
      <p:pic>
        <p:nvPicPr>
          <p:cNvPr id="21" name="図 20">
            <a:extLst>
              <a:ext uri="{FF2B5EF4-FFF2-40B4-BE49-F238E27FC236}">
                <a16:creationId xmlns:a16="http://schemas.microsoft.com/office/drawing/2014/main" id="{16791CBA-0FB6-450B-9A24-C07048F8E0B1}"/>
              </a:ext>
            </a:extLst>
          </p:cNvPr>
          <p:cNvPicPr>
            <a:picLocks noChangeAspect="1"/>
          </p:cNvPicPr>
          <p:nvPr/>
        </p:nvPicPr>
        <p:blipFill rotWithShape="1">
          <a:blip r:embed="rId6"/>
          <a:srcRect l="51131" t="27186" r="27951" b="48775"/>
          <a:stretch/>
        </p:blipFill>
        <p:spPr>
          <a:xfrm>
            <a:off x="6012160" y="4522193"/>
            <a:ext cx="2540554" cy="1876034"/>
          </a:xfrm>
          <a:prstGeom prst="rect">
            <a:avLst/>
          </a:prstGeom>
        </p:spPr>
      </p:pic>
      <p:sp>
        <p:nvSpPr>
          <p:cNvPr id="23" name="テキスト ボックス 22">
            <a:extLst>
              <a:ext uri="{FF2B5EF4-FFF2-40B4-BE49-F238E27FC236}">
                <a16:creationId xmlns:a16="http://schemas.microsoft.com/office/drawing/2014/main" id="{492BC1F1-ADD5-40EF-9D14-FC6507D447A7}"/>
              </a:ext>
            </a:extLst>
          </p:cNvPr>
          <p:cNvSpPr txBox="1"/>
          <p:nvPr/>
        </p:nvSpPr>
        <p:spPr>
          <a:xfrm>
            <a:off x="4640021" y="4175543"/>
            <a:ext cx="383858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④自分の自治体のファイルをクリックします。</a:t>
            </a:r>
          </a:p>
        </p:txBody>
      </p:sp>
      <p:pic>
        <p:nvPicPr>
          <p:cNvPr id="26" name="図 25">
            <a:extLst>
              <a:ext uri="{FF2B5EF4-FFF2-40B4-BE49-F238E27FC236}">
                <a16:creationId xmlns:a16="http://schemas.microsoft.com/office/drawing/2014/main" id="{A3770B3E-CE19-48E2-9FDC-0E907D6B4327}"/>
              </a:ext>
            </a:extLst>
          </p:cNvPr>
          <p:cNvPicPr>
            <a:picLocks noChangeAspect="1"/>
          </p:cNvPicPr>
          <p:nvPr/>
        </p:nvPicPr>
        <p:blipFill rotWithShape="1">
          <a:blip r:embed="rId7"/>
          <a:srcRect t="18667"/>
          <a:stretch/>
        </p:blipFill>
        <p:spPr>
          <a:xfrm>
            <a:off x="487980" y="3646160"/>
            <a:ext cx="2597662" cy="3005760"/>
          </a:xfrm>
          <a:prstGeom prst="rect">
            <a:avLst/>
          </a:prstGeom>
        </p:spPr>
      </p:pic>
      <p:sp>
        <p:nvSpPr>
          <p:cNvPr id="27" name="テキスト ボックス 26">
            <a:extLst>
              <a:ext uri="{FF2B5EF4-FFF2-40B4-BE49-F238E27FC236}">
                <a16:creationId xmlns:a16="http://schemas.microsoft.com/office/drawing/2014/main" id="{E60A8D81-4EF7-4236-A86A-DCFF5EA347C6}"/>
              </a:ext>
            </a:extLst>
          </p:cNvPr>
          <p:cNvSpPr txBox="1"/>
          <p:nvPr/>
        </p:nvSpPr>
        <p:spPr>
          <a:xfrm>
            <a:off x="3089629" y="4844892"/>
            <a:ext cx="2736303"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⑤避難所の情報がある事を確認したら、ファイルを閉じます。</a:t>
            </a:r>
          </a:p>
        </p:txBody>
      </p:sp>
      <p:sp>
        <p:nvSpPr>
          <p:cNvPr id="28" name="右矢印 9">
            <a:extLst>
              <a:ext uri="{FF2B5EF4-FFF2-40B4-BE49-F238E27FC236}">
                <a16:creationId xmlns:a16="http://schemas.microsoft.com/office/drawing/2014/main" id="{D0F4FB4E-7682-4982-9099-02A23BF946F4}"/>
              </a:ext>
            </a:extLst>
          </p:cNvPr>
          <p:cNvSpPr/>
          <p:nvPr/>
        </p:nvSpPr>
        <p:spPr>
          <a:xfrm rot="10800000">
            <a:off x="3131840" y="5428596"/>
            <a:ext cx="2859617"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9" name="矢印: 環状 28">
            <a:extLst>
              <a:ext uri="{FF2B5EF4-FFF2-40B4-BE49-F238E27FC236}">
                <a16:creationId xmlns:a16="http://schemas.microsoft.com/office/drawing/2014/main" id="{92F53150-EC57-437D-B839-CDAEB91CC38E}"/>
              </a:ext>
            </a:extLst>
          </p:cNvPr>
          <p:cNvSpPr/>
          <p:nvPr/>
        </p:nvSpPr>
        <p:spPr>
          <a:xfrm rot="5400000">
            <a:off x="7177536" y="3691151"/>
            <a:ext cx="2412071" cy="1528125"/>
          </a:xfrm>
          <a:prstGeom prst="circularArrow">
            <a:avLst>
              <a:gd name="adj1" fmla="val 8309"/>
              <a:gd name="adj2" fmla="val 1142319"/>
              <a:gd name="adj3" fmla="val 20620392"/>
              <a:gd name="adj4" fmla="val 10800000"/>
              <a:gd name="adj5" fmla="val 11464"/>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19689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A93D0F5-9C2D-4F0D-9C5F-44E8026981C4}"/>
              </a:ext>
            </a:extLst>
          </p:cNvPr>
          <p:cNvPicPr>
            <a:picLocks noChangeAspect="1"/>
          </p:cNvPicPr>
          <p:nvPr/>
        </p:nvPicPr>
        <p:blipFill>
          <a:blip r:embed="rId3"/>
          <a:stretch>
            <a:fillRect/>
          </a:stretch>
        </p:blipFill>
        <p:spPr>
          <a:xfrm>
            <a:off x="4205819" y="3191958"/>
            <a:ext cx="4758669" cy="669090"/>
          </a:xfrm>
          <a:prstGeom prst="rect">
            <a:avLst/>
          </a:prstGeom>
        </p:spPr>
      </p:pic>
      <p:pic>
        <p:nvPicPr>
          <p:cNvPr id="6" name="図 5">
            <a:extLst>
              <a:ext uri="{FF2B5EF4-FFF2-40B4-BE49-F238E27FC236}">
                <a16:creationId xmlns:a16="http://schemas.microsoft.com/office/drawing/2014/main" id="{2860A61F-1A45-4274-873C-C15CB7010B23}"/>
              </a:ext>
            </a:extLst>
          </p:cNvPr>
          <p:cNvPicPr>
            <a:picLocks noChangeAspect="1"/>
          </p:cNvPicPr>
          <p:nvPr/>
        </p:nvPicPr>
        <p:blipFill>
          <a:blip r:embed="rId4"/>
          <a:stretch>
            <a:fillRect/>
          </a:stretch>
        </p:blipFill>
        <p:spPr>
          <a:xfrm>
            <a:off x="1733858" y="4293096"/>
            <a:ext cx="4854366" cy="2299772"/>
          </a:xfrm>
          <a:prstGeom prst="rect">
            <a:avLst/>
          </a:prstGeom>
        </p:spPr>
      </p:pic>
      <p:sp>
        <p:nvSpPr>
          <p:cNvPr id="18" name="タイトル 22">
            <a:extLst>
              <a:ext uri="{FF2B5EF4-FFF2-40B4-BE49-F238E27FC236}">
                <a16:creationId xmlns:a16="http://schemas.microsoft.com/office/drawing/2014/main" id="{68BD467F-3989-450A-8D60-52D3E62E5CC4}"/>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2.2 </a:t>
            </a:r>
            <a:r>
              <a:rPr lang="ja-JP" altLang="en-US" dirty="0">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dirty="0">
                <a:latin typeface="Meiryo UI" panose="020B0604030504040204" pitchFamily="50" charset="-128"/>
                <a:ea typeface="Meiryo UI" panose="020B0604030504040204" pitchFamily="50" charset="-128"/>
                <a:cs typeface="Meiryo UI" panose="020B0604030504040204" pitchFamily="50" charset="-128"/>
              </a:rPr>
              <a:t>ID</a:t>
            </a:r>
            <a:r>
              <a:rPr lang="ja-JP" altLang="en-US" dirty="0">
                <a:latin typeface="Meiryo UI" panose="020B0604030504040204" pitchFamily="50" charset="-128"/>
                <a:ea typeface="Meiryo UI" panose="020B0604030504040204" pitchFamily="50" charset="-128"/>
                <a:cs typeface="Meiryo UI" panose="020B0604030504040204" pitchFamily="50" charset="-128"/>
              </a:rPr>
              <a:t>とパスワードの確認</a:t>
            </a:r>
            <a:endParaRPr lang="ja-JP" altLang="en-US" dirty="0"/>
          </a:p>
        </p:txBody>
      </p:sp>
      <p:sp>
        <p:nvSpPr>
          <p:cNvPr id="4" name="スライド番号プレースホルダー 3">
            <a:extLst>
              <a:ext uri="{FF2B5EF4-FFF2-40B4-BE49-F238E27FC236}">
                <a16:creationId xmlns:a16="http://schemas.microsoft.com/office/drawing/2014/main" id="{F3D3FD3C-9D52-40B0-AD6F-4C8C84B43E84}"/>
              </a:ext>
            </a:extLst>
          </p:cNvPr>
          <p:cNvSpPr>
            <a:spLocks noGrp="1"/>
          </p:cNvSpPr>
          <p:nvPr>
            <p:ph type="sldNum" sz="quarter" idx="12"/>
          </p:nvPr>
        </p:nvSpPr>
        <p:spPr/>
        <p:txBody>
          <a:bodyPr/>
          <a:lstStyle/>
          <a:p>
            <a:fld id="{E6B5CE23-8571-4374-9369-B8EA74D2E108}" type="slidenum">
              <a:rPr kumimoji="1" lang="ja-JP" altLang="en-US" smtClean="0"/>
              <a:pPr/>
              <a:t>12</a:t>
            </a:fld>
            <a:endParaRPr kumimoji="1" lang="ja-JP" altLang="en-US" dirty="0"/>
          </a:p>
        </p:txBody>
      </p:sp>
      <p:sp>
        <p:nvSpPr>
          <p:cNvPr id="3" name="コンテンツ プレースホルダー 2">
            <a:extLst>
              <a:ext uri="{FF2B5EF4-FFF2-40B4-BE49-F238E27FC236}">
                <a16:creationId xmlns:a16="http://schemas.microsoft.com/office/drawing/2014/main" id="{839A18C1-39F0-4548-9A7A-9AEABD8B8962}"/>
              </a:ext>
            </a:extLst>
          </p:cNvPr>
          <p:cNvSpPr>
            <a:spLocks noGrp="1"/>
          </p:cNvSpPr>
          <p:nvPr>
            <p:ph type="body" sz="quarter" idx="13"/>
          </p:nvPr>
        </p:nvSpPr>
        <p:spPr/>
        <p:txBody>
          <a:bodyPr>
            <a:normAutofit fontScale="62500" lnSpcReduction="20000"/>
          </a:bodyPr>
          <a:lstStyle/>
          <a:p>
            <a:r>
              <a:rPr lang="en-US" altLang="ja-JP" sz="1800" dirty="0"/>
              <a:t>2.</a:t>
            </a:r>
            <a:r>
              <a:rPr lang="ja-JP" altLang="en-US" sz="1800" dirty="0"/>
              <a:t>オープンデータの公開</a:t>
            </a:r>
          </a:p>
        </p:txBody>
      </p:sp>
      <p:sp>
        <p:nvSpPr>
          <p:cNvPr id="11" name="テキスト プレースホルダー 10">
            <a:extLst>
              <a:ext uri="{FF2B5EF4-FFF2-40B4-BE49-F238E27FC236}">
                <a16:creationId xmlns:a16="http://schemas.microsoft.com/office/drawing/2014/main" id="{0696D849-288C-433D-A343-1384C8BF84E1}"/>
              </a:ext>
            </a:extLst>
          </p:cNvPr>
          <p:cNvSpPr>
            <a:spLocks noGrp="1"/>
          </p:cNvSpPr>
          <p:nvPr>
            <p:ph type="body" sz="quarter" idx="14"/>
          </p:nvPr>
        </p:nvSpPr>
        <p:spPr>
          <a:xfrm>
            <a:off x="207963" y="884239"/>
            <a:ext cx="8728075" cy="442486"/>
          </a:xfrm>
        </p:spPr>
        <p:txBody>
          <a:bodyPr/>
          <a:lstStyle/>
          <a:p>
            <a:r>
              <a:rPr kumimoji="1" lang="ja-JP" altLang="en-US" dirty="0"/>
              <a:t>自分のログインＩＤとパスワードを確認します。</a:t>
            </a:r>
          </a:p>
        </p:txBody>
      </p:sp>
      <p:sp>
        <p:nvSpPr>
          <p:cNvPr id="7" name="テキスト ボックス 6">
            <a:extLst>
              <a:ext uri="{FF2B5EF4-FFF2-40B4-BE49-F238E27FC236}">
                <a16:creationId xmlns:a16="http://schemas.microsoft.com/office/drawing/2014/main" id="{FE9BD8C5-1D70-43F4-8773-2D483914142E}"/>
              </a:ext>
            </a:extLst>
          </p:cNvPr>
          <p:cNvSpPr txBox="1"/>
          <p:nvPr/>
        </p:nvSpPr>
        <p:spPr>
          <a:xfrm>
            <a:off x="404910" y="1431088"/>
            <a:ext cx="553524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①デスクトップから「オープンデータ研修」のフォルダを開きます。</a:t>
            </a:r>
          </a:p>
        </p:txBody>
      </p:sp>
      <p:pic>
        <p:nvPicPr>
          <p:cNvPr id="17" name="図 16">
            <a:extLst>
              <a:ext uri="{FF2B5EF4-FFF2-40B4-BE49-F238E27FC236}">
                <a16:creationId xmlns:a16="http://schemas.microsoft.com/office/drawing/2014/main" id="{60A26519-3916-4438-A677-104A5FE5C2A3}"/>
              </a:ext>
            </a:extLst>
          </p:cNvPr>
          <p:cNvPicPr>
            <a:picLocks noChangeAspect="1"/>
          </p:cNvPicPr>
          <p:nvPr/>
        </p:nvPicPr>
        <p:blipFill rotWithShape="1">
          <a:blip r:embed="rId5"/>
          <a:srcRect t="8045" r="92961" b="78974"/>
          <a:stretch/>
        </p:blipFill>
        <p:spPr>
          <a:xfrm>
            <a:off x="486121" y="1764260"/>
            <a:ext cx="1346099" cy="1584176"/>
          </a:xfrm>
          <a:prstGeom prst="rect">
            <a:avLst/>
          </a:prstGeom>
        </p:spPr>
      </p:pic>
      <p:sp>
        <p:nvSpPr>
          <p:cNvPr id="20" name="正方形/長方形 19">
            <a:extLst>
              <a:ext uri="{FF2B5EF4-FFF2-40B4-BE49-F238E27FC236}">
                <a16:creationId xmlns:a16="http://schemas.microsoft.com/office/drawing/2014/main" id="{5250D7D5-6524-4876-AD2B-171444356569}"/>
              </a:ext>
            </a:extLst>
          </p:cNvPr>
          <p:cNvSpPr/>
          <p:nvPr/>
        </p:nvSpPr>
        <p:spPr>
          <a:xfrm>
            <a:off x="403050" y="2551823"/>
            <a:ext cx="890830" cy="688799"/>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1" name="テキスト ボックス 20">
            <a:extLst>
              <a:ext uri="{FF2B5EF4-FFF2-40B4-BE49-F238E27FC236}">
                <a16:creationId xmlns:a16="http://schemas.microsoft.com/office/drawing/2014/main" id="{7A1E9BB9-C2F6-42C2-9903-23D542866E12}"/>
              </a:ext>
            </a:extLst>
          </p:cNvPr>
          <p:cNvSpPr txBox="1"/>
          <p:nvPr/>
        </p:nvSpPr>
        <p:spPr>
          <a:xfrm>
            <a:off x="1960464" y="1822753"/>
            <a:ext cx="403244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②「</a:t>
            </a:r>
            <a:r>
              <a:rPr kumimoji="1" lang="en-US" altLang="ja-JP" sz="1400" dirty="0">
                <a:latin typeface="Meiryo UI" panose="020B0604030504040204" pitchFamily="50" charset="-128"/>
                <a:ea typeface="Meiryo UI" panose="020B0604030504040204" pitchFamily="50" charset="-128"/>
              </a:rPr>
              <a:t>CKAN_ID.xlsx</a:t>
            </a:r>
            <a:r>
              <a:rPr kumimoji="1" lang="ja-JP" altLang="en-US" sz="1400" dirty="0">
                <a:latin typeface="Meiryo UI" panose="020B0604030504040204" pitchFamily="50" charset="-128"/>
                <a:ea typeface="Meiryo UI" panose="020B0604030504040204" pitchFamily="50" charset="-128"/>
              </a:rPr>
              <a:t>」というファイルを開きます。</a:t>
            </a:r>
          </a:p>
        </p:txBody>
      </p:sp>
      <p:pic>
        <p:nvPicPr>
          <p:cNvPr id="8" name="図 7">
            <a:extLst>
              <a:ext uri="{FF2B5EF4-FFF2-40B4-BE49-F238E27FC236}">
                <a16:creationId xmlns:a16="http://schemas.microsoft.com/office/drawing/2014/main" id="{AAF11C27-505F-461B-8D48-9AF46E35C483}"/>
              </a:ext>
            </a:extLst>
          </p:cNvPr>
          <p:cNvPicPr>
            <a:picLocks noChangeAspect="1"/>
          </p:cNvPicPr>
          <p:nvPr/>
        </p:nvPicPr>
        <p:blipFill rotWithShape="1">
          <a:blip r:embed="rId6"/>
          <a:srcRect l="26619" t="46122" r="16227" b="24900"/>
          <a:stretch/>
        </p:blipFill>
        <p:spPr>
          <a:xfrm>
            <a:off x="2083923" y="2074179"/>
            <a:ext cx="3807050" cy="1127638"/>
          </a:xfrm>
          <a:prstGeom prst="rect">
            <a:avLst/>
          </a:prstGeom>
        </p:spPr>
      </p:pic>
      <p:sp>
        <p:nvSpPr>
          <p:cNvPr id="19" name="右矢印 9">
            <a:extLst>
              <a:ext uri="{FF2B5EF4-FFF2-40B4-BE49-F238E27FC236}">
                <a16:creationId xmlns:a16="http://schemas.microsoft.com/office/drawing/2014/main" id="{1F02237C-5ADA-4228-9CBA-9B3B64FE2952}"/>
              </a:ext>
            </a:extLst>
          </p:cNvPr>
          <p:cNvSpPr/>
          <p:nvPr/>
        </p:nvSpPr>
        <p:spPr>
          <a:xfrm>
            <a:off x="1293880" y="2823216"/>
            <a:ext cx="886908"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7" name="テキスト ボックス 26">
            <a:extLst>
              <a:ext uri="{FF2B5EF4-FFF2-40B4-BE49-F238E27FC236}">
                <a16:creationId xmlns:a16="http://schemas.microsoft.com/office/drawing/2014/main" id="{CDEF1648-53E3-4106-BB0B-14911B78CE2C}"/>
              </a:ext>
            </a:extLst>
          </p:cNvPr>
          <p:cNvSpPr txBox="1"/>
          <p:nvPr/>
        </p:nvSpPr>
        <p:spPr>
          <a:xfrm>
            <a:off x="6002559" y="2130530"/>
            <a:ext cx="2851870"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③都道府県毎にシートが分かれていますので、自分の都道府県のシートをクリックします。</a:t>
            </a:r>
          </a:p>
        </p:txBody>
      </p:sp>
      <p:sp>
        <p:nvSpPr>
          <p:cNvPr id="28" name="右矢印 9">
            <a:extLst>
              <a:ext uri="{FF2B5EF4-FFF2-40B4-BE49-F238E27FC236}">
                <a16:creationId xmlns:a16="http://schemas.microsoft.com/office/drawing/2014/main" id="{90E5F72B-9137-45CC-98CA-72360C437130}"/>
              </a:ext>
            </a:extLst>
          </p:cNvPr>
          <p:cNvSpPr/>
          <p:nvPr/>
        </p:nvSpPr>
        <p:spPr>
          <a:xfrm rot="1081155">
            <a:off x="3217794" y="3073392"/>
            <a:ext cx="1024610" cy="202089"/>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9" name="正方形/長方形 28">
            <a:extLst>
              <a:ext uri="{FF2B5EF4-FFF2-40B4-BE49-F238E27FC236}">
                <a16:creationId xmlns:a16="http://schemas.microsoft.com/office/drawing/2014/main" id="{1A35E685-A180-435D-9774-780DA31EE519}"/>
              </a:ext>
            </a:extLst>
          </p:cNvPr>
          <p:cNvSpPr/>
          <p:nvPr/>
        </p:nvSpPr>
        <p:spPr>
          <a:xfrm>
            <a:off x="4814312" y="3575050"/>
            <a:ext cx="703838" cy="285998"/>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0" name="正方形/長方形 29">
            <a:extLst>
              <a:ext uri="{FF2B5EF4-FFF2-40B4-BE49-F238E27FC236}">
                <a16:creationId xmlns:a16="http://schemas.microsoft.com/office/drawing/2014/main" id="{2BF2A79C-F1D3-45C8-A2DD-1743EDF1B05D}"/>
              </a:ext>
            </a:extLst>
          </p:cNvPr>
          <p:cNvSpPr/>
          <p:nvPr/>
        </p:nvSpPr>
        <p:spPr>
          <a:xfrm>
            <a:off x="2426970" y="5517232"/>
            <a:ext cx="4126021" cy="26517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1" name="テキスト ボックス 30">
            <a:extLst>
              <a:ext uri="{FF2B5EF4-FFF2-40B4-BE49-F238E27FC236}">
                <a16:creationId xmlns:a16="http://schemas.microsoft.com/office/drawing/2014/main" id="{02E78C8E-9FA5-46D7-AB65-152022050F90}"/>
              </a:ext>
            </a:extLst>
          </p:cNvPr>
          <p:cNvSpPr txBox="1"/>
          <p:nvPr/>
        </p:nvSpPr>
        <p:spPr>
          <a:xfrm>
            <a:off x="6705188" y="5503000"/>
            <a:ext cx="1930056"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④自分の自治体のユーザー</a:t>
            </a:r>
            <a:r>
              <a:rPr kumimoji="1" lang="en-US" altLang="ja-JP" sz="1400" dirty="0">
                <a:latin typeface="Meiryo UI" panose="020B0604030504040204" pitchFamily="50" charset="-128"/>
                <a:ea typeface="Meiryo UI" panose="020B0604030504040204" pitchFamily="50" charset="-128"/>
              </a:rPr>
              <a:t>ID</a:t>
            </a:r>
            <a:r>
              <a:rPr kumimoji="1" lang="ja-JP" altLang="en-US" sz="1400" dirty="0">
                <a:latin typeface="Meiryo UI" panose="020B0604030504040204" pitchFamily="50" charset="-128"/>
                <a:ea typeface="Meiryo UI" panose="020B0604030504040204" pitchFamily="50" charset="-128"/>
              </a:rPr>
              <a:t>とパスワードを確認します。</a:t>
            </a:r>
          </a:p>
        </p:txBody>
      </p:sp>
      <p:sp>
        <p:nvSpPr>
          <p:cNvPr id="32" name="テキスト ボックス 31">
            <a:extLst>
              <a:ext uri="{FF2B5EF4-FFF2-40B4-BE49-F238E27FC236}">
                <a16:creationId xmlns:a16="http://schemas.microsoft.com/office/drawing/2014/main" id="{6C7AF288-57B1-4AA4-8522-0C535D1B880B}"/>
              </a:ext>
            </a:extLst>
          </p:cNvPr>
          <p:cNvSpPr txBox="1"/>
          <p:nvPr/>
        </p:nvSpPr>
        <p:spPr>
          <a:xfrm>
            <a:off x="6713240" y="4404724"/>
            <a:ext cx="181596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⑤ログイン</a:t>
            </a:r>
            <a:r>
              <a:rPr kumimoji="1" lang="en-US" altLang="ja-JP" sz="1400" dirty="0">
                <a:latin typeface="Meiryo UI" panose="020B0604030504040204" pitchFamily="50" charset="-128"/>
                <a:ea typeface="Meiryo UI" panose="020B0604030504040204" pitchFamily="50" charset="-128"/>
              </a:rPr>
              <a:t>URL</a:t>
            </a:r>
            <a:r>
              <a:rPr kumimoji="1" lang="ja-JP" altLang="en-US" sz="1400" dirty="0">
                <a:latin typeface="Meiryo UI" panose="020B0604030504040204" pitchFamily="50" charset="-128"/>
                <a:ea typeface="Meiryo UI" panose="020B0604030504040204" pitchFamily="50" charset="-128"/>
              </a:rPr>
              <a:t>をクリックします。</a:t>
            </a:r>
          </a:p>
        </p:txBody>
      </p:sp>
      <p:sp>
        <p:nvSpPr>
          <p:cNvPr id="33" name="角丸四角形吹き出し 14">
            <a:extLst>
              <a:ext uri="{FF2B5EF4-FFF2-40B4-BE49-F238E27FC236}">
                <a16:creationId xmlns:a16="http://schemas.microsoft.com/office/drawing/2014/main" id="{86223A25-269D-432C-A884-21C32CBF0E04}"/>
              </a:ext>
            </a:extLst>
          </p:cNvPr>
          <p:cNvSpPr/>
          <p:nvPr/>
        </p:nvSpPr>
        <p:spPr>
          <a:xfrm>
            <a:off x="107504" y="4935733"/>
            <a:ext cx="1587833" cy="941539"/>
          </a:xfrm>
          <a:prstGeom prst="wedgeRoundRectCallout">
            <a:avLst>
              <a:gd name="adj1" fmla="val 178706"/>
              <a:gd name="adj2" fmla="val -55833"/>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r>
              <a:rPr lang="ja-JP" altLang="en-US" sz="1292" kern="0" dirty="0">
                <a:solidFill>
                  <a:srgbClr val="FF0000"/>
                </a:solidFill>
                <a:latin typeface="Meiryo UI" panose="020B0604030504040204" pitchFamily="50" charset="-128"/>
                <a:ea typeface="Meiryo UI"/>
              </a:rPr>
              <a:t>自分のログイン</a:t>
            </a:r>
            <a:r>
              <a:rPr lang="en-US" altLang="ja-JP" sz="1292" kern="0" dirty="0">
                <a:solidFill>
                  <a:srgbClr val="FF0000"/>
                </a:solidFill>
                <a:latin typeface="Meiryo UI" panose="020B0604030504040204" pitchFamily="50" charset="-128"/>
                <a:ea typeface="Meiryo UI"/>
              </a:rPr>
              <a:t>ID</a:t>
            </a:r>
            <a:r>
              <a:rPr lang="ja-JP" altLang="en-US" sz="1292" kern="0" dirty="0">
                <a:solidFill>
                  <a:srgbClr val="FF0000"/>
                </a:solidFill>
                <a:latin typeface="Meiryo UI" panose="020B0604030504040204" pitchFamily="50" charset="-128"/>
                <a:ea typeface="Meiryo UI"/>
              </a:rPr>
              <a:t>とパスワードを確認したら、ログイン</a:t>
            </a:r>
            <a:r>
              <a:rPr lang="en-US" altLang="ja-JP" sz="1292" kern="0" dirty="0">
                <a:solidFill>
                  <a:srgbClr val="FF0000"/>
                </a:solidFill>
                <a:latin typeface="Meiryo UI" panose="020B0604030504040204" pitchFamily="50" charset="-128"/>
                <a:ea typeface="Meiryo UI"/>
              </a:rPr>
              <a:t>URL</a:t>
            </a:r>
            <a:r>
              <a:rPr lang="ja-JP" altLang="en-US" sz="1292" kern="0" dirty="0">
                <a:solidFill>
                  <a:srgbClr val="FF0000"/>
                </a:solidFill>
                <a:latin typeface="Meiryo UI" panose="020B0604030504040204" pitchFamily="50" charset="-128"/>
                <a:ea typeface="Meiryo UI"/>
              </a:rPr>
              <a:t>をクリックします。</a:t>
            </a:r>
          </a:p>
        </p:txBody>
      </p:sp>
      <p:sp>
        <p:nvSpPr>
          <p:cNvPr id="34" name="矢印: 環状 33">
            <a:extLst>
              <a:ext uri="{FF2B5EF4-FFF2-40B4-BE49-F238E27FC236}">
                <a16:creationId xmlns:a16="http://schemas.microsoft.com/office/drawing/2014/main" id="{CC0F7046-494E-42F9-B9A0-7AF9C2E7AE19}"/>
              </a:ext>
            </a:extLst>
          </p:cNvPr>
          <p:cNvSpPr/>
          <p:nvPr/>
        </p:nvSpPr>
        <p:spPr>
          <a:xfrm rot="5400000">
            <a:off x="7162820" y="3902291"/>
            <a:ext cx="2412071" cy="1511209"/>
          </a:xfrm>
          <a:prstGeom prst="circularArrow">
            <a:avLst>
              <a:gd name="adj1" fmla="val 8309"/>
              <a:gd name="adj2" fmla="val 1142319"/>
              <a:gd name="adj3" fmla="val 20620392"/>
              <a:gd name="adj4" fmla="val 10800000"/>
              <a:gd name="adj5" fmla="val 11464"/>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35" name="右矢印 9">
            <a:extLst>
              <a:ext uri="{FF2B5EF4-FFF2-40B4-BE49-F238E27FC236}">
                <a16:creationId xmlns:a16="http://schemas.microsoft.com/office/drawing/2014/main" id="{0AFF815F-A0B0-4E40-BF74-92CDE5513F25}"/>
              </a:ext>
            </a:extLst>
          </p:cNvPr>
          <p:cNvSpPr/>
          <p:nvPr/>
        </p:nvSpPr>
        <p:spPr>
          <a:xfrm rot="16200000">
            <a:off x="7251923" y="5053795"/>
            <a:ext cx="523223" cy="182192"/>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209088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813C091-DDFF-430E-A919-3E0D06471C78}"/>
              </a:ext>
            </a:extLst>
          </p:cNvPr>
          <p:cNvPicPr>
            <a:picLocks noChangeAspect="1"/>
          </p:cNvPicPr>
          <p:nvPr/>
        </p:nvPicPr>
        <p:blipFill rotWithShape="1">
          <a:blip r:embed="rId3"/>
          <a:srcRect l="60637" t="8207" r="2117" b="75698"/>
          <a:stretch/>
        </p:blipFill>
        <p:spPr>
          <a:xfrm>
            <a:off x="511713" y="4767058"/>
            <a:ext cx="3671321" cy="859659"/>
          </a:xfrm>
          <a:prstGeom prst="rect">
            <a:avLst/>
          </a:prstGeom>
        </p:spPr>
      </p:pic>
      <p:pic>
        <p:nvPicPr>
          <p:cNvPr id="4" name="図 3"/>
          <p:cNvPicPr>
            <a:picLocks noChangeAspect="1"/>
          </p:cNvPicPr>
          <p:nvPr/>
        </p:nvPicPr>
        <p:blipFill>
          <a:blip r:embed="rId4"/>
          <a:stretch>
            <a:fillRect/>
          </a:stretch>
        </p:blipFill>
        <p:spPr>
          <a:xfrm>
            <a:off x="592418" y="1785150"/>
            <a:ext cx="4816708" cy="2468065"/>
          </a:xfrm>
          <a:prstGeom prst="rect">
            <a:avLst/>
          </a:prstGeom>
        </p:spPr>
      </p:pic>
      <p:sp>
        <p:nvSpPr>
          <p:cNvPr id="23" name="タイトル 22">
            <a:extLst>
              <a:ext uri="{FF2B5EF4-FFF2-40B4-BE49-F238E27FC236}">
                <a16:creationId xmlns:a16="http://schemas.microsoft.com/office/drawing/2014/main" id="{FB398876-9E13-416B-8512-3E4A4CAF87B0}"/>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2.3</a:t>
            </a:r>
            <a:r>
              <a:rPr lang="ja-JP" altLang="en-US" dirty="0">
                <a:latin typeface="Meiryo UI" panose="020B0604030504040204" pitchFamily="50" charset="-128"/>
                <a:ea typeface="Meiryo UI" panose="020B0604030504040204" pitchFamily="50" charset="-128"/>
                <a:cs typeface="Meiryo UI" panose="020B0604030504040204" pitchFamily="50" charset="-128"/>
              </a:rPr>
              <a:t> ログイン</a:t>
            </a:r>
            <a:endParaRPr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13</a:t>
            </a:fld>
            <a:endParaRPr lang="ja-JP" altLang="en-US" dirty="0"/>
          </a:p>
        </p:txBody>
      </p:sp>
      <p:sp>
        <p:nvSpPr>
          <p:cNvPr id="7" name="テキスト プレースホルダー 6">
            <a:extLst>
              <a:ext uri="{FF2B5EF4-FFF2-40B4-BE49-F238E27FC236}">
                <a16:creationId xmlns:a16="http://schemas.microsoft.com/office/drawing/2014/main" id="{C25C460B-71B0-4AE2-B4F3-51083B08AB10}"/>
              </a:ext>
            </a:extLst>
          </p:cNvPr>
          <p:cNvSpPr>
            <a:spLocks noGrp="1"/>
          </p:cNvSpPr>
          <p:nvPr>
            <p:ph type="body" sz="quarter" idx="13"/>
          </p:nvPr>
        </p:nvSpPr>
        <p:spPr/>
        <p:txBody>
          <a:bodyPr/>
          <a:lstStyle/>
          <a:p>
            <a:r>
              <a:rPr lang="en-US" altLang="ja-JP" dirty="0"/>
              <a:t>2.</a:t>
            </a:r>
            <a:r>
              <a:rPr lang="ja-JP" altLang="en-US" dirty="0"/>
              <a:t>オープンデータの公開</a:t>
            </a:r>
          </a:p>
        </p:txBody>
      </p:sp>
      <p:sp>
        <p:nvSpPr>
          <p:cNvPr id="24" name="テキスト プレースホルダー 23">
            <a:extLst>
              <a:ext uri="{FF2B5EF4-FFF2-40B4-BE49-F238E27FC236}">
                <a16:creationId xmlns:a16="http://schemas.microsoft.com/office/drawing/2014/main" id="{A3DEF869-95DD-4F16-B3BF-435E2BE112AC}"/>
              </a:ext>
            </a:extLst>
          </p:cNvPr>
          <p:cNvSpPr>
            <a:spLocks noGrp="1"/>
          </p:cNvSpPr>
          <p:nvPr>
            <p:ph type="body" sz="quarter" idx="14"/>
          </p:nvPr>
        </p:nvSpPr>
        <p:spPr>
          <a:xfrm>
            <a:off x="207963" y="884239"/>
            <a:ext cx="8728075" cy="424540"/>
          </a:xfrm>
        </p:spPr>
        <p:txBody>
          <a:bodyPr/>
          <a:lstStyle/>
          <a:p>
            <a:r>
              <a:rPr lang="ja-JP" altLang="en-US" dirty="0"/>
              <a:t>データ登録用のソフトウェア「</a:t>
            </a:r>
            <a:r>
              <a:rPr lang="en-US" altLang="ja-JP" dirty="0"/>
              <a:t>CKAN</a:t>
            </a:r>
            <a:r>
              <a:rPr lang="ja-JP" altLang="en-US" dirty="0"/>
              <a:t>」へログインします。　</a:t>
            </a:r>
          </a:p>
        </p:txBody>
      </p:sp>
      <p:sp>
        <p:nvSpPr>
          <p:cNvPr id="6" name="テキスト ボックス 5"/>
          <p:cNvSpPr txBox="1"/>
          <p:nvPr/>
        </p:nvSpPr>
        <p:spPr bwMode="auto">
          <a:xfrm>
            <a:off x="554326" y="1333839"/>
            <a:ext cx="6753977" cy="272510"/>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ログイン</a:t>
            </a: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URL</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hlinkClick r:id="rId5"/>
              </a:rPr>
              <a:t>https://odtc.bodik.jp/user/login</a:t>
            </a: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）にアクセスします。</a:t>
            </a:r>
          </a:p>
        </p:txBody>
      </p:sp>
      <p:sp>
        <p:nvSpPr>
          <p:cNvPr id="8" name="正方形/長方形 7"/>
          <p:cNvSpPr/>
          <p:nvPr/>
        </p:nvSpPr>
        <p:spPr>
          <a:xfrm>
            <a:off x="2116812" y="3020841"/>
            <a:ext cx="2151049" cy="606298"/>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9" name="正方形/長方形 8"/>
          <p:cNvSpPr/>
          <p:nvPr/>
        </p:nvSpPr>
        <p:spPr>
          <a:xfrm>
            <a:off x="4770286" y="3931269"/>
            <a:ext cx="465231" cy="23261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0" name="角丸四角形吹き出し 9"/>
          <p:cNvSpPr/>
          <p:nvPr/>
        </p:nvSpPr>
        <p:spPr>
          <a:xfrm>
            <a:off x="4592418" y="2520043"/>
            <a:ext cx="4373714" cy="976098"/>
          </a:xfrm>
          <a:prstGeom prst="wedgeRoundRectCallout">
            <a:avLst>
              <a:gd name="adj1" fmla="val -61296"/>
              <a:gd name="adj2" fmla="val 33557"/>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0" bIns="66462" rtlCol="0" anchor="ctr"/>
          <a:lstStyle/>
          <a:p>
            <a:pPr defTabSz="844083"/>
            <a:r>
              <a:rPr lang="ja-JP" altLang="en-US" sz="1400" kern="0" dirty="0">
                <a:solidFill>
                  <a:srgbClr val="FF0000"/>
                </a:solidFill>
                <a:latin typeface="Meiryo UI" panose="020B0604030504040204" pitchFamily="50" charset="-128"/>
                <a:ea typeface="Meiryo UI"/>
              </a:rPr>
              <a:t>① </a:t>
            </a:r>
            <a:r>
              <a:rPr lang="en-US" altLang="ja-JP" sz="1400" kern="0" dirty="0">
                <a:solidFill>
                  <a:srgbClr val="FF0000"/>
                </a:solidFill>
                <a:latin typeface="Meiryo UI" panose="020B0604030504040204" pitchFamily="50" charset="-128"/>
                <a:ea typeface="Meiryo UI"/>
              </a:rPr>
              <a:t>2.2</a:t>
            </a:r>
            <a:r>
              <a:rPr lang="ja-JP" altLang="en-US" sz="1400" kern="0" dirty="0">
                <a:solidFill>
                  <a:srgbClr val="FF0000"/>
                </a:solidFill>
                <a:latin typeface="Meiryo UI" panose="020B0604030504040204" pitchFamily="50" charset="-128"/>
                <a:ea typeface="Meiryo UI"/>
              </a:rPr>
              <a:t>で確認したユーザ名、パスワードを入力します。</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② 「ログイン」ボタンをクリックします。</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③ 画面上部に黒い帯が表示されればログインは完了です。</a:t>
            </a:r>
          </a:p>
        </p:txBody>
      </p:sp>
      <p:sp>
        <p:nvSpPr>
          <p:cNvPr id="11" name="テキスト ボックス 10"/>
          <p:cNvSpPr txBox="1"/>
          <p:nvPr/>
        </p:nvSpPr>
        <p:spPr bwMode="auto">
          <a:xfrm>
            <a:off x="1820457" y="3187797"/>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12" name="テキスト ボックス 11"/>
          <p:cNvSpPr txBox="1"/>
          <p:nvPr/>
        </p:nvSpPr>
        <p:spPr bwMode="auto">
          <a:xfrm>
            <a:off x="4485818" y="3903034"/>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grpSp>
        <p:nvGrpSpPr>
          <p:cNvPr id="14" name="グループ化 13"/>
          <p:cNvGrpSpPr/>
          <p:nvPr/>
        </p:nvGrpSpPr>
        <p:grpSpPr>
          <a:xfrm>
            <a:off x="5272082" y="4163098"/>
            <a:ext cx="3638286" cy="2282532"/>
            <a:chOff x="0" y="0"/>
            <a:chExt cx="3336979" cy="2003720"/>
          </a:xfrm>
        </p:grpSpPr>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0"/>
              <a:ext cx="3336979" cy="129456"/>
            </a:xfrm>
            <a:prstGeom prst="rect">
              <a:avLst/>
            </a:prstGeom>
            <a:ln>
              <a:noFill/>
            </a:ln>
            <a:effectLst>
              <a:outerShdw blurRad="292100" dist="139700" dir="2700000" algn="tl" rotWithShape="0">
                <a:srgbClr val="333333">
                  <a:alpha val="65000"/>
                </a:srgbClr>
              </a:outerShdw>
            </a:effectLst>
          </p:spPr>
        </p:pic>
        <p:pic>
          <p:nvPicPr>
            <p:cNvPr id="17" name="図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577553"/>
              <a:ext cx="3336979" cy="1426167"/>
            </a:xfrm>
            <a:prstGeom prst="rect">
              <a:avLst/>
            </a:prstGeom>
            <a:ln>
              <a:noFill/>
            </a:ln>
            <a:effectLst>
              <a:outerShdw blurRad="292100" dist="139700" dir="2700000" algn="tl" rotWithShape="0">
                <a:srgbClr val="333333">
                  <a:alpha val="65000"/>
                </a:srgbClr>
              </a:outerShdw>
            </a:effectLst>
          </p:spPr>
        </p:pic>
        <p:pic>
          <p:nvPicPr>
            <p:cNvPr id="18" name="図 1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129657"/>
              <a:ext cx="3336979" cy="477662"/>
            </a:xfrm>
            <a:prstGeom prst="rect">
              <a:avLst/>
            </a:prstGeom>
            <a:ln>
              <a:noFill/>
            </a:ln>
            <a:effectLst>
              <a:outerShdw blurRad="292100" dist="139700" dir="2700000" algn="tl" rotWithShape="0">
                <a:srgbClr val="333333">
                  <a:alpha val="65000"/>
                </a:srgbClr>
              </a:outerShdw>
            </a:effectLst>
          </p:spPr>
        </p:pic>
      </p:grpSp>
      <p:sp>
        <p:nvSpPr>
          <p:cNvPr id="19" name="曲折矢印 18"/>
          <p:cNvSpPr/>
          <p:nvPr/>
        </p:nvSpPr>
        <p:spPr>
          <a:xfrm rot="10800000" flipH="1">
            <a:off x="4680845" y="4303080"/>
            <a:ext cx="582469" cy="660640"/>
          </a:xfrm>
          <a:prstGeom prst="bentArrow">
            <a:avLst/>
          </a:prstGeom>
          <a:solidFill>
            <a:srgbClr val="6EC3EE"/>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1" name="テキスト ボックス 20"/>
          <p:cNvSpPr txBox="1"/>
          <p:nvPr/>
        </p:nvSpPr>
        <p:spPr bwMode="auto">
          <a:xfrm>
            <a:off x="5515410" y="3860417"/>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pic>
        <p:nvPicPr>
          <p:cNvPr id="13" name="図 12"/>
          <p:cNvPicPr>
            <a:picLocks noChangeAspect="1"/>
          </p:cNvPicPr>
          <p:nvPr/>
        </p:nvPicPr>
        <p:blipFill rotWithShape="1">
          <a:blip r:embed="rId9"/>
          <a:srcRect b="30425"/>
          <a:stretch/>
        </p:blipFill>
        <p:spPr>
          <a:xfrm>
            <a:off x="5275202" y="4301629"/>
            <a:ext cx="3655385" cy="550982"/>
          </a:xfrm>
          <a:prstGeom prst="rect">
            <a:avLst/>
          </a:prstGeom>
        </p:spPr>
      </p:pic>
      <p:sp>
        <p:nvSpPr>
          <p:cNvPr id="20" name="正方形/長方形 19"/>
          <p:cNvSpPr/>
          <p:nvPr/>
        </p:nvSpPr>
        <p:spPr>
          <a:xfrm>
            <a:off x="5227652" y="4145259"/>
            <a:ext cx="3823291" cy="19938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 name="テキスト ボックス 1">
            <a:extLst>
              <a:ext uri="{FF2B5EF4-FFF2-40B4-BE49-F238E27FC236}">
                <a16:creationId xmlns:a16="http://schemas.microsoft.com/office/drawing/2014/main" id="{A65D75DC-223A-4868-8E89-DBBE4954FA74}"/>
              </a:ext>
            </a:extLst>
          </p:cNvPr>
          <p:cNvSpPr txBox="1"/>
          <p:nvPr/>
        </p:nvSpPr>
        <p:spPr>
          <a:xfrm>
            <a:off x="428376" y="5151883"/>
            <a:ext cx="3874549" cy="859659"/>
          </a:xfrm>
          <a:prstGeom prst="rect">
            <a:avLst/>
          </a:prstGeom>
          <a:noFill/>
        </p:spPr>
        <p:txBody>
          <a:bodyPr wrap="square" rtlCol="0">
            <a:spAutoFit/>
          </a:bodyPr>
          <a:lstStyle/>
          <a:p>
            <a:r>
              <a:rPr kumimoji="1" lang="en-US" altLang="ja-JP" sz="1662" b="1" dirty="0">
                <a:latin typeface="Meiryo UI" panose="020B0604030504040204" pitchFamily="50" charset="-128"/>
                <a:ea typeface="Meiryo UI" panose="020B0604030504040204" pitchFamily="50" charset="-128"/>
              </a:rPr>
              <a:t>※</a:t>
            </a:r>
            <a:r>
              <a:rPr kumimoji="1" lang="ja-JP" altLang="en-US" sz="1662" b="1" dirty="0">
                <a:latin typeface="Meiryo UI" panose="020B0604030504040204" pitchFamily="50" charset="-128"/>
                <a:ea typeface="Meiryo UI" panose="020B0604030504040204" pitchFamily="50" charset="-128"/>
              </a:rPr>
              <a:t>黒い帯のダッシュボードアイコンをクリックすることで、</a:t>
            </a:r>
            <a:endParaRPr kumimoji="1" lang="en-US" altLang="ja-JP" sz="1662" b="1" dirty="0">
              <a:latin typeface="Meiryo UI" panose="020B0604030504040204" pitchFamily="50" charset="-128"/>
              <a:ea typeface="Meiryo UI" panose="020B0604030504040204" pitchFamily="50" charset="-128"/>
            </a:endParaRPr>
          </a:p>
          <a:p>
            <a:r>
              <a:rPr kumimoji="1" lang="ja-JP" altLang="en-US" sz="1662" b="1" dirty="0">
                <a:latin typeface="Meiryo UI" panose="020B0604030504040204" pitchFamily="50" charset="-128"/>
                <a:ea typeface="Meiryo UI" panose="020B0604030504040204" pitchFamily="50" charset="-128"/>
              </a:rPr>
              <a:t>右のログイン後の初期画面に戻ります。</a:t>
            </a:r>
          </a:p>
        </p:txBody>
      </p:sp>
      <p:sp>
        <p:nvSpPr>
          <p:cNvPr id="28" name="正方形/長方形 27">
            <a:extLst>
              <a:ext uri="{FF2B5EF4-FFF2-40B4-BE49-F238E27FC236}">
                <a16:creationId xmlns:a16="http://schemas.microsoft.com/office/drawing/2014/main" id="{3650C8A6-9BCF-45A4-B615-423FC88652A9}"/>
              </a:ext>
            </a:extLst>
          </p:cNvPr>
          <p:cNvSpPr/>
          <p:nvPr/>
        </p:nvSpPr>
        <p:spPr>
          <a:xfrm>
            <a:off x="2843808" y="4702514"/>
            <a:ext cx="465231" cy="333522"/>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3419544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112404" y="3753925"/>
            <a:ext cx="4791795" cy="2425846"/>
          </a:xfrm>
          <a:prstGeom prst="rect">
            <a:avLst/>
          </a:prstGeom>
        </p:spPr>
      </p:pic>
      <p:pic>
        <p:nvPicPr>
          <p:cNvPr id="7" name="図 6"/>
          <p:cNvPicPr>
            <a:picLocks noChangeAspect="1"/>
          </p:cNvPicPr>
          <p:nvPr/>
        </p:nvPicPr>
        <p:blipFill>
          <a:blip r:embed="rId4"/>
          <a:stretch>
            <a:fillRect/>
          </a:stretch>
        </p:blipFill>
        <p:spPr>
          <a:xfrm>
            <a:off x="395536" y="3753133"/>
            <a:ext cx="2656985" cy="2696306"/>
          </a:xfrm>
          <a:prstGeom prst="rect">
            <a:avLst/>
          </a:prstGeom>
        </p:spPr>
      </p:pic>
      <p:sp>
        <p:nvSpPr>
          <p:cNvPr id="9" name="タイトル 8">
            <a:extLst>
              <a:ext uri="{FF2B5EF4-FFF2-40B4-BE49-F238E27FC236}">
                <a16:creationId xmlns:a16="http://schemas.microsoft.com/office/drawing/2014/main" id="{1A26B340-5658-4052-9910-1D85A8C7FE62}"/>
              </a:ext>
            </a:extLst>
          </p:cNvPr>
          <p:cNvSpPr>
            <a:spLocks noGrp="1"/>
          </p:cNvSpPr>
          <p:nvPr>
            <p:ph type="title"/>
          </p:nvPr>
        </p:nvSpPr>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2.4</a:t>
            </a:r>
            <a:r>
              <a:rPr lang="ja-JP" altLang="en-US" dirty="0">
                <a:latin typeface="Meiryo UI" panose="020B0604030504040204" pitchFamily="50" charset="-128"/>
                <a:ea typeface="Meiryo UI" panose="020B0604030504040204" pitchFamily="50" charset="-128"/>
                <a:cs typeface="Meiryo UI" panose="020B0604030504040204" pitchFamily="50" charset="-128"/>
              </a:rPr>
              <a:t> データセットの作成</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14</a:t>
            </a:fld>
            <a:endParaRPr lang="ja-JP" altLang="en-US" dirty="0"/>
          </a:p>
        </p:txBody>
      </p:sp>
      <p:sp>
        <p:nvSpPr>
          <p:cNvPr id="10" name="テキスト プレースホルダー 9">
            <a:extLst>
              <a:ext uri="{FF2B5EF4-FFF2-40B4-BE49-F238E27FC236}">
                <a16:creationId xmlns:a16="http://schemas.microsoft.com/office/drawing/2014/main" id="{EAD4E65F-68C8-4846-A844-9CE61CFC8C02}"/>
              </a:ext>
            </a:extLst>
          </p:cNvPr>
          <p:cNvSpPr>
            <a:spLocks noGrp="1"/>
          </p:cNvSpPr>
          <p:nvPr>
            <p:ph type="body" sz="quarter" idx="13"/>
          </p:nvPr>
        </p:nvSpPr>
        <p:spPr/>
        <p:txBody>
          <a:bodyPr/>
          <a:lstStyle/>
          <a:p>
            <a:r>
              <a:rPr kumimoji="1" lang="en-US" altLang="ja-JP" dirty="0"/>
              <a:t>2.</a:t>
            </a:r>
            <a:r>
              <a:rPr kumimoji="1" lang="ja-JP" altLang="en-US" dirty="0"/>
              <a:t>オープンデータの公開</a:t>
            </a:r>
          </a:p>
        </p:txBody>
      </p:sp>
      <p:sp>
        <p:nvSpPr>
          <p:cNvPr id="11" name="テキスト プレースホルダー 10">
            <a:extLst>
              <a:ext uri="{FF2B5EF4-FFF2-40B4-BE49-F238E27FC236}">
                <a16:creationId xmlns:a16="http://schemas.microsoft.com/office/drawing/2014/main" id="{B947162F-95D7-4D16-91E7-E1A7AD59C973}"/>
              </a:ext>
            </a:extLst>
          </p:cNvPr>
          <p:cNvSpPr>
            <a:spLocks noGrp="1"/>
          </p:cNvSpPr>
          <p:nvPr>
            <p:ph type="body" sz="quarter" idx="14"/>
          </p:nvPr>
        </p:nvSpPr>
        <p:spPr>
          <a:xfrm>
            <a:off x="207963" y="884239"/>
            <a:ext cx="8728075" cy="418606"/>
          </a:xfrm>
        </p:spPr>
        <p:txBody>
          <a:bodyPr/>
          <a:lstStyle/>
          <a:p>
            <a:r>
              <a:rPr lang="ja-JP" altLang="en-US" dirty="0"/>
              <a:t> データセットの作成画面への遷移します。</a:t>
            </a:r>
          </a:p>
          <a:p>
            <a:endParaRPr kumimoji="1" lang="ja-JP" altLang="en-US" dirty="0"/>
          </a:p>
        </p:txBody>
      </p:sp>
      <p:pic>
        <p:nvPicPr>
          <p:cNvPr id="22" name="図 21" descr="管理 - default - ユーザ - CKAN - Firefox Developer Edition"/>
          <p:cNvPicPr/>
          <p:nvPr/>
        </p:nvPicPr>
        <p:blipFill rotWithShape="1">
          <a:blip r:embed="rId5" cstate="print">
            <a:extLst>
              <a:ext uri="{28A0092B-C50C-407E-A947-70E740481C1C}">
                <a14:useLocalDpi xmlns:a14="http://schemas.microsoft.com/office/drawing/2010/main" val="0"/>
              </a:ext>
            </a:extLst>
          </a:blip>
          <a:srcRect/>
          <a:stretch/>
        </p:blipFill>
        <p:spPr>
          <a:xfrm>
            <a:off x="1178335" y="1412776"/>
            <a:ext cx="6634025" cy="1856935"/>
          </a:xfrm>
          <a:prstGeom prst="rect">
            <a:avLst/>
          </a:prstGeom>
        </p:spPr>
      </p:pic>
      <p:sp>
        <p:nvSpPr>
          <p:cNvPr id="24" name="正方形/長方形 23"/>
          <p:cNvSpPr/>
          <p:nvPr/>
        </p:nvSpPr>
        <p:spPr>
          <a:xfrm>
            <a:off x="3716518" y="2467970"/>
            <a:ext cx="673941" cy="309372"/>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5" name="正方形/長方形 24"/>
          <p:cNvSpPr/>
          <p:nvPr/>
        </p:nvSpPr>
        <p:spPr>
          <a:xfrm>
            <a:off x="490471" y="4983057"/>
            <a:ext cx="1364058" cy="138789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6" name="角丸四角形吹き出し 25"/>
          <p:cNvSpPr/>
          <p:nvPr/>
        </p:nvSpPr>
        <p:spPr>
          <a:xfrm>
            <a:off x="5063461" y="1913381"/>
            <a:ext cx="2455208" cy="441930"/>
          </a:xfrm>
          <a:prstGeom prst="wedgeRoundRectCallout">
            <a:avLst>
              <a:gd name="adj1" fmla="val -85672"/>
              <a:gd name="adj2" fmla="val 82851"/>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eiryo UI" panose="020B0604030504040204" pitchFamily="50" charset="-128"/>
                <a:ea typeface="Meiryo UI"/>
              </a:rPr>
              <a:t>①「私の組織」をクリックします。</a:t>
            </a:r>
          </a:p>
        </p:txBody>
      </p:sp>
      <p:sp>
        <p:nvSpPr>
          <p:cNvPr id="27" name="角丸四角形吹き出し 26"/>
          <p:cNvSpPr/>
          <p:nvPr/>
        </p:nvSpPr>
        <p:spPr>
          <a:xfrm>
            <a:off x="1984184" y="5544037"/>
            <a:ext cx="2041488" cy="953171"/>
          </a:xfrm>
          <a:prstGeom prst="wedgeRoundRectCallout">
            <a:avLst>
              <a:gd name="adj1" fmla="val -59226"/>
              <a:gd name="adj2" fmla="val -30883"/>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eiryo UI" panose="020B0604030504040204" pitchFamily="50" charset="-128"/>
                <a:ea typeface="Meiryo UI"/>
              </a:rPr>
              <a:t>②自分の所属する</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地方公共団体が</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表示されるので、</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アイコンをクリックします。</a:t>
            </a:r>
          </a:p>
        </p:txBody>
      </p:sp>
      <p:sp>
        <p:nvSpPr>
          <p:cNvPr id="30" name="正方形/長方形 29"/>
          <p:cNvSpPr/>
          <p:nvPr/>
        </p:nvSpPr>
        <p:spPr>
          <a:xfrm>
            <a:off x="5447762" y="4741601"/>
            <a:ext cx="815586" cy="23261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1" name="角丸四角形吹き出し 30"/>
          <p:cNvSpPr/>
          <p:nvPr/>
        </p:nvSpPr>
        <p:spPr>
          <a:xfrm>
            <a:off x="6444208" y="5373216"/>
            <a:ext cx="1970045" cy="458545"/>
          </a:xfrm>
          <a:prstGeom prst="wedgeRoundRectCallout">
            <a:avLst>
              <a:gd name="adj1" fmla="val -57860"/>
              <a:gd name="adj2" fmla="val -145742"/>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eiryo UI" panose="020B0604030504040204" pitchFamily="50" charset="-128"/>
                <a:ea typeface="Meiryo UI"/>
              </a:rPr>
              <a:t>③「データセットを追加」をクリックします。</a:t>
            </a:r>
          </a:p>
        </p:txBody>
      </p:sp>
      <p:sp>
        <p:nvSpPr>
          <p:cNvPr id="15" name="右矢印 9">
            <a:extLst>
              <a:ext uri="{FF2B5EF4-FFF2-40B4-BE49-F238E27FC236}">
                <a16:creationId xmlns:a16="http://schemas.microsoft.com/office/drawing/2014/main" id="{74219420-FB15-4F87-ADA5-0C93D321FEFD}"/>
              </a:ext>
            </a:extLst>
          </p:cNvPr>
          <p:cNvSpPr/>
          <p:nvPr/>
        </p:nvSpPr>
        <p:spPr>
          <a:xfrm rot="7602133">
            <a:off x="2866368" y="3228483"/>
            <a:ext cx="1004195"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6" name="右矢印 9">
            <a:extLst>
              <a:ext uri="{FF2B5EF4-FFF2-40B4-BE49-F238E27FC236}">
                <a16:creationId xmlns:a16="http://schemas.microsoft.com/office/drawing/2014/main" id="{18E30ED5-A870-48A1-985B-0EFBCF7104BC}"/>
              </a:ext>
            </a:extLst>
          </p:cNvPr>
          <p:cNvSpPr/>
          <p:nvPr/>
        </p:nvSpPr>
        <p:spPr>
          <a:xfrm>
            <a:off x="3147456" y="4827677"/>
            <a:ext cx="886908"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2306857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F48ABF1F-E1D6-415B-9352-179944B1BA15}"/>
              </a:ext>
            </a:extLst>
          </p:cNvPr>
          <p:cNvPicPr>
            <a:picLocks noChangeAspect="1"/>
          </p:cNvPicPr>
          <p:nvPr/>
        </p:nvPicPr>
        <p:blipFill rotWithShape="1">
          <a:blip r:embed="rId3"/>
          <a:srcRect l="38748" t="10234" r="29836" b="17046"/>
          <a:stretch/>
        </p:blipFill>
        <p:spPr>
          <a:xfrm>
            <a:off x="207963" y="1433353"/>
            <a:ext cx="3643957" cy="5275159"/>
          </a:xfrm>
          <a:prstGeom prst="rect">
            <a:avLst/>
          </a:prstGeom>
        </p:spPr>
      </p:pic>
      <p:sp>
        <p:nvSpPr>
          <p:cNvPr id="2" name="タイトル 1">
            <a:extLst>
              <a:ext uri="{FF2B5EF4-FFF2-40B4-BE49-F238E27FC236}">
                <a16:creationId xmlns:a16="http://schemas.microsoft.com/office/drawing/2014/main" id="{AEAEBCDB-2A1A-4547-902F-7E0DC6952F74}"/>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2.5 </a:t>
            </a:r>
            <a:r>
              <a:rPr lang="ja-JP" altLang="en-US" dirty="0">
                <a:latin typeface="Meiryo UI" panose="020B0604030504040204" pitchFamily="50" charset="-128"/>
                <a:ea typeface="Meiryo UI" panose="020B0604030504040204" pitchFamily="50" charset="-128"/>
                <a:cs typeface="Meiryo UI" panose="020B0604030504040204" pitchFamily="50" charset="-128"/>
              </a:rPr>
              <a:t>メタデータの説明①</a:t>
            </a:r>
            <a:endParaRPr kumimoji="1" lang="ja-JP" altLang="en-US" dirty="0"/>
          </a:p>
        </p:txBody>
      </p:sp>
      <p:sp>
        <p:nvSpPr>
          <p:cNvPr id="4" name="スライド番号プレースホルダー 3">
            <a:extLst>
              <a:ext uri="{FF2B5EF4-FFF2-40B4-BE49-F238E27FC236}">
                <a16:creationId xmlns:a16="http://schemas.microsoft.com/office/drawing/2014/main" id="{4A4D961B-41B4-4E36-ABF5-0A22D5AD23FD}"/>
              </a:ext>
            </a:extLst>
          </p:cNvPr>
          <p:cNvSpPr>
            <a:spLocks noGrp="1"/>
          </p:cNvSpPr>
          <p:nvPr>
            <p:ph type="sldNum" sz="quarter" idx="12"/>
          </p:nvPr>
        </p:nvSpPr>
        <p:spPr/>
        <p:txBody>
          <a:bodyPr/>
          <a:lstStyle/>
          <a:p>
            <a:fld id="{EEDB8509-CC2C-4EC7-9C2E-996B98B58898}" type="slidenum">
              <a:rPr kumimoji="1" lang="ja-JP" altLang="en-US" smtClean="0"/>
              <a:pPr/>
              <a:t>15</a:t>
            </a:fld>
            <a:endParaRPr kumimoji="1" lang="ja-JP" altLang="en-US"/>
          </a:p>
        </p:txBody>
      </p:sp>
      <p:sp>
        <p:nvSpPr>
          <p:cNvPr id="5" name="テキスト プレースホルダー 4">
            <a:extLst>
              <a:ext uri="{FF2B5EF4-FFF2-40B4-BE49-F238E27FC236}">
                <a16:creationId xmlns:a16="http://schemas.microsoft.com/office/drawing/2014/main" id="{A3FA1FBC-A259-4698-B04E-8A6F471EDD15}"/>
              </a:ext>
            </a:extLst>
          </p:cNvPr>
          <p:cNvSpPr>
            <a:spLocks noGrp="1"/>
          </p:cNvSpPr>
          <p:nvPr>
            <p:ph type="body" sz="quarter" idx="13"/>
          </p:nvPr>
        </p:nvSpPr>
        <p:spPr/>
        <p:txBody>
          <a:bodyPr/>
          <a:lstStyle/>
          <a:p>
            <a:r>
              <a:rPr lang="en-US" altLang="ja-JP" dirty="0"/>
              <a:t>2.</a:t>
            </a:r>
            <a:r>
              <a:rPr lang="ja-JP" altLang="en-US" dirty="0"/>
              <a:t>オープンデータの公開</a:t>
            </a:r>
          </a:p>
          <a:p>
            <a:endParaRPr kumimoji="1" lang="ja-JP" altLang="en-US" dirty="0"/>
          </a:p>
        </p:txBody>
      </p:sp>
      <p:sp>
        <p:nvSpPr>
          <p:cNvPr id="6" name="テキスト プレースホルダー 5">
            <a:extLst>
              <a:ext uri="{FF2B5EF4-FFF2-40B4-BE49-F238E27FC236}">
                <a16:creationId xmlns:a16="http://schemas.microsoft.com/office/drawing/2014/main" id="{BF1CBA39-C70C-408A-B0F3-CC613BD7460D}"/>
              </a:ext>
            </a:extLst>
          </p:cNvPr>
          <p:cNvSpPr>
            <a:spLocks noGrp="1"/>
          </p:cNvSpPr>
          <p:nvPr>
            <p:ph type="body" sz="quarter" idx="14"/>
          </p:nvPr>
        </p:nvSpPr>
        <p:spPr>
          <a:xfrm>
            <a:off x="207963" y="884238"/>
            <a:ext cx="3715965" cy="457783"/>
          </a:xfrm>
        </p:spPr>
        <p:txBody>
          <a:bodyPr/>
          <a:lstStyle/>
          <a:p>
            <a:r>
              <a:rPr lang="ja-JP" altLang="en-US" dirty="0"/>
              <a:t> データセットの作成フォームの説明</a:t>
            </a:r>
          </a:p>
        </p:txBody>
      </p:sp>
      <p:sp>
        <p:nvSpPr>
          <p:cNvPr id="9" name="正方形/長方形 8">
            <a:extLst>
              <a:ext uri="{FF2B5EF4-FFF2-40B4-BE49-F238E27FC236}">
                <a16:creationId xmlns:a16="http://schemas.microsoft.com/office/drawing/2014/main" id="{2D48DD60-1E6C-4F73-9D8C-5B427DCAEB17}"/>
              </a:ext>
            </a:extLst>
          </p:cNvPr>
          <p:cNvSpPr/>
          <p:nvPr/>
        </p:nvSpPr>
        <p:spPr>
          <a:xfrm>
            <a:off x="4325815" y="986754"/>
            <a:ext cx="4689231" cy="958518"/>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タイトル</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タイトルはトップページや検索結果一覧に表示される文字列です。</a:t>
            </a:r>
          </a:p>
          <a:p>
            <a:pPr marL="99695" defTabSz="844083"/>
            <a:r>
              <a:rPr lang="ja-JP" altLang="en-US" sz="1292" kern="0" dirty="0">
                <a:solidFill>
                  <a:schemeClr val="tx1"/>
                </a:solidFill>
                <a:latin typeface="Meiryo UI" panose="020B0604030504040204" pitchFamily="50" charset="-128"/>
                <a:ea typeface="Meiryo UI"/>
              </a:rPr>
              <a:t>データセットの内容を表す、わかりやすい文字列を設定してください。</a:t>
            </a:r>
          </a:p>
          <a:p>
            <a:pPr marL="99695" defTabSz="844083"/>
            <a:r>
              <a:rPr lang="ja-JP" altLang="en-US" sz="1292" kern="0" dirty="0">
                <a:solidFill>
                  <a:schemeClr val="tx1"/>
                </a:solidFill>
                <a:latin typeface="Meiryo UI" panose="020B0604030504040204" pitchFamily="50" charset="-128"/>
                <a:ea typeface="Meiryo UI"/>
              </a:rPr>
              <a:t>日本語（全角文字）で入力しても大丈夫です。</a:t>
            </a:r>
          </a:p>
        </p:txBody>
      </p:sp>
      <p:cxnSp>
        <p:nvCxnSpPr>
          <p:cNvPr id="10" name="直線矢印コネクタ 9">
            <a:extLst>
              <a:ext uri="{FF2B5EF4-FFF2-40B4-BE49-F238E27FC236}">
                <a16:creationId xmlns:a16="http://schemas.microsoft.com/office/drawing/2014/main" id="{DC455175-8906-4877-BB16-01724CE0FF2C}"/>
              </a:ext>
            </a:extLst>
          </p:cNvPr>
          <p:cNvCxnSpPr>
            <a:cxnSpLocks/>
          </p:cNvCxnSpPr>
          <p:nvPr/>
        </p:nvCxnSpPr>
        <p:spPr>
          <a:xfrm flipH="1">
            <a:off x="3631983" y="1770577"/>
            <a:ext cx="676351" cy="105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EBED202E-F95E-4ACB-A8FD-6CC28EA34917}"/>
              </a:ext>
            </a:extLst>
          </p:cNvPr>
          <p:cNvSpPr/>
          <p:nvPr/>
        </p:nvSpPr>
        <p:spPr>
          <a:xfrm>
            <a:off x="4325815" y="2024676"/>
            <a:ext cx="4689231" cy="762155"/>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【URL】</a:t>
            </a:r>
          </a:p>
          <a:p>
            <a:pPr marL="99695" defTabSz="844083"/>
            <a:r>
              <a:rPr lang="en-US" altLang="ja-JP" sz="1292" kern="0" dirty="0">
                <a:solidFill>
                  <a:schemeClr val="tx1"/>
                </a:solidFill>
                <a:latin typeface="Meiryo UI" panose="020B0604030504040204" pitchFamily="50" charset="-128"/>
                <a:ea typeface="Meiryo UI"/>
              </a:rPr>
              <a:t>URL</a:t>
            </a:r>
            <a:r>
              <a:rPr lang="ja-JP" altLang="en-US" sz="1292" kern="0" dirty="0">
                <a:solidFill>
                  <a:schemeClr val="tx1"/>
                </a:solidFill>
                <a:latin typeface="Meiryo UI" panose="020B0604030504040204" pitchFamily="50" charset="-128"/>
                <a:ea typeface="Meiryo UI"/>
              </a:rPr>
              <a:t>は半角英数で自由に記載してください。同じものは使用できませんので過去に利用したものと重複しないようにしてください。</a:t>
            </a:r>
          </a:p>
        </p:txBody>
      </p:sp>
      <p:cxnSp>
        <p:nvCxnSpPr>
          <p:cNvPr id="12" name="直線矢印コネクタ 11">
            <a:extLst>
              <a:ext uri="{FF2B5EF4-FFF2-40B4-BE49-F238E27FC236}">
                <a16:creationId xmlns:a16="http://schemas.microsoft.com/office/drawing/2014/main" id="{ECED00C8-EBD8-468A-9460-11F6526A20A9}"/>
              </a:ext>
            </a:extLst>
          </p:cNvPr>
          <p:cNvCxnSpPr>
            <a:cxnSpLocks/>
            <a:stCxn id="11" idx="1"/>
          </p:cNvCxnSpPr>
          <p:nvPr/>
        </p:nvCxnSpPr>
        <p:spPr>
          <a:xfrm flipH="1" flipV="1">
            <a:off x="2483769" y="2204864"/>
            <a:ext cx="1842046" cy="200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8B1FC9ED-08AF-4585-B63D-4E64A75ECB9E}"/>
              </a:ext>
            </a:extLst>
          </p:cNvPr>
          <p:cNvSpPr/>
          <p:nvPr/>
        </p:nvSpPr>
        <p:spPr>
          <a:xfrm>
            <a:off x="4325815" y="2856046"/>
            <a:ext cx="4689231" cy="1088422"/>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説明</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説明は全文検索の対象となります。なるべくきちんとした説明を記載してください。表示レイアウトの関係上</a:t>
            </a:r>
            <a:r>
              <a:rPr lang="en-US" altLang="ja-JP" sz="1292" kern="0" dirty="0">
                <a:solidFill>
                  <a:schemeClr val="tx1"/>
                </a:solidFill>
                <a:latin typeface="Meiryo UI" panose="020B0604030504040204" pitchFamily="50" charset="-128"/>
                <a:ea typeface="Meiryo UI"/>
              </a:rPr>
              <a:t>200</a:t>
            </a:r>
            <a:r>
              <a:rPr lang="ja-JP" altLang="en-US" sz="1292" kern="0" dirty="0">
                <a:solidFill>
                  <a:schemeClr val="tx1"/>
                </a:solidFill>
                <a:latin typeface="Meiryo UI" panose="020B0604030504040204" pitchFamily="50" charset="-128"/>
                <a:ea typeface="Meiryo UI"/>
              </a:rPr>
              <a:t>字くらいを上限に記載してください。</a:t>
            </a:r>
            <a:r>
              <a:rPr lang="en-US" altLang="ja-JP" sz="1292" kern="0" dirty="0">
                <a:solidFill>
                  <a:schemeClr val="tx1"/>
                </a:solidFill>
                <a:latin typeface="Meiryo UI" panose="020B0604030504040204" pitchFamily="50" charset="-128"/>
                <a:ea typeface="Meiryo UI"/>
              </a:rPr>
              <a:t>200</a:t>
            </a:r>
            <a:r>
              <a:rPr lang="ja-JP" altLang="en-US" sz="1292" kern="0" dirty="0">
                <a:solidFill>
                  <a:schemeClr val="tx1"/>
                </a:solidFill>
                <a:latin typeface="Meiryo UI" panose="020B0604030504040204" pitchFamily="50" charset="-128"/>
                <a:ea typeface="Meiryo UI"/>
              </a:rPr>
              <a:t>字をオーバーしてもエラーにはなりません。</a:t>
            </a:r>
          </a:p>
        </p:txBody>
      </p:sp>
      <p:cxnSp>
        <p:nvCxnSpPr>
          <p:cNvPr id="14" name="直線矢印コネクタ 13">
            <a:extLst>
              <a:ext uri="{FF2B5EF4-FFF2-40B4-BE49-F238E27FC236}">
                <a16:creationId xmlns:a16="http://schemas.microsoft.com/office/drawing/2014/main" id="{A0EF97DB-EBCC-4607-ACC5-F5A9E864C44B}"/>
              </a:ext>
            </a:extLst>
          </p:cNvPr>
          <p:cNvCxnSpPr>
            <a:cxnSpLocks/>
          </p:cNvCxnSpPr>
          <p:nvPr/>
        </p:nvCxnSpPr>
        <p:spPr>
          <a:xfrm flipH="1" flipV="1">
            <a:off x="3635896" y="2782609"/>
            <a:ext cx="676351" cy="130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73A36DB7-76B3-484C-9007-52CAAF9BB42B}"/>
              </a:ext>
            </a:extLst>
          </p:cNvPr>
          <p:cNvSpPr/>
          <p:nvPr/>
        </p:nvSpPr>
        <p:spPr>
          <a:xfrm>
            <a:off x="4325815" y="4020341"/>
            <a:ext cx="4689231" cy="957046"/>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タグ</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タグはキーワード検索や、表示の分類のために利用します。タグは複数登録できますが、</a:t>
            </a:r>
            <a:r>
              <a:rPr lang="ja-JP" altLang="en-US" sz="1292" b="1" u="sng" kern="0" dirty="0">
                <a:solidFill>
                  <a:srgbClr val="FF0000"/>
                </a:solidFill>
                <a:latin typeface="Meiryo UI" panose="020B0604030504040204" pitchFamily="50" charset="-128"/>
                <a:ea typeface="Meiryo UI"/>
              </a:rPr>
              <a:t>今回のように位置情報</a:t>
            </a:r>
            <a:r>
              <a:rPr lang="en-US" altLang="ja-JP" sz="1292" b="1" u="sng" kern="0" dirty="0">
                <a:solidFill>
                  <a:srgbClr val="FF0000"/>
                </a:solidFill>
                <a:latin typeface="Meiryo UI" panose="020B0604030504040204" pitchFamily="50" charset="-128"/>
                <a:ea typeface="Meiryo UI"/>
              </a:rPr>
              <a:t>(</a:t>
            </a:r>
            <a:r>
              <a:rPr lang="ja-JP" altLang="en-US" sz="1292" b="1" u="sng" kern="0" dirty="0">
                <a:solidFill>
                  <a:srgbClr val="FF0000"/>
                </a:solidFill>
                <a:latin typeface="Meiryo UI" panose="020B0604030504040204" pitchFamily="50" charset="-128"/>
                <a:ea typeface="Meiryo UI"/>
              </a:rPr>
              <a:t>緯度・経度</a:t>
            </a:r>
            <a:r>
              <a:rPr lang="en-US" altLang="ja-JP" sz="1292" b="1" u="sng" kern="0" dirty="0">
                <a:solidFill>
                  <a:srgbClr val="FF0000"/>
                </a:solidFill>
                <a:latin typeface="Meiryo UI" panose="020B0604030504040204" pitchFamily="50" charset="-128"/>
                <a:ea typeface="Meiryo UI"/>
              </a:rPr>
              <a:t>)</a:t>
            </a:r>
            <a:r>
              <a:rPr lang="ja-JP" altLang="en-US" sz="1292" b="1" u="sng" kern="0" dirty="0">
                <a:solidFill>
                  <a:srgbClr val="FF0000"/>
                </a:solidFill>
                <a:latin typeface="Meiryo UI" panose="020B0604030504040204" pitchFamily="50" charset="-128"/>
                <a:ea typeface="Meiryo UI"/>
              </a:rPr>
              <a:t>を含むデータの場合、必ずタグに「位置情報」を追加してください。</a:t>
            </a:r>
          </a:p>
        </p:txBody>
      </p:sp>
      <p:sp>
        <p:nvSpPr>
          <p:cNvPr id="16" name="正方形/長方形 15">
            <a:extLst>
              <a:ext uri="{FF2B5EF4-FFF2-40B4-BE49-F238E27FC236}">
                <a16:creationId xmlns:a16="http://schemas.microsoft.com/office/drawing/2014/main" id="{F3131EE3-0279-4F30-A242-B4266E34F26B}"/>
              </a:ext>
            </a:extLst>
          </p:cNvPr>
          <p:cNvSpPr/>
          <p:nvPr/>
        </p:nvSpPr>
        <p:spPr>
          <a:xfrm>
            <a:off x="4325815" y="5053259"/>
            <a:ext cx="4689231" cy="564923"/>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ライセンス</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ライセンスは利用規約に合わせて選択してください。</a:t>
            </a:r>
          </a:p>
        </p:txBody>
      </p:sp>
      <p:sp>
        <p:nvSpPr>
          <p:cNvPr id="17" name="正方形/長方形 16">
            <a:extLst>
              <a:ext uri="{FF2B5EF4-FFF2-40B4-BE49-F238E27FC236}">
                <a16:creationId xmlns:a16="http://schemas.microsoft.com/office/drawing/2014/main" id="{65EB26E3-043F-4B8E-88A5-76977256C082}"/>
              </a:ext>
            </a:extLst>
          </p:cNvPr>
          <p:cNvSpPr/>
          <p:nvPr/>
        </p:nvSpPr>
        <p:spPr>
          <a:xfrm>
            <a:off x="4325815" y="5694053"/>
            <a:ext cx="4689231" cy="760985"/>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公開・非公開</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公開する場合はパブリックを選択します。</a:t>
            </a:r>
          </a:p>
          <a:p>
            <a:pPr marL="99695" defTabSz="844083"/>
            <a:r>
              <a:rPr lang="ja-JP" altLang="en-US" sz="1292" kern="0" dirty="0">
                <a:solidFill>
                  <a:schemeClr val="tx1"/>
                </a:solidFill>
                <a:latin typeface="Meiryo UI" panose="020B0604030504040204" pitchFamily="50" charset="-128"/>
                <a:ea typeface="Meiryo UI"/>
              </a:rPr>
              <a:t>公開せずに登録のみ行う場合はプライベートを選択してください。</a:t>
            </a:r>
          </a:p>
        </p:txBody>
      </p:sp>
      <p:cxnSp>
        <p:nvCxnSpPr>
          <p:cNvPr id="18" name="直線矢印コネクタ 17">
            <a:extLst>
              <a:ext uri="{FF2B5EF4-FFF2-40B4-BE49-F238E27FC236}">
                <a16:creationId xmlns:a16="http://schemas.microsoft.com/office/drawing/2014/main" id="{9A0C8883-4948-41AE-94EE-E8FD60B919B9}"/>
              </a:ext>
            </a:extLst>
          </p:cNvPr>
          <p:cNvCxnSpPr>
            <a:cxnSpLocks/>
            <a:stCxn id="15" idx="1"/>
          </p:cNvCxnSpPr>
          <p:nvPr/>
        </p:nvCxnSpPr>
        <p:spPr>
          <a:xfrm flipH="1" flipV="1">
            <a:off x="3635896" y="3370968"/>
            <a:ext cx="689919" cy="11278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80A5A8A-0B60-4D23-B6C0-A2636E4A612D}"/>
              </a:ext>
            </a:extLst>
          </p:cNvPr>
          <p:cNvCxnSpPr>
            <a:cxnSpLocks/>
            <a:stCxn id="16" idx="1"/>
          </p:cNvCxnSpPr>
          <p:nvPr/>
        </p:nvCxnSpPr>
        <p:spPr>
          <a:xfrm flipH="1" flipV="1">
            <a:off x="2195736" y="3645024"/>
            <a:ext cx="2130079" cy="1690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81481E60-8984-4901-88C6-804B6984BA52}"/>
              </a:ext>
            </a:extLst>
          </p:cNvPr>
          <p:cNvCxnSpPr>
            <a:cxnSpLocks/>
            <a:stCxn id="17" idx="1"/>
          </p:cNvCxnSpPr>
          <p:nvPr/>
        </p:nvCxnSpPr>
        <p:spPr>
          <a:xfrm flipH="1" flipV="1">
            <a:off x="2195736" y="4149080"/>
            <a:ext cx="2130079" cy="1925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03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1F68E3A1-F6F4-472D-9B49-5BF58D046C0A}"/>
              </a:ext>
            </a:extLst>
          </p:cNvPr>
          <p:cNvPicPr>
            <a:picLocks noChangeAspect="1"/>
          </p:cNvPicPr>
          <p:nvPr/>
        </p:nvPicPr>
        <p:blipFill rotWithShape="1">
          <a:blip r:embed="rId3"/>
          <a:srcRect l="38748" t="10234" r="29836" b="17046"/>
          <a:stretch/>
        </p:blipFill>
        <p:spPr>
          <a:xfrm>
            <a:off x="207963" y="1433353"/>
            <a:ext cx="3643957" cy="5275159"/>
          </a:xfrm>
          <a:prstGeom prst="rect">
            <a:avLst/>
          </a:prstGeom>
        </p:spPr>
      </p:pic>
      <p:sp>
        <p:nvSpPr>
          <p:cNvPr id="2" name="タイトル 1">
            <a:extLst>
              <a:ext uri="{FF2B5EF4-FFF2-40B4-BE49-F238E27FC236}">
                <a16:creationId xmlns:a16="http://schemas.microsoft.com/office/drawing/2014/main" id="{A9BC9A18-FF2B-46FB-8136-7C3673F90DE3}"/>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2.6</a:t>
            </a:r>
            <a:r>
              <a:rPr lang="ja-JP" altLang="en-US" dirty="0">
                <a:latin typeface="Meiryo UI" panose="020B0604030504040204" pitchFamily="50" charset="-128"/>
                <a:ea typeface="Meiryo UI" panose="020B0604030504040204" pitchFamily="50" charset="-128"/>
                <a:cs typeface="Meiryo UI" panose="020B0604030504040204" pitchFamily="50" charset="-128"/>
              </a:rPr>
              <a:t> メタデータの説明②</a:t>
            </a:r>
            <a:endParaRPr kumimoji="1" lang="ja-JP" altLang="en-US" dirty="0"/>
          </a:p>
        </p:txBody>
      </p:sp>
      <p:sp>
        <p:nvSpPr>
          <p:cNvPr id="4" name="スライド番号プレースホルダー 3">
            <a:extLst>
              <a:ext uri="{FF2B5EF4-FFF2-40B4-BE49-F238E27FC236}">
                <a16:creationId xmlns:a16="http://schemas.microsoft.com/office/drawing/2014/main" id="{B9F67E39-F87B-4708-97B1-DDD360A0FA25}"/>
              </a:ext>
            </a:extLst>
          </p:cNvPr>
          <p:cNvSpPr>
            <a:spLocks noGrp="1"/>
          </p:cNvSpPr>
          <p:nvPr>
            <p:ph type="sldNum" sz="quarter" idx="12"/>
          </p:nvPr>
        </p:nvSpPr>
        <p:spPr/>
        <p:txBody>
          <a:bodyPr/>
          <a:lstStyle/>
          <a:p>
            <a:fld id="{EEDB8509-CC2C-4EC7-9C2E-996B98B58898}" type="slidenum">
              <a:rPr kumimoji="1" lang="ja-JP" altLang="en-US" smtClean="0"/>
              <a:pPr/>
              <a:t>16</a:t>
            </a:fld>
            <a:endParaRPr kumimoji="1" lang="ja-JP" altLang="en-US"/>
          </a:p>
        </p:txBody>
      </p:sp>
      <p:sp>
        <p:nvSpPr>
          <p:cNvPr id="5" name="テキスト プレースホルダー 4">
            <a:extLst>
              <a:ext uri="{FF2B5EF4-FFF2-40B4-BE49-F238E27FC236}">
                <a16:creationId xmlns:a16="http://schemas.microsoft.com/office/drawing/2014/main" id="{D0C673A3-1DE9-42C5-B7B8-EBD3E72BA38F}"/>
              </a:ext>
            </a:extLst>
          </p:cNvPr>
          <p:cNvSpPr>
            <a:spLocks noGrp="1"/>
          </p:cNvSpPr>
          <p:nvPr>
            <p:ph type="body" sz="quarter" idx="13"/>
          </p:nvPr>
        </p:nvSpPr>
        <p:spPr/>
        <p:txBody>
          <a:bodyPr/>
          <a:lstStyle/>
          <a:p>
            <a:r>
              <a:rPr lang="en-US" altLang="ja-JP" dirty="0"/>
              <a:t>2.</a:t>
            </a:r>
            <a:r>
              <a:rPr lang="ja-JP" altLang="en-US" dirty="0"/>
              <a:t>オープンデータの公開</a:t>
            </a:r>
          </a:p>
          <a:p>
            <a:endParaRPr kumimoji="1" lang="ja-JP" altLang="en-US" dirty="0"/>
          </a:p>
        </p:txBody>
      </p:sp>
      <p:sp>
        <p:nvSpPr>
          <p:cNvPr id="6" name="テキスト プレースホルダー 5">
            <a:extLst>
              <a:ext uri="{FF2B5EF4-FFF2-40B4-BE49-F238E27FC236}">
                <a16:creationId xmlns:a16="http://schemas.microsoft.com/office/drawing/2014/main" id="{9D84EB48-6514-4664-9474-753B1C24ADBD}"/>
              </a:ext>
            </a:extLst>
          </p:cNvPr>
          <p:cNvSpPr>
            <a:spLocks noGrp="1"/>
          </p:cNvSpPr>
          <p:nvPr>
            <p:ph type="body" sz="quarter" idx="14"/>
          </p:nvPr>
        </p:nvSpPr>
        <p:spPr>
          <a:xfrm>
            <a:off x="207963" y="884239"/>
            <a:ext cx="3643957" cy="424732"/>
          </a:xfrm>
        </p:spPr>
        <p:txBody>
          <a:bodyPr/>
          <a:lstStyle/>
          <a:p>
            <a:r>
              <a:rPr lang="ja-JP" altLang="en-US" dirty="0"/>
              <a:t>データセットの作成フォームの説明</a:t>
            </a:r>
          </a:p>
        </p:txBody>
      </p:sp>
      <p:sp>
        <p:nvSpPr>
          <p:cNvPr id="9" name="正方形/長方形 8">
            <a:extLst>
              <a:ext uri="{FF2B5EF4-FFF2-40B4-BE49-F238E27FC236}">
                <a16:creationId xmlns:a16="http://schemas.microsoft.com/office/drawing/2014/main" id="{D55BC07E-40A1-404E-8C74-E670778D4631}"/>
              </a:ext>
            </a:extLst>
          </p:cNvPr>
          <p:cNvSpPr/>
          <p:nvPr/>
        </p:nvSpPr>
        <p:spPr>
          <a:xfrm>
            <a:off x="4325815" y="887866"/>
            <a:ext cx="4689231" cy="697846"/>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公開ウェブページ</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登録するデータセットに関連する</a:t>
            </a:r>
            <a:r>
              <a:rPr lang="en-US" altLang="ja-JP" sz="1292" kern="0" dirty="0">
                <a:solidFill>
                  <a:schemeClr val="tx1"/>
                </a:solidFill>
                <a:latin typeface="Meiryo UI" panose="020B0604030504040204" pitchFamily="50" charset="-128"/>
                <a:ea typeface="Meiryo UI"/>
              </a:rPr>
              <a:t>Web</a:t>
            </a:r>
            <a:r>
              <a:rPr lang="ja-JP" altLang="en-US" sz="1292" kern="0" dirty="0">
                <a:solidFill>
                  <a:schemeClr val="tx1"/>
                </a:solidFill>
                <a:latin typeface="Meiryo UI" panose="020B0604030504040204" pitchFamily="50" charset="-128"/>
                <a:ea typeface="Meiryo UI"/>
              </a:rPr>
              <a:t>ページがある場合は</a:t>
            </a:r>
            <a:r>
              <a:rPr lang="en-US" altLang="ja-JP" sz="1292" kern="0" dirty="0">
                <a:solidFill>
                  <a:schemeClr val="tx1"/>
                </a:solidFill>
                <a:latin typeface="Meiryo UI" panose="020B0604030504040204" pitchFamily="50" charset="-128"/>
                <a:ea typeface="Meiryo UI"/>
              </a:rPr>
              <a:t>URL</a:t>
            </a:r>
            <a:r>
              <a:rPr lang="ja-JP" altLang="en-US" sz="1292" kern="0" dirty="0">
                <a:solidFill>
                  <a:schemeClr val="tx1"/>
                </a:solidFill>
                <a:latin typeface="Meiryo UI" panose="020B0604030504040204" pitchFamily="50" charset="-128"/>
                <a:ea typeface="Meiryo UI"/>
              </a:rPr>
              <a:t>を入力してください。</a:t>
            </a:r>
          </a:p>
        </p:txBody>
      </p:sp>
      <p:sp>
        <p:nvSpPr>
          <p:cNvPr id="10" name="正方形/長方形 9">
            <a:extLst>
              <a:ext uri="{FF2B5EF4-FFF2-40B4-BE49-F238E27FC236}">
                <a16:creationId xmlns:a16="http://schemas.microsoft.com/office/drawing/2014/main" id="{AACD3F55-783F-4C61-9A10-5B231391CBD8}"/>
              </a:ext>
            </a:extLst>
          </p:cNvPr>
          <p:cNvSpPr/>
          <p:nvPr/>
        </p:nvSpPr>
        <p:spPr>
          <a:xfrm>
            <a:off x="4325815" y="1644991"/>
            <a:ext cx="4689231" cy="1129846"/>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作成者</a:t>
            </a:r>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連絡先</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作成者、連絡先は同じでも異なっても構いません。</a:t>
            </a:r>
            <a:endParaRPr lang="en-US" altLang="ja-JP" sz="1292" kern="0" dirty="0">
              <a:solidFill>
                <a:schemeClr val="tx1"/>
              </a:solidFill>
              <a:latin typeface="Meiryo UI" panose="020B0604030504040204" pitchFamily="50" charset="-128"/>
              <a:ea typeface="Meiryo UI"/>
            </a:endParaRPr>
          </a:p>
          <a:p>
            <a:pPr marL="99695" defTabSz="844083"/>
            <a:r>
              <a:rPr lang="ja-JP" altLang="en-US" sz="1292" kern="0" dirty="0">
                <a:solidFill>
                  <a:schemeClr val="tx1"/>
                </a:solidFill>
                <a:latin typeface="Meiryo UI" panose="020B0604030504040204" pitchFamily="50" charset="-128"/>
                <a:ea typeface="Meiryo UI"/>
              </a:rPr>
              <a:t>どちらも情報政策課、作成者は原課、連絡先は情報政策課など各地方公共団体の運用に合わせてご記入ください。公開したくない場合はブランクで構いません。</a:t>
            </a:r>
          </a:p>
        </p:txBody>
      </p:sp>
      <p:sp>
        <p:nvSpPr>
          <p:cNvPr id="11" name="正方形/長方形 10">
            <a:extLst>
              <a:ext uri="{FF2B5EF4-FFF2-40B4-BE49-F238E27FC236}">
                <a16:creationId xmlns:a16="http://schemas.microsoft.com/office/drawing/2014/main" id="{8424E8A6-41BD-4C57-A2BD-C89B538CA3BD}"/>
              </a:ext>
            </a:extLst>
          </p:cNvPr>
          <p:cNvSpPr/>
          <p:nvPr/>
        </p:nvSpPr>
        <p:spPr>
          <a:xfrm>
            <a:off x="4325815" y="2834117"/>
            <a:ext cx="4689231" cy="1761231"/>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更新頻度</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更新頻度には以下の項⽬を参考に⼊⼒してください。</a:t>
            </a:r>
          </a:p>
          <a:p>
            <a:pPr marL="99695" defTabSz="844083"/>
            <a:r>
              <a:rPr lang="ja-JP" altLang="en-US" sz="1015" kern="0" dirty="0">
                <a:solidFill>
                  <a:schemeClr val="tx1"/>
                </a:solidFill>
                <a:latin typeface="Meiryo UI" panose="020B0604030504040204" pitchFamily="50" charset="-128"/>
                <a:ea typeface="Meiryo UI"/>
              </a:rPr>
              <a:t>　・リアルタイム</a:t>
            </a:r>
          </a:p>
          <a:p>
            <a:pPr marL="99695" defTabSz="844083"/>
            <a:r>
              <a:rPr lang="ja-JP" altLang="en-US" sz="1015" kern="0" dirty="0">
                <a:solidFill>
                  <a:schemeClr val="tx1"/>
                </a:solidFill>
                <a:latin typeface="Meiryo UI" panose="020B0604030504040204" pitchFamily="50" charset="-128"/>
                <a:ea typeface="Meiryo UI"/>
              </a:rPr>
              <a:t>　・毎週</a:t>
            </a:r>
          </a:p>
          <a:p>
            <a:pPr marL="99695" defTabSz="844083"/>
            <a:r>
              <a:rPr lang="ja-JP" altLang="en-US" sz="1015" kern="0" dirty="0">
                <a:solidFill>
                  <a:schemeClr val="tx1"/>
                </a:solidFill>
                <a:latin typeface="Meiryo UI" panose="020B0604030504040204" pitchFamily="50" charset="-128"/>
                <a:ea typeface="Meiryo UI"/>
              </a:rPr>
              <a:t>　・隔週</a:t>
            </a:r>
          </a:p>
          <a:p>
            <a:pPr marL="99695" defTabSz="844083"/>
            <a:r>
              <a:rPr lang="ja-JP" altLang="en-US" sz="1015" kern="0" dirty="0">
                <a:solidFill>
                  <a:schemeClr val="tx1"/>
                </a:solidFill>
                <a:latin typeface="Meiryo UI" panose="020B0604030504040204" pitchFamily="50" charset="-128"/>
                <a:ea typeface="Meiryo UI"/>
              </a:rPr>
              <a:t>　・</a:t>
            </a:r>
            <a:r>
              <a:rPr lang="en-US" altLang="ja-JP" sz="1015" kern="0" dirty="0">
                <a:solidFill>
                  <a:schemeClr val="tx1"/>
                </a:solidFill>
                <a:latin typeface="Meiryo UI" panose="020B0604030504040204" pitchFamily="50" charset="-128"/>
                <a:ea typeface="Meiryo UI"/>
              </a:rPr>
              <a:t>1</a:t>
            </a:r>
            <a:r>
              <a:rPr lang="ja-JP" altLang="en-US" sz="1015" kern="0" dirty="0">
                <a:solidFill>
                  <a:schemeClr val="tx1"/>
                </a:solidFill>
                <a:latin typeface="Meiryo UI" panose="020B0604030504040204" pitchFamily="50" charset="-128"/>
                <a:ea typeface="Meiryo UI"/>
              </a:rPr>
              <a:t>ヶ⽉</a:t>
            </a:r>
          </a:p>
          <a:p>
            <a:pPr marL="99695" defTabSz="844083"/>
            <a:r>
              <a:rPr lang="ja-JP" altLang="en-US" sz="1015" kern="0" dirty="0">
                <a:solidFill>
                  <a:schemeClr val="tx1"/>
                </a:solidFill>
                <a:latin typeface="Meiryo UI" panose="020B0604030504040204" pitchFamily="50" charset="-128"/>
                <a:ea typeface="Meiryo UI"/>
              </a:rPr>
              <a:t>　・</a:t>
            </a:r>
            <a:r>
              <a:rPr lang="en-US" altLang="ja-JP" sz="1015" kern="0" dirty="0">
                <a:solidFill>
                  <a:schemeClr val="tx1"/>
                </a:solidFill>
                <a:latin typeface="Meiryo UI" panose="020B0604030504040204" pitchFamily="50" charset="-128"/>
                <a:ea typeface="Meiryo UI"/>
              </a:rPr>
              <a:t>1</a:t>
            </a:r>
            <a:r>
              <a:rPr lang="ja-JP" altLang="en-US" sz="1015" kern="0" dirty="0">
                <a:solidFill>
                  <a:schemeClr val="tx1"/>
                </a:solidFill>
                <a:latin typeface="Meiryo UI" panose="020B0604030504040204" pitchFamily="50" charset="-128"/>
                <a:ea typeface="Meiryo UI"/>
              </a:rPr>
              <a:t>年</a:t>
            </a:r>
          </a:p>
          <a:p>
            <a:pPr marL="99695" defTabSz="844083"/>
            <a:r>
              <a:rPr lang="ja-JP" altLang="en-US" sz="1015" kern="0" dirty="0">
                <a:solidFill>
                  <a:schemeClr val="tx1"/>
                </a:solidFill>
                <a:latin typeface="Meiryo UI" panose="020B0604030504040204" pitchFamily="50" charset="-128"/>
                <a:ea typeface="Meiryo UI"/>
              </a:rPr>
              <a:t>　・</a:t>
            </a:r>
            <a:r>
              <a:rPr lang="en-US" altLang="ja-JP" sz="1015" kern="0" dirty="0">
                <a:solidFill>
                  <a:schemeClr val="tx1"/>
                </a:solidFill>
                <a:latin typeface="Meiryo UI" panose="020B0604030504040204" pitchFamily="50" charset="-128"/>
                <a:ea typeface="Meiryo UI"/>
              </a:rPr>
              <a:t>12⽉1⽇</a:t>
            </a:r>
            <a:r>
              <a:rPr lang="ja-JP" altLang="en-US" sz="1015" kern="0" dirty="0">
                <a:solidFill>
                  <a:schemeClr val="tx1"/>
                </a:solidFill>
                <a:latin typeface="Meiryo UI" panose="020B0604030504040204" pitchFamily="50" charset="-128"/>
                <a:ea typeface="Meiryo UI"/>
              </a:rPr>
              <a:t>（更新⽇が決まっている場合）</a:t>
            </a:r>
          </a:p>
          <a:p>
            <a:pPr marL="99695" defTabSz="844083"/>
            <a:r>
              <a:rPr lang="ja-JP" altLang="en-US" sz="1015" kern="0" dirty="0">
                <a:solidFill>
                  <a:schemeClr val="tx1"/>
                </a:solidFill>
                <a:latin typeface="Meiryo UI" panose="020B0604030504040204" pitchFamily="50" charset="-128"/>
                <a:ea typeface="Meiryo UI"/>
              </a:rPr>
              <a:t>　・不定期</a:t>
            </a:r>
          </a:p>
          <a:p>
            <a:pPr marL="99695" defTabSz="844083"/>
            <a:r>
              <a:rPr lang="ja-JP" altLang="en-US" sz="1015" kern="0" dirty="0">
                <a:solidFill>
                  <a:schemeClr val="tx1"/>
                </a:solidFill>
                <a:latin typeface="Meiryo UI" panose="020B0604030504040204" pitchFamily="50" charset="-128"/>
                <a:ea typeface="Meiryo UI"/>
              </a:rPr>
              <a:t>　・更新しない</a:t>
            </a:r>
          </a:p>
        </p:txBody>
      </p:sp>
      <p:sp>
        <p:nvSpPr>
          <p:cNvPr id="12" name="正方形/長方形 11">
            <a:extLst>
              <a:ext uri="{FF2B5EF4-FFF2-40B4-BE49-F238E27FC236}">
                <a16:creationId xmlns:a16="http://schemas.microsoft.com/office/drawing/2014/main" id="{4866DEE7-4549-4161-92D0-530556F26B8C}"/>
              </a:ext>
            </a:extLst>
          </p:cNvPr>
          <p:cNvSpPr/>
          <p:nvPr/>
        </p:nvSpPr>
        <p:spPr>
          <a:xfrm>
            <a:off x="4325815" y="5781354"/>
            <a:ext cx="4689231" cy="697846"/>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コピーライト</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コピーライトには地方公共団体が著作権を持っていないデータセットを登録する場合にご利用ください。ここには著作権者を記載します。</a:t>
            </a:r>
          </a:p>
        </p:txBody>
      </p:sp>
      <p:sp>
        <p:nvSpPr>
          <p:cNvPr id="13" name="正方形/長方形 12">
            <a:extLst>
              <a:ext uri="{FF2B5EF4-FFF2-40B4-BE49-F238E27FC236}">
                <a16:creationId xmlns:a16="http://schemas.microsoft.com/office/drawing/2014/main" id="{A4B5753C-DE2C-4F34-8AE3-1D529E2DB86A}"/>
              </a:ext>
            </a:extLst>
          </p:cNvPr>
          <p:cNvSpPr/>
          <p:nvPr/>
        </p:nvSpPr>
        <p:spPr>
          <a:xfrm>
            <a:off x="4325815" y="4654627"/>
            <a:ext cx="4689231" cy="1067446"/>
          </a:xfrm>
          <a:prstGeom prst="rect">
            <a:avLst/>
          </a:prstGeom>
          <a:no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6462" tIns="33231" rIns="66462" bIns="33231" numCol="1" spcCol="0" rtlCol="0" fromWordArt="0" anchor="ctr" anchorCtr="0" forceAA="0" compatLnSpc="1">
            <a:prstTxWarp prst="textNoShape">
              <a:avLst/>
            </a:prstTxWarp>
            <a:noAutofit/>
          </a:bodyPr>
          <a:lstStyle/>
          <a:p>
            <a:pPr defTabSz="844083"/>
            <a:r>
              <a:rPr lang="en-US" altLang="ja-JP" sz="1477" b="1" u="sng" kern="0" dirty="0">
                <a:solidFill>
                  <a:schemeClr val="tx1"/>
                </a:solidFill>
                <a:latin typeface="Meiryo UI" panose="020B0604030504040204" pitchFamily="50" charset="-128"/>
                <a:ea typeface="Meiryo UI"/>
              </a:rPr>
              <a:t>【</a:t>
            </a:r>
            <a:r>
              <a:rPr lang="ja-JP" altLang="en-US" sz="1477" b="1" u="sng" kern="0" dirty="0">
                <a:solidFill>
                  <a:schemeClr val="tx1"/>
                </a:solidFill>
                <a:latin typeface="Meiryo UI" panose="020B0604030504040204" pitchFamily="50" charset="-128"/>
                <a:ea typeface="Meiryo UI"/>
              </a:rPr>
              <a:t>地域</a:t>
            </a:r>
            <a:r>
              <a:rPr lang="en-US" altLang="ja-JP" sz="1477" b="1" u="sng" kern="0" dirty="0">
                <a:solidFill>
                  <a:schemeClr val="tx1"/>
                </a:solidFill>
                <a:latin typeface="Meiryo UI" panose="020B0604030504040204" pitchFamily="50" charset="-128"/>
                <a:ea typeface="Meiryo UI"/>
              </a:rPr>
              <a:t>】</a:t>
            </a:r>
          </a:p>
          <a:p>
            <a:pPr marL="99695" defTabSz="844083"/>
            <a:r>
              <a:rPr lang="ja-JP" altLang="en-US" sz="1292" kern="0" dirty="0">
                <a:solidFill>
                  <a:schemeClr val="tx1"/>
                </a:solidFill>
                <a:latin typeface="Meiryo UI" panose="020B0604030504040204" pitchFamily="50" charset="-128"/>
                <a:ea typeface="Meiryo UI"/>
              </a:rPr>
              <a:t>基本的にブランクで問題ありません。地図や対象地域が明確な調査などについて、可能な範囲で、データセットが対象としている都道府県名を設定します。</a:t>
            </a:r>
          </a:p>
        </p:txBody>
      </p:sp>
      <p:cxnSp>
        <p:nvCxnSpPr>
          <p:cNvPr id="14" name="直線矢印コネクタ 13">
            <a:extLst>
              <a:ext uri="{FF2B5EF4-FFF2-40B4-BE49-F238E27FC236}">
                <a16:creationId xmlns:a16="http://schemas.microsoft.com/office/drawing/2014/main" id="{514F033B-1DDC-4401-99E8-810B2DA754DE}"/>
              </a:ext>
            </a:extLst>
          </p:cNvPr>
          <p:cNvCxnSpPr>
            <a:cxnSpLocks/>
            <a:stCxn id="9" idx="1"/>
          </p:cNvCxnSpPr>
          <p:nvPr/>
        </p:nvCxnSpPr>
        <p:spPr>
          <a:xfrm flipH="1">
            <a:off x="2699792" y="1236789"/>
            <a:ext cx="1626023" cy="3141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右中かっこ 14">
            <a:extLst>
              <a:ext uri="{FF2B5EF4-FFF2-40B4-BE49-F238E27FC236}">
                <a16:creationId xmlns:a16="http://schemas.microsoft.com/office/drawing/2014/main" id="{B9EAAF84-7E24-4B1B-94B9-4F581E3A63ED}"/>
              </a:ext>
            </a:extLst>
          </p:cNvPr>
          <p:cNvSpPr/>
          <p:nvPr/>
        </p:nvSpPr>
        <p:spPr>
          <a:xfrm>
            <a:off x="2701999" y="4502212"/>
            <a:ext cx="175846" cy="432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62"/>
          </a:p>
        </p:txBody>
      </p:sp>
      <p:cxnSp>
        <p:nvCxnSpPr>
          <p:cNvPr id="16" name="直線矢印コネクタ 15">
            <a:extLst>
              <a:ext uri="{FF2B5EF4-FFF2-40B4-BE49-F238E27FC236}">
                <a16:creationId xmlns:a16="http://schemas.microsoft.com/office/drawing/2014/main" id="{E39081C8-AE93-4CC7-B7DB-B2CC97696299}"/>
              </a:ext>
            </a:extLst>
          </p:cNvPr>
          <p:cNvCxnSpPr>
            <a:cxnSpLocks/>
            <a:stCxn id="10" idx="1"/>
            <a:endCxn id="15" idx="1"/>
          </p:cNvCxnSpPr>
          <p:nvPr/>
        </p:nvCxnSpPr>
        <p:spPr>
          <a:xfrm flipH="1">
            <a:off x="2877845" y="2209914"/>
            <a:ext cx="1447970" cy="25082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837736A9-98AE-4DF4-9416-6E03832BCADD}"/>
              </a:ext>
            </a:extLst>
          </p:cNvPr>
          <p:cNvCxnSpPr>
            <a:cxnSpLocks/>
          </p:cNvCxnSpPr>
          <p:nvPr/>
        </p:nvCxnSpPr>
        <p:spPr>
          <a:xfrm flipH="1">
            <a:off x="2627784" y="4377830"/>
            <a:ext cx="1698032" cy="7765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02FCE77-AB1B-4789-97B5-98BF16E73CDB}"/>
              </a:ext>
            </a:extLst>
          </p:cNvPr>
          <p:cNvCxnSpPr>
            <a:cxnSpLocks/>
          </p:cNvCxnSpPr>
          <p:nvPr/>
        </p:nvCxnSpPr>
        <p:spPr>
          <a:xfrm flipH="1">
            <a:off x="2627784" y="5229200"/>
            <a:ext cx="1698632" cy="121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A1CE37B-D531-4E47-BC41-8057A508F147}"/>
              </a:ext>
            </a:extLst>
          </p:cNvPr>
          <p:cNvCxnSpPr>
            <a:cxnSpLocks/>
            <a:stCxn id="12" idx="1"/>
          </p:cNvCxnSpPr>
          <p:nvPr/>
        </p:nvCxnSpPr>
        <p:spPr>
          <a:xfrm flipH="1" flipV="1">
            <a:off x="2627784" y="5619155"/>
            <a:ext cx="1698031" cy="511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99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AD735C-A44B-4E72-9461-9AC7A4E475A3}"/>
              </a:ext>
            </a:extLst>
          </p:cNvPr>
          <p:cNvPicPr>
            <a:picLocks noChangeAspect="1"/>
          </p:cNvPicPr>
          <p:nvPr/>
        </p:nvPicPr>
        <p:blipFill rotWithShape="1">
          <a:blip r:embed="rId3"/>
          <a:srcRect l="39312" t="27575" r="29832"/>
          <a:stretch/>
        </p:blipFill>
        <p:spPr>
          <a:xfrm>
            <a:off x="207962" y="1450339"/>
            <a:ext cx="3527875" cy="5178777"/>
          </a:xfrm>
          <a:prstGeom prst="rect">
            <a:avLst/>
          </a:prstGeom>
        </p:spPr>
      </p:pic>
      <p:sp>
        <p:nvSpPr>
          <p:cNvPr id="2" name="タイトル 1">
            <a:extLst>
              <a:ext uri="{FF2B5EF4-FFF2-40B4-BE49-F238E27FC236}">
                <a16:creationId xmlns:a16="http://schemas.microsoft.com/office/drawing/2014/main" id="{163BF04C-6F9D-4ABD-8C63-DBA5D540CED9}"/>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2.7</a:t>
            </a:r>
            <a:r>
              <a:rPr lang="ja-JP" altLang="en-US" dirty="0">
                <a:latin typeface="Meiryo UI" panose="020B0604030504040204" pitchFamily="50" charset="-128"/>
                <a:ea typeface="Meiryo UI" panose="020B0604030504040204" pitchFamily="50" charset="-128"/>
                <a:cs typeface="Meiryo UI" panose="020B0604030504040204" pitchFamily="50" charset="-128"/>
              </a:rPr>
              <a:t> メタデータの登録</a:t>
            </a:r>
            <a:endParaRPr kumimoji="1" lang="ja-JP" altLang="en-US" dirty="0"/>
          </a:p>
        </p:txBody>
      </p:sp>
      <p:sp>
        <p:nvSpPr>
          <p:cNvPr id="4" name="スライド番号プレースホルダー 3">
            <a:extLst>
              <a:ext uri="{FF2B5EF4-FFF2-40B4-BE49-F238E27FC236}">
                <a16:creationId xmlns:a16="http://schemas.microsoft.com/office/drawing/2014/main" id="{71362792-FB0C-4D79-BF0B-63353E21442B}"/>
              </a:ext>
            </a:extLst>
          </p:cNvPr>
          <p:cNvSpPr>
            <a:spLocks noGrp="1"/>
          </p:cNvSpPr>
          <p:nvPr>
            <p:ph type="sldNum" sz="quarter" idx="12"/>
          </p:nvPr>
        </p:nvSpPr>
        <p:spPr/>
        <p:txBody>
          <a:bodyPr/>
          <a:lstStyle/>
          <a:p>
            <a:fld id="{EEDB8509-CC2C-4EC7-9C2E-996B98B58898}" type="slidenum">
              <a:rPr kumimoji="1" lang="ja-JP" altLang="en-US" smtClean="0"/>
              <a:pPr/>
              <a:t>17</a:t>
            </a:fld>
            <a:endParaRPr kumimoji="1" lang="ja-JP" altLang="en-US"/>
          </a:p>
        </p:txBody>
      </p:sp>
      <p:sp>
        <p:nvSpPr>
          <p:cNvPr id="5" name="テキスト プレースホルダー 4">
            <a:extLst>
              <a:ext uri="{FF2B5EF4-FFF2-40B4-BE49-F238E27FC236}">
                <a16:creationId xmlns:a16="http://schemas.microsoft.com/office/drawing/2014/main" id="{7BD2E329-61BC-4409-A1B7-1C945EDAA2E0}"/>
              </a:ext>
            </a:extLst>
          </p:cNvPr>
          <p:cNvSpPr>
            <a:spLocks noGrp="1"/>
          </p:cNvSpPr>
          <p:nvPr>
            <p:ph type="body" sz="quarter" idx="13"/>
          </p:nvPr>
        </p:nvSpPr>
        <p:spPr/>
        <p:txBody>
          <a:bodyPr/>
          <a:lstStyle/>
          <a:p>
            <a:r>
              <a:rPr lang="en-US" altLang="ja-JP" dirty="0"/>
              <a:t>2.</a:t>
            </a:r>
            <a:r>
              <a:rPr lang="ja-JP" altLang="en-US" dirty="0"/>
              <a:t>オープンデータの公開</a:t>
            </a:r>
          </a:p>
          <a:p>
            <a:endParaRPr kumimoji="1" lang="ja-JP" altLang="en-US" dirty="0"/>
          </a:p>
        </p:txBody>
      </p:sp>
      <p:sp>
        <p:nvSpPr>
          <p:cNvPr id="6" name="テキスト プレースホルダー 5">
            <a:extLst>
              <a:ext uri="{FF2B5EF4-FFF2-40B4-BE49-F238E27FC236}">
                <a16:creationId xmlns:a16="http://schemas.microsoft.com/office/drawing/2014/main" id="{0D84C90E-839E-4E04-9D31-8A8F47B3940C}"/>
              </a:ext>
            </a:extLst>
          </p:cNvPr>
          <p:cNvSpPr>
            <a:spLocks noGrp="1"/>
          </p:cNvSpPr>
          <p:nvPr>
            <p:ph type="body" sz="quarter" idx="14"/>
          </p:nvPr>
        </p:nvSpPr>
        <p:spPr>
          <a:xfrm>
            <a:off x="207963" y="884238"/>
            <a:ext cx="8728075" cy="424733"/>
          </a:xfrm>
        </p:spPr>
        <p:txBody>
          <a:bodyPr/>
          <a:lstStyle/>
          <a:p>
            <a:r>
              <a:rPr lang="ja-JP" altLang="en-US" dirty="0"/>
              <a:t>データセットの作成フォームへメタデータを入力します。</a:t>
            </a:r>
          </a:p>
        </p:txBody>
      </p:sp>
      <p:sp>
        <p:nvSpPr>
          <p:cNvPr id="9" name="正方形/長方形 8">
            <a:extLst>
              <a:ext uri="{FF2B5EF4-FFF2-40B4-BE49-F238E27FC236}">
                <a16:creationId xmlns:a16="http://schemas.microsoft.com/office/drawing/2014/main" id="{4CA3E8C4-077F-4CDD-BE85-B42B0496D09B}"/>
              </a:ext>
            </a:extLst>
          </p:cNvPr>
          <p:cNvSpPr/>
          <p:nvPr/>
        </p:nvSpPr>
        <p:spPr>
          <a:xfrm>
            <a:off x="2768979" y="5982920"/>
            <a:ext cx="815586" cy="295388"/>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0" name="角丸四角形吹き出し 17">
            <a:extLst>
              <a:ext uri="{FF2B5EF4-FFF2-40B4-BE49-F238E27FC236}">
                <a16:creationId xmlns:a16="http://schemas.microsoft.com/office/drawing/2014/main" id="{DE0306EB-B13D-4FE8-964C-C4EADC364534}"/>
              </a:ext>
            </a:extLst>
          </p:cNvPr>
          <p:cNvSpPr/>
          <p:nvPr/>
        </p:nvSpPr>
        <p:spPr>
          <a:xfrm>
            <a:off x="4636139" y="5652234"/>
            <a:ext cx="3968309" cy="928086"/>
          </a:xfrm>
          <a:prstGeom prst="wedgeRoundRectCallout">
            <a:avLst>
              <a:gd name="adj1" fmla="val -68700"/>
              <a:gd name="adj2" fmla="val 27322"/>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eiryo UI" panose="020B0604030504040204" pitchFamily="50" charset="-128"/>
                <a:ea typeface="Meiryo UI"/>
              </a:rPr>
              <a:t>⑥必要事項の入力が完了後、</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a:t>
            </a:r>
            <a:r>
              <a:rPr lang="en-US" altLang="ja-JP" sz="1400" kern="0" dirty="0">
                <a:solidFill>
                  <a:srgbClr val="FF0000"/>
                </a:solidFill>
                <a:latin typeface="Meiryo UI" panose="020B0604030504040204" pitchFamily="50" charset="-128"/>
                <a:ea typeface="Meiryo UI"/>
              </a:rPr>
              <a:t>Next</a:t>
            </a:r>
            <a:r>
              <a:rPr lang="ja-JP" altLang="en-US" sz="1400" kern="0" dirty="0">
                <a:solidFill>
                  <a:srgbClr val="FF0000"/>
                </a:solidFill>
                <a:latin typeface="Meiryo UI" panose="020B0604030504040204" pitchFamily="50" charset="-128"/>
                <a:ea typeface="Meiryo UI"/>
              </a:rPr>
              <a:t>データの追加」をクリックします。</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（「ファイルのアップロード」へ画面遷移します。）</a:t>
            </a:r>
          </a:p>
        </p:txBody>
      </p:sp>
      <p:sp>
        <p:nvSpPr>
          <p:cNvPr id="11" name="角丸四角形吹き出し 7">
            <a:extLst>
              <a:ext uri="{FF2B5EF4-FFF2-40B4-BE49-F238E27FC236}">
                <a16:creationId xmlns:a16="http://schemas.microsoft.com/office/drawing/2014/main" id="{C471F5BC-2A0C-4D20-B12D-A62CE47ACC4F}"/>
              </a:ext>
            </a:extLst>
          </p:cNvPr>
          <p:cNvSpPr/>
          <p:nvPr/>
        </p:nvSpPr>
        <p:spPr>
          <a:xfrm>
            <a:off x="4233728" y="1791308"/>
            <a:ext cx="4702310" cy="3293876"/>
          </a:xfrm>
          <a:prstGeom prst="wedgeRoundRectCallout">
            <a:avLst>
              <a:gd name="adj1" fmla="val -61257"/>
              <a:gd name="adj2" fmla="val 20902"/>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0" bIns="66462" rtlCol="0" anchor="ctr"/>
          <a:lstStyle/>
          <a:p>
            <a:pPr defTabSz="844083"/>
            <a:r>
              <a:rPr lang="ja-JP" altLang="en-US" sz="1400" kern="0" dirty="0">
                <a:solidFill>
                  <a:srgbClr val="FF0000"/>
                </a:solidFill>
                <a:latin typeface="Meiryo UI" panose="020B0604030504040204" pitchFamily="50" charset="-128"/>
                <a:ea typeface="Meiryo UI"/>
              </a:rPr>
              <a:t>① タイトル：〇〇市の避難施設</a:t>
            </a:r>
            <a:endParaRPr lang="en-US" altLang="ja-JP" sz="1400" kern="0" dirty="0">
              <a:solidFill>
                <a:srgbClr val="FF0000"/>
              </a:solidFill>
              <a:latin typeface="Meiryo UI" panose="020B0604030504040204" pitchFamily="50" charset="-128"/>
              <a:ea typeface="Meiryo UI"/>
            </a:endParaRPr>
          </a:p>
          <a:p>
            <a:pPr defTabSz="844083">
              <a:spcAft>
                <a:spcPts val="277"/>
              </a:spcAft>
            </a:pPr>
            <a:r>
              <a:rPr lang="ja-JP" altLang="en-US" sz="1400" kern="0" dirty="0">
                <a:solidFill>
                  <a:srgbClr val="FF0000"/>
                </a:solidFill>
                <a:latin typeface="Meiryo UI" panose="020B0604030504040204" pitchFamily="50" charset="-128"/>
              </a:rPr>
              <a:t>（同じ自治体で複数名参加の場合は受講者番号を追加してください）　　　例）世田谷区の避難施設</a:t>
            </a:r>
            <a:r>
              <a:rPr lang="en-US" altLang="ja-JP" sz="1400" kern="0" dirty="0">
                <a:solidFill>
                  <a:srgbClr val="FF0000"/>
                </a:solidFill>
                <a:latin typeface="Meiryo UI" panose="020B0604030504040204" pitchFamily="50" charset="-128"/>
              </a:rPr>
              <a:t>25</a:t>
            </a:r>
          </a:p>
          <a:p>
            <a:pPr defTabSz="844083"/>
            <a:endParaRPr lang="en-US" altLang="ja-JP" sz="5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② </a:t>
            </a:r>
            <a:r>
              <a:rPr lang="en-US" altLang="ja-JP" sz="1400" kern="0" dirty="0">
                <a:solidFill>
                  <a:srgbClr val="FF0000"/>
                </a:solidFill>
                <a:latin typeface="Meiryo UI" panose="020B0604030504040204" pitchFamily="50" charset="-128"/>
                <a:ea typeface="Meiryo UI"/>
              </a:rPr>
              <a:t>URL</a:t>
            </a:r>
            <a:r>
              <a:rPr lang="ja-JP" altLang="en-US" sz="1400" kern="0" dirty="0">
                <a:solidFill>
                  <a:srgbClr val="FF0000"/>
                </a:solidFill>
                <a:latin typeface="Meiryo UI" panose="020B0604030504040204" pitchFamily="50" charset="-128"/>
                <a:ea typeface="Meiryo UI"/>
              </a:rPr>
              <a:t>：</a:t>
            </a:r>
            <a:r>
              <a:rPr lang="en-US" altLang="ja-JP" sz="1400" kern="0" dirty="0">
                <a:solidFill>
                  <a:srgbClr val="FF0000"/>
                </a:solidFill>
                <a:latin typeface="Meiryo UI" panose="020B0604030504040204" pitchFamily="50" charset="-128"/>
                <a:ea typeface="Meiryo UI"/>
              </a:rPr>
              <a:t>[</a:t>
            </a:r>
            <a:r>
              <a:rPr lang="ja-JP" altLang="en-US" sz="1400" kern="0" dirty="0">
                <a:solidFill>
                  <a:srgbClr val="FF0000"/>
                </a:solidFill>
                <a:latin typeface="Meiryo UI" panose="020B0604030504040204" pitchFamily="50" charset="-128"/>
                <a:ea typeface="Meiryo UI"/>
              </a:rPr>
              <a:t>自治体番号</a:t>
            </a:r>
            <a:r>
              <a:rPr lang="en-US" altLang="ja-JP" sz="1400" kern="0" dirty="0">
                <a:solidFill>
                  <a:srgbClr val="FF0000"/>
                </a:solidFill>
                <a:latin typeface="Meiryo UI" panose="020B0604030504040204" pitchFamily="50" charset="-128"/>
                <a:ea typeface="Meiryo UI"/>
              </a:rPr>
              <a:t>_</a:t>
            </a:r>
            <a:r>
              <a:rPr lang="en-US" altLang="ja-JP" sz="1400" kern="0" dirty="0" err="1">
                <a:solidFill>
                  <a:srgbClr val="FF0000"/>
                </a:solidFill>
                <a:latin typeface="Meiryo UI" panose="020B0604030504040204" pitchFamily="50" charset="-128"/>
                <a:ea typeface="Meiryo UI"/>
              </a:rPr>
              <a:t>hinan</a:t>
            </a:r>
            <a:r>
              <a:rPr lang="en-US" altLang="ja-JP" sz="1400" kern="0" dirty="0">
                <a:solidFill>
                  <a:srgbClr val="FF0000"/>
                </a:solidFill>
                <a:latin typeface="Meiryo UI" panose="020B0604030504040204" pitchFamily="50" charset="-128"/>
                <a:ea typeface="Meiryo UI"/>
              </a:rPr>
              <a:t>]+</a:t>
            </a:r>
            <a:r>
              <a:rPr lang="ja-JP" altLang="en-US" sz="1400" kern="0" dirty="0">
                <a:solidFill>
                  <a:srgbClr val="FF0000"/>
                </a:solidFill>
                <a:latin typeface="Meiryo UI" panose="020B0604030504040204" pitchFamily="50" charset="-128"/>
                <a:ea typeface="Meiryo UI"/>
              </a:rPr>
              <a:t>受講者番号</a:t>
            </a:r>
            <a:endParaRPr lang="en-US" altLang="ja-JP" sz="1400" kern="0" dirty="0">
              <a:solidFill>
                <a:srgbClr val="FF0000"/>
              </a:solidFill>
              <a:latin typeface="Meiryo UI" panose="020B0604030504040204" pitchFamily="50" charset="-128"/>
              <a:ea typeface="Meiryo UI"/>
            </a:endParaRPr>
          </a:p>
          <a:p>
            <a:pPr defTabSz="844083">
              <a:spcAft>
                <a:spcPts val="277"/>
              </a:spcAft>
            </a:pPr>
            <a:r>
              <a:rPr lang="ja-JP" altLang="en-US" sz="1400" kern="0" dirty="0">
                <a:solidFill>
                  <a:srgbClr val="FF0000"/>
                </a:solidFill>
                <a:latin typeface="Meiryo UI" panose="020B0604030504040204" pitchFamily="50" charset="-128"/>
                <a:ea typeface="Meiryo UI"/>
              </a:rPr>
              <a:t>　　　例）</a:t>
            </a:r>
            <a:r>
              <a:rPr lang="en-US" altLang="ja-JP" sz="1400" kern="0" dirty="0">
                <a:solidFill>
                  <a:srgbClr val="FF0000"/>
                </a:solidFill>
                <a:latin typeface="Meiryo UI" panose="020B0604030504040204" pitchFamily="50" charset="-128"/>
                <a:ea typeface="Meiryo UI"/>
              </a:rPr>
              <a:t>131121_hinan25</a:t>
            </a:r>
            <a:br>
              <a:rPr lang="en-US" altLang="ja-JP" sz="1400" kern="0" dirty="0">
                <a:solidFill>
                  <a:srgbClr val="FF0000"/>
                </a:solidFill>
                <a:latin typeface="Meiryo UI" panose="020B0604030504040204" pitchFamily="50" charset="-128"/>
                <a:ea typeface="Meiryo UI"/>
              </a:rPr>
            </a:br>
            <a:br>
              <a:rPr lang="en-US" altLang="ja-JP" sz="500" kern="0" dirty="0">
                <a:solidFill>
                  <a:srgbClr val="FF0000"/>
                </a:solidFill>
                <a:latin typeface="Meiryo UI" panose="020B0604030504040204" pitchFamily="50" charset="-128"/>
                <a:ea typeface="Meiryo UI"/>
              </a:rPr>
            </a:br>
            <a:r>
              <a:rPr lang="ja-JP" altLang="en-US" sz="1400" kern="0" dirty="0">
                <a:solidFill>
                  <a:srgbClr val="FF0000"/>
                </a:solidFill>
                <a:latin typeface="Meiryo UI" panose="020B0604030504040204" pitchFamily="50" charset="-128"/>
                <a:ea typeface="Meiryo UI"/>
              </a:rPr>
              <a:t>③ 説明：〇〇市の避難施設</a:t>
            </a:r>
            <a:endParaRPr lang="en-US" altLang="ja-JP" sz="1400" kern="0" dirty="0">
              <a:solidFill>
                <a:srgbClr val="FF0000"/>
              </a:solidFill>
              <a:latin typeface="Meiryo UI" panose="020B0604030504040204" pitchFamily="50" charset="-128"/>
              <a:ea typeface="Meiryo UI"/>
            </a:endParaRPr>
          </a:p>
          <a:p>
            <a:pPr defTabSz="844083"/>
            <a:br>
              <a:rPr lang="en-US" altLang="ja-JP" sz="500" kern="0" dirty="0">
                <a:solidFill>
                  <a:srgbClr val="FF0000"/>
                </a:solidFill>
                <a:latin typeface="Meiryo UI" panose="020B0604030504040204" pitchFamily="50" charset="-128"/>
                <a:ea typeface="Meiryo UI"/>
              </a:rPr>
            </a:br>
            <a:r>
              <a:rPr lang="ja-JP" altLang="en-US" sz="1400" kern="0" dirty="0">
                <a:solidFill>
                  <a:srgbClr val="FF0000"/>
                </a:solidFill>
                <a:latin typeface="Meiryo UI" panose="020B0604030504040204" pitchFamily="50" charset="-128"/>
                <a:ea typeface="Meiryo UI"/>
              </a:rPr>
              <a:t>④ タグ：位置情報 　と入力します。</a:t>
            </a:r>
            <a:endParaRPr lang="en-US" altLang="ja-JP" sz="1400" kern="0" dirty="0">
              <a:solidFill>
                <a:srgbClr val="FF0000"/>
              </a:solidFill>
              <a:latin typeface="Meiryo UI" panose="020B0604030504040204" pitchFamily="50" charset="-128"/>
              <a:ea typeface="Meiryo UI"/>
            </a:endParaRPr>
          </a:p>
          <a:p>
            <a:pPr defTabSz="844083"/>
            <a:br>
              <a:rPr lang="en-US" altLang="ja-JP" sz="500" kern="0" dirty="0">
                <a:solidFill>
                  <a:srgbClr val="FF0000"/>
                </a:solidFill>
                <a:latin typeface="Meiryo UI" panose="020B0604030504040204" pitchFamily="50" charset="-128"/>
                <a:ea typeface="Meiryo UI"/>
              </a:rPr>
            </a:br>
            <a:br>
              <a:rPr lang="en-US" altLang="ja-JP" sz="500" kern="0" dirty="0">
                <a:solidFill>
                  <a:srgbClr val="FF0000"/>
                </a:solidFill>
                <a:latin typeface="Meiryo UI" panose="020B0604030504040204" pitchFamily="50" charset="-128"/>
                <a:ea typeface="Meiryo UI"/>
              </a:rPr>
            </a:br>
            <a:r>
              <a:rPr lang="ja-JP" altLang="en-US" sz="1400" kern="0" dirty="0">
                <a:solidFill>
                  <a:srgbClr val="FF0000"/>
                </a:solidFill>
                <a:latin typeface="Meiryo UI" panose="020B0604030504040204" pitchFamily="50" charset="-128"/>
                <a:ea typeface="Meiryo UI"/>
              </a:rPr>
              <a:t>⑤ 更新頻度：ここでは暫定で「</a:t>
            </a:r>
            <a:r>
              <a:rPr lang="en-US" altLang="ja-JP" sz="1400" kern="0" dirty="0">
                <a:solidFill>
                  <a:srgbClr val="FF0000"/>
                </a:solidFill>
                <a:latin typeface="Meiryo UI" panose="020B0604030504040204" pitchFamily="50" charset="-128"/>
                <a:ea typeface="Meiryo UI"/>
              </a:rPr>
              <a:t>1</a:t>
            </a:r>
            <a:r>
              <a:rPr lang="ja-JP" altLang="en-US" sz="1400" kern="0" dirty="0">
                <a:solidFill>
                  <a:srgbClr val="FF0000"/>
                </a:solidFill>
                <a:latin typeface="Meiryo UI" panose="020B0604030504040204" pitchFamily="50" charset="-128"/>
                <a:ea typeface="Meiryo UI"/>
              </a:rPr>
              <a:t>年」と入力します。</a:t>
            </a:r>
            <a:endParaRPr lang="en-US" altLang="ja-JP" sz="1400" kern="0" dirty="0">
              <a:solidFill>
                <a:srgbClr val="FF0000"/>
              </a:solidFill>
              <a:latin typeface="Meiryo UI" panose="020B0604030504040204" pitchFamily="50" charset="-128"/>
              <a:ea typeface="Meiryo UI"/>
            </a:endParaRPr>
          </a:p>
          <a:p>
            <a:pPr defTabSz="844083"/>
            <a:endParaRPr lang="en-US" altLang="ja-JP" sz="6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その他は入力なしで問題ございません。</a:t>
            </a:r>
          </a:p>
        </p:txBody>
      </p:sp>
      <p:sp>
        <p:nvSpPr>
          <p:cNvPr id="12" name="テキスト ボックス 11">
            <a:extLst>
              <a:ext uri="{FF2B5EF4-FFF2-40B4-BE49-F238E27FC236}">
                <a16:creationId xmlns:a16="http://schemas.microsoft.com/office/drawing/2014/main" id="{4C202E4D-EB50-4EAC-90EE-7BB74EC064F5}"/>
              </a:ext>
            </a:extLst>
          </p:cNvPr>
          <p:cNvSpPr txBox="1"/>
          <p:nvPr/>
        </p:nvSpPr>
        <p:spPr bwMode="auto">
          <a:xfrm>
            <a:off x="296351" y="1737840"/>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13" name="テキスト ボックス 12">
            <a:extLst>
              <a:ext uri="{FF2B5EF4-FFF2-40B4-BE49-F238E27FC236}">
                <a16:creationId xmlns:a16="http://schemas.microsoft.com/office/drawing/2014/main" id="{B9D52685-2E97-4600-A23B-A7DED3B0B9F2}"/>
              </a:ext>
            </a:extLst>
          </p:cNvPr>
          <p:cNvSpPr txBox="1"/>
          <p:nvPr/>
        </p:nvSpPr>
        <p:spPr bwMode="auto">
          <a:xfrm>
            <a:off x="296351" y="2043400"/>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sp>
        <p:nvSpPr>
          <p:cNvPr id="14" name="テキスト ボックス 13">
            <a:extLst>
              <a:ext uri="{FF2B5EF4-FFF2-40B4-BE49-F238E27FC236}">
                <a16:creationId xmlns:a16="http://schemas.microsoft.com/office/drawing/2014/main" id="{E75EC7CC-BC06-462F-AB46-82E05043644B}"/>
              </a:ext>
            </a:extLst>
          </p:cNvPr>
          <p:cNvSpPr txBox="1"/>
          <p:nvPr/>
        </p:nvSpPr>
        <p:spPr bwMode="auto">
          <a:xfrm>
            <a:off x="296351" y="2509380"/>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sp>
        <p:nvSpPr>
          <p:cNvPr id="15" name="テキスト ボックス 14">
            <a:extLst>
              <a:ext uri="{FF2B5EF4-FFF2-40B4-BE49-F238E27FC236}">
                <a16:creationId xmlns:a16="http://schemas.microsoft.com/office/drawing/2014/main" id="{E8278F52-C722-4891-AB78-5DBE08288988}"/>
              </a:ext>
            </a:extLst>
          </p:cNvPr>
          <p:cNvSpPr txBox="1"/>
          <p:nvPr/>
        </p:nvSpPr>
        <p:spPr bwMode="auto">
          <a:xfrm>
            <a:off x="296351" y="3165736"/>
            <a:ext cx="213200" cy="272510"/>
          </a:xfrm>
          <a:prstGeom prst="rect">
            <a:avLst/>
          </a:prstGeom>
          <a:noFill/>
          <a:ln w="9525" algn="ctr">
            <a:noFill/>
            <a:miter lim="800000"/>
            <a:headEnd/>
            <a:tailEnd/>
          </a:ln>
          <a:effectLst/>
        </p:spPr>
        <p:txBody>
          <a:bodyPr wrap="squar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p>
        </p:txBody>
      </p:sp>
      <p:sp>
        <p:nvSpPr>
          <p:cNvPr id="16" name="テキスト ボックス 15">
            <a:extLst>
              <a:ext uri="{FF2B5EF4-FFF2-40B4-BE49-F238E27FC236}">
                <a16:creationId xmlns:a16="http://schemas.microsoft.com/office/drawing/2014/main" id="{CA276F2D-66AF-411D-AEF9-8461C54B80E1}"/>
              </a:ext>
            </a:extLst>
          </p:cNvPr>
          <p:cNvSpPr txBox="1"/>
          <p:nvPr/>
        </p:nvSpPr>
        <p:spPr bwMode="auto">
          <a:xfrm>
            <a:off x="296351" y="4910973"/>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p>
        </p:txBody>
      </p:sp>
      <p:sp>
        <p:nvSpPr>
          <p:cNvPr id="17" name="テキスト ボックス 16">
            <a:extLst>
              <a:ext uri="{FF2B5EF4-FFF2-40B4-BE49-F238E27FC236}">
                <a16:creationId xmlns:a16="http://schemas.microsoft.com/office/drawing/2014/main" id="{C9065245-5FDA-416B-B219-CC0BC4AFBCB8}"/>
              </a:ext>
            </a:extLst>
          </p:cNvPr>
          <p:cNvSpPr txBox="1"/>
          <p:nvPr/>
        </p:nvSpPr>
        <p:spPr bwMode="auto">
          <a:xfrm>
            <a:off x="2478805" y="5805264"/>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⑥</a:t>
            </a:r>
          </a:p>
        </p:txBody>
      </p:sp>
      <p:cxnSp>
        <p:nvCxnSpPr>
          <p:cNvPr id="8" name="直線コネクタ 7">
            <a:extLst>
              <a:ext uri="{FF2B5EF4-FFF2-40B4-BE49-F238E27FC236}">
                <a16:creationId xmlns:a16="http://schemas.microsoft.com/office/drawing/2014/main" id="{22995FCF-F2DE-4D2E-9E7F-3909C88D23EF}"/>
              </a:ext>
            </a:extLst>
          </p:cNvPr>
          <p:cNvCxnSpPr/>
          <p:nvPr/>
        </p:nvCxnSpPr>
        <p:spPr>
          <a:xfrm>
            <a:off x="899592" y="2002489"/>
            <a:ext cx="10081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785B7FA-29B1-4FCE-91D2-8D0BC0C33B02}"/>
              </a:ext>
            </a:extLst>
          </p:cNvPr>
          <p:cNvCxnSpPr>
            <a:cxnSpLocks/>
          </p:cNvCxnSpPr>
          <p:nvPr/>
        </p:nvCxnSpPr>
        <p:spPr>
          <a:xfrm>
            <a:off x="1268056" y="2276872"/>
            <a:ext cx="6396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6E715AB-E5FD-428F-A6FA-4AAF37B1D8F9}"/>
              </a:ext>
            </a:extLst>
          </p:cNvPr>
          <p:cNvCxnSpPr>
            <a:cxnSpLocks/>
          </p:cNvCxnSpPr>
          <p:nvPr/>
        </p:nvCxnSpPr>
        <p:spPr>
          <a:xfrm>
            <a:off x="948232" y="2636912"/>
            <a:ext cx="6396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DD5EBA1-08EA-4022-B1D0-87BABEFE2DEB}"/>
              </a:ext>
            </a:extLst>
          </p:cNvPr>
          <p:cNvCxnSpPr>
            <a:cxnSpLocks/>
          </p:cNvCxnSpPr>
          <p:nvPr/>
        </p:nvCxnSpPr>
        <p:spPr>
          <a:xfrm>
            <a:off x="899592" y="3429000"/>
            <a:ext cx="6396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EBB0029-5BF0-434D-9100-41EB68E209F2}"/>
              </a:ext>
            </a:extLst>
          </p:cNvPr>
          <p:cNvCxnSpPr>
            <a:cxnSpLocks/>
          </p:cNvCxnSpPr>
          <p:nvPr/>
        </p:nvCxnSpPr>
        <p:spPr>
          <a:xfrm>
            <a:off x="941701" y="5144297"/>
            <a:ext cx="2393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10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4BE55B89-0605-4BA9-B3C9-30FBEF5942E6}"/>
              </a:ext>
            </a:extLst>
          </p:cNvPr>
          <p:cNvPicPr>
            <a:picLocks noChangeAspect="1"/>
          </p:cNvPicPr>
          <p:nvPr/>
        </p:nvPicPr>
        <p:blipFill rotWithShape="1">
          <a:blip r:embed="rId3"/>
          <a:srcRect l="39499" t="33586" r="29525" b="33221"/>
          <a:stretch/>
        </p:blipFill>
        <p:spPr>
          <a:xfrm>
            <a:off x="383911" y="3030507"/>
            <a:ext cx="5214949" cy="3494837"/>
          </a:xfrm>
          <a:prstGeom prst="rect">
            <a:avLst/>
          </a:prstGeom>
        </p:spPr>
      </p:pic>
      <p:sp>
        <p:nvSpPr>
          <p:cNvPr id="4" name="タイトル 3">
            <a:extLst>
              <a:ext uri="{FF2B5EF4-FFF2-40B4-BE49-F238E27FC236}">
                <a16:creationId xmlns:a16="http://schemas.microsoft.com/office/drawing/2014/main" id="{C82017FE-E27A-47FF-B5C7-52A78CAD5F8F}"/>
              </a:ext>
            </a:extLst>
          </p:cNvPr>
          <p:cNvSpPr>
            <a:spLocks noGrp="1"/>
          </p:cNvSpPr>
          <p:nvPr>
            <p:ph type="title"/>
          </p:nvPr>
        </p:nvSpPr>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2.8</a:t>
            </a:r>
            <a:r>
              <a:rPr lang="ja-JP" altLang="en-US" dirty="0">
                <a:latin typeface="Meiryo UI" panose="020B0604030504040204" pitchFamily="50" charset="-128"/>
                <a:ea typeface="Meiryo UI" panose="020B0604030504040204" pitchFamily="50" charset="-128"/>
                <a:cs typeface="Meiryo UI" panose="020B0604030504040204" pitchFamily="50" charset="-128"/>
              </a:rPr>
              <a:t> 避難施設データの登録</a:t>
            </a:r>
            <a:endParaRPr kumimoji="1" lang="ja-JP" altLang="en-US" dirty="0"/>
          </a:p>
        </p:txBody>
      </p:sp>
      <p:pic>
        <p:nvPicPr>
          <p:cNvPr id="5" name="図 4">
            <a:extLst>
              <a:ext uri="{FF2B5EF4-FFF2-40B4-BE49-F238E27FC236}">
                <a16:creationId xmlns:a16="http://schemas.microsoft.com/office/drawing/2014/main" id="{0804ADDE-263B-464A-9C5F-99FFE4C8276F}"/>
              </a:ext>
            </a:extLst>
          </p:cNvPr>
          <p:cNvPicPr>
            <a:picLocks noChangeAspect="1"/>
          </p:cNvPicPr>
          <p:nvPr/>
        </p:nvPicPr>
        <p:blipFill>
          <a:blip r:embed="rId4"/>
          <a:stretch>
            <a:fillRect/>
          </a:stretch>
        </p:blipFill>
        <p:spPr>
          <a:xfrm>
            <a:off x="4872295" y="1443404"/>
            <a:ext cx="4150317" cy="2376171"/>
          </a:xfrm>
          <a:prstGeom prst="rect">
            <a:avLst/>
          </a:prstGeom>
        </p:spPr>
      </p:pic>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18</a:t>
            </a:fld>
            <a:endParaRPr lang="ja-JP" altLang="en-US" dirty="0"/>
          </a:p>
        </p:txBody>
      </p:sp>
      <p:sp>
        <p:nvSpPr>
          <p:cNvPr id="6" name="テキスト プレースホルダー 5">
            <a:extLst>
              <a:ext uri="{FF2B5EF4-FFF2-40B4-BE49-F238E27FC236}">
                <a16:creationId xmlns:a16="http://schemas.microsoft.com/office/drawing/2014/main" id="{C0A32D28-2C4A-4EB8-9EE5-D34A512C5329}"/>
              </a:ext>
            </a:extLst>
          </p:cNvPr>
          <p:cNvSpPr>
            <a:spLocks noGrp="1"/>
          </p:cNvSpPr>
          <p:nvPr>
            <p:ph type="body" sz="quarter" idx="13"/>
          </p:nvPr>
        </p:nvSpPr>
        <p:spPr/>
        <p:txBody>
          <a:bodyPr/>
          <a:lstStyle/>
          <a:p>
            <a:r>
              <a:rPr lang="en-US" altLang="ja-JP" dirty="0"/>
              <a:t>2.</a:t>
            </a:r>
            <a:r>
              <a:rPr lang="ja-JP" altLang="en-US" dirty="0"/>
              <a:t>オープンデータの公開</a:t>
            </a:r>
          </a:p>
          <a:p>
            <a:endParaRPr kumimoji="1" lang="ja-JP" altLang="en-US" dirty="0"/>
          </a:p>
        </p:txBody>
      </p:sp>
      <p:sp>
        <p:nvSpPr>
          <p:cNvPr id="7" name="テキスト プレースホルダー 6">
            <a:extLst>
              <a:ext uri="{FF2B5EF4-FFF2-40B4-BE49-F238E27FC236}">
                <a16:creationId xmlns:a16="http://schemas.microsoft.com/office/drawing/2014/main" id="{0F69A319-AC78-4DDD-97A4-77889932AB6A}"/>
              </a:ext>
            </a:extLst>
          </p:cNvPr>
          <p:cNvSpPr>
            <a:spLocks noGrp="1"/>
          </p:cNvSpPr>
          <p:nvPr>
            <p:ph type="body" sz="quarter" idx="14"/>
          </p:nvPr>
        </p:nvSpPr>
        <p:spPr>
          <a:xfrm>
            <a:off x="207963" y="884239"/>
            <a:ext cx="8728075" cy="435016"/>
          </a:xfrm>
        </p:spPr>
        <p:txBody>
          <a:bodyPr/>
          <a:lstStyle/>
          <a:p>
            <a:r>
              <a:rPr lang="ja-JP" altLang="en-US" dirty="0"/>
              <a:t>ファイルのアップロード</a:t>
            </a:r>
          </a:p>
        </p:txBody>
      </p:sp>
      <p:sp>
        <p:nvSpPr>
          <p:cNvPr id="11" name="正方形/長方形 10"/>
          <p:cNvSpPr/>
          <p:nvPr/>
        </p:nvSpPr>
        <p:spPr>
          <a:xfrm>
            <a:off x="1187625" y="3960011"/>
            <a:ext cx="4176464" cy="215600"/>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9" name="正方形/長方形 8"/>
          <p:cNvSpPr/>
          <p:nvPr/>
        </p:nvSpPr>
        <p:spPr>
          <a:xfrm>
            <a:off x="1505037" y="3560965"/>
            <a:ext cx="952604" cy="295388"/>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2" name="正方形/長方形 11"/>
          <p:cNvSpPr/>
          <p:nvPr/>
        </p:nvSpPr>
        <p:spPr>
          <a:xfrm>
            <a:off x="4809492" y="5986477"/>
            <a:ext cx="445477" cy="254686"/>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3" name="角丸四角形吹き出し 12"/>
          <p:cNvSpPr/>
          <p:nvPr/>
        </p:nvSpPr>
        <p:spPr>
          <a:xfrm>
            <a:off x="5769122" y="4077412"/>
            <a:ext cx="3256615" cy="2498890"/>
          </a:xfrm>
          <a:prstGeom prst="wedgeRoundRectCallout">
            <a:avLst>
              <a:gd name="adj1" fmla="val -60681"/>
              <a:gd name="adj2" fmla="val -21839"/>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292" kern="0" dirty="0">
                <a:solidFill>
                  <a:srgbClr val="FF0000"/>
                </a:solidFill>
                <a:latin typeface="Meiryo UI" panose="020B0604030504040204" pitchFamily="50" charset="-128"/>
                <a:ea typeface="Meiryo UI"/>
              </a:rPr>
              <a:t>① アップロードをクリックします。</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② 確認した「自治体番号</a:t>
            </a:r>
            <a:r>
              <a:rPr lang="en-US" altLang="ja-JP" sz="1292" kern="0" dirty="0">
                <a:solidFill>
                  <a:srgbClr val="FF0000"/>
                </a:solidFill>
                <a:latin typeface="Meiryo UI" panose="020B0604030504040204" pitchFamily="50" charset="-128"/>
                <a:ea typeface="Meiryo UI"/>
              </a:rPr>
              <a:t>_</a:t>
            </a:r>
            <a:r>
              <a:rPr lang="ja-JP" altLang="en-US" sz="1292" kern="0" dirty="0">
                <a:solidFill>
                  <a:srgbClr val="FF0000"/>
                </a:solidFill>
                <a:latin typeface="Meiryo UI" panose="020B0604030504040204" pitchFamily="50" charset="-128"/>
                <a:ea typeface="Meiryo UI"/>
              </a:rPr>
              <a:t>自治体名</a:t>
            </a:r>
            <a:r>
              <a:rPr lang="en-US" altLang="ja-JP" sz="1292" kern="0" dirty="0">
                <a:solidFill>
                  <a:srgbClr val="FF0000"/>
                </a:solidFill>
                <a:latin typeface="Meiryo UI" panose="020B0604030504040204" pitchFamily="50" charset="-128"/>
                <a:ea typeface="Meiryo UI"/>
              </a:rPr>
              <a:t>.csv</a:t>
            </a:r>
            <a:r>
              <a:rPr lang="ja-JP" altLang="en-US" sz="1292" kern="0" dirty="0">
                <a:solidFill>
                  <a:srgbClr val="FF0000"/>
                </a:solidFill>
                <a:latin typeface="Meiryo UI" panose="020B0604030504040204" pitchFamily="50" charset="-128"/>
                <a:ea typeface="Meiryo UI"/>
              </a:rPr>
              <a:t>」</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　　を開きます。</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③ 名前にアップロードするファイルの</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　　タイトルとして、「避難施設一覧</a:t>
            </a:r>
            <a:r>
              <a:rPr lang="en-US" altLang="ja-JP" sz="1292" kern="0" dirty="0">
                <a:solidFill>
                  <a:srgbClr val="FF0000"/>
                </a:solidFill>
                <a:latin typeface="Meiryo UI" panose="020B0604030504040204" pitchFamily="50" charset="-128"/>
                <a:ea typeface="Meiryo UI"/>
              </a:rPr>
              <a:t>+(</a:t>
            </a:r>
            <a:r>
              <a:rPr lang="ja-JP" altLang="en-US" sz="1292" kern="0" dirty="0">
                <a:solidFill>
                  <a:srgbClr val="FF0000"/>
                </a:solidFill>
                <a:latin typeface="Meiryo UI" panose="020B0604030504040204" pitchFamily="50" charset="-128"/>
                <a:ea typeface="Meiryo UI"/>
              </a:rPr>
              <a:t>受講者番号</a:t>
            </a:r>
            <a:r>
              <a:rPr lang="en-US" altLang="ja-JP" sz="1292" kern="0" dirty="0">
                <a:solidFill>
                  <a:srgbClr val="FF0000"/>
                </a:solidFill>
                <a:latin typeface="Meiryo UI" panose="020B0604030504040204" pitchFamily="50" charset="-128"/>
                <a:ea typeface="Meiryo UI"/>
              </a:rPr>
              <a:t>)</a:t>
            </a:r>
            <a:r>
              <a:rPr lang="ja-JP" altLang="en-US" sz="1292" kern="0" dirty="0">
                <a:solidFill>
                  <a:srgbClr val="FF0000"/>
                </a:solidFill>
                <a:latin typeface="Meiryo UI" panose="020B0604030504040204" pitchFamily="50" charset="-128"/>
                <a:ea typeface="Meiryo UI"/>
              </a:rPr>
              <a:t>」を入力します。</a:t>
            </a:r>
            <a:br>
              <a:rPr lang="en-US" altLang="ja-JP" sz="1292" kern="0" dirty="0">
                <a:solidFill>
                  <a:srgbClr val="FF0000"/>
                </a:solidFill>
                <a:latin typeface="Meiryo UI" panose="020B0604030504040204" pitchFamily="50" charset="-128"/>
                <a:ea typeface="Meiryo UI"/>
              </a:rPr>
            </a:br>
            <a:r>
              <a:rPr lang="ja-JP" altLang="en-US" sz="1292" kern="0" dirty="0">
                <a:solidFill>
                  <a:srgbClr val="FF0000"/>
                </a:solidFill>
                <a:latin typeface="Meiryo UI" panose="020B0604030504040204" pitchFamily="50" charset="-128"/>
                <a:ea typeface="Meiryo UI"/>
              </a:rPr>
              <a:t>　例）避難施設一覧</a:t>
            </a:r>
            <a:r>
              <a:rPr lang="en-US" altLang="ja-JP" sz="1292" kern="0" dirty="0">
                <a:solidFill>
                  <a:srgbClr val="FF0000"/>
                </a:solidFill>
                <a:latin typeface="Meiryo UI" panose="020B0604030504040204" pitchFamily="50" charset="-128"/>
                <a:ea typeface="Meiryo UI"/>
              </a:rPr>
              <a:t>25</a:t>
            </a:r>
          </a:p>
          <a:p>
            <a:pPr defTabSz="844083"/>
            <a:r>
              <a:rPr lang="ja-JP" altLang="en-US" sz="1292" kern="0" dirty="0">
                <a:solidFill>
                  <a:srgbClr val="FF0000"/>
                </a:solidFill>
                <a:latin typeface="Meiryo UI" panose="020B0604030504040204" pitchFamily="50" charset="-128"/>
                <a:ea typeface="Meiryo UI"/>
              </a:rPr>
              <a:t>④ 説明にファイルの内容の説明を</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　　として、「○○市の避難施設一覧」</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　　と入力します。</a:t>
            </a:r>
            <a:endParaRPr lang="en-US" altLang="ja-JP" sz="1292" kern="0" dirty="0">
              <a:solidFill>
                <a:srgbClr val="FF0000"/>
              </a:solidFill>
              <a:latin typeface="Meiryo UI" panose="020B0604030504040204" pitchFamily="50" charset="-128"/>
              <a:ea typeface="Meiryo UI"/>
            </a:endParaRPr>
          </a:p>
          <a:p>
            <a:pPr defTabSz="844083"/>
            <a:r>
              <a:rPr lang="ja-JP" altLang="en-US" sz="1292" kern="0" dirty="0">
                <a:solidFill>
                  <a:srgbClr val="FF0000"/>
                </a:solidFill>
                <a:latin typeface="Meiryo UI" panose="020B0604030504040204" pitchFamily="50" charset="-128"/>
                <a:ea typeface="Meiryo UI"/>
              </a:rPr>
              <a:t>⑤ 完了をクリックします。</a:t>
            </a:r>
          </a:p>
        </p:txBody>
      </p:sp>
      <p:sp>
        <p:nvSpPr>
          <p:cNvPr id="21" name="テキスト ボックス 20"/>
          <p:cNvSpPr txBox="1"/>
          <p:nvPr/>
        </p:nvSpPr>
        <p:spPr bwMode="auto">
          <a:xfrm>
            <a:off x="1228175" y="3382350"/>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23" name="正方形/長方形 22"/>
          <p:cNvSpPr/>
          <p:nvPr/>
        </p:nvSpPr>
        <p:spPr>
          <a:xfrm>
            <a:off x="1187624" y="4247079"/>
            <a:ext cx="4176464" cy="101092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4" name="テキスト ボックス 23"/>
          <p:cNvSpPr txBox="1"/>
          <p:nvPr/>
        </p:nvSpPr>
        <p:spPr bwMode="auto">
          <a:xfrm>
            <a:off x="869461" y="3900434"/>
            <a:ext cx="295803" cy="272510"/>
          </a:xfrm>
          <a:prstGeom prst="rect">
            <a:avLst/>
          </a:prstGeom>
          <a:noFill/>
          <a:ln w="9525" algn="ctr">
            <a:noFill/>
            <a:miter lim="800000"/>
            <a:headEnd/>
            <a:tailEnd/>
          </a:ln>
          <a:effectLst/>
        </p:spPr>
        <p:txBody>
          <a:bodyPr wrap="squar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sp>
        <p:nvSpPr>
          <p:cNvPr id="27" name="テキスト ボックス 26"/>
          <p:cNvSpPr txBox="1"/>
          <p:nvPr/>
        </p:nvSpPr>
        <p:spPr bwMode="auto">
          <a:xfrm>
            <a:off x="869461" y="4247079"/>
            <a:ext cx="286864" cy="272510"/>
          </a:xfrm>
          <a:prstGeom prst="rect">
            <a:avLst/>
          </a:prstGeom>
          <a:noFill/>
          <a:ln w="9525" algn="ctr">
            <a:noFill/>
            <a:miter lim="800000"/>
            <a:headEnd/>
            <a:tailEnd/>
          </a:ln>
          <a:effectLst/>
        </p:spPr>
        <p:txBody>
          <a:bodyPr wrap="squar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p>
        </p:txBody>
      </p:sp>
      <p:sp>
        <p:nvSpPr>
          <p:cNvPr id="28" name="テキスト ボックス 27"/>
          <p:cNvSpPr txBox="1"/>
          <p:nvPr/>
        </p:nvSpPr>
        <p:spPr bwMode="auto">
          <a:xfrm>
            <a:off x="4761897" y="5696976"/>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p>
        </p:txBody>
      </p:sp>
      <p:sp>
        <p:nvSpPr>
          <p:cNvPr id="14" name="左カーブ矢印 13"/>
          <p:cNvSpPr/>
          <p:nvPr/>
        </p:nvSpPr>
        <p:spPr>
          <a:xfrm rot="21118456">
            <a:off x="2486189" y="3142724"/>
            <a:ext cx="2362034" cy="389098"/>
          </a:xfrm>
          <a:prstGeom prst="curvedLef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0" name="正方形/長方形 19"/>
          <p:cNvSpPr/>
          <p:nvPr/>
        </p:nvSpPr>
        <p:spPr>
          <a:xfrm>
            <a:off x="8028384" y="3616095"/>
            <a:ext cx="499499" cy="17817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2" name="テキスト ボックス 21"/>
          <p:cNvSpPr txBox="1"/>
          <p:nvPr/>
        </p:nvSpPr>
        <p:spPr bwMode="auto">
          <a:xfrm>
            <a:off x="7781768" y="3567828"/>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sp>
        <p:nvSpPr>
          <p:cNvPr id="19" name="正方形/長方形 18"/>
          <p:cNvSpPr/>
          <p:nvPr/>
        </p:nvSpPr>
        <p:spPr>
          <a:xfrm>
            <a:off x="6105883" y="2087181"/>
            <a:ext cx="2916729" cy="16615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5" name="テキスト ボックス 24">
            <a:extLst>
              <a:ext uri="{FF2B5EF4-FFF2-40B4-BE49-F238E27FC236}">
                <a16:creationId xmlns:a16="http://schemas.microsoft.com/office/drawing/2014/main" id="{B26D5991-D7A0-44FA-B205-F78C2757CE57}"/>
              </a:ext>
            </a:extLst>
          </p:cNvPr>
          <p:cNvSpPr txBox="1"/>
          <p:nvPr/>
        </p:nvSpPr>
        <p:spPr>
          <a:xfrm>
            <a:off x="408290" y="1567699"/>
            <a:ext cx="3505650" cy="830997"/>
          </a:xfrm>
          <a:prstGeom prst="rect">
            <a:avLst/>
          </a:prstGeom>
          <a:noFill/>
        </p:spPr>
        <p:txBody>
          <a:bodyPr wrap="square" rtlCol="0">
            <a:spAutoFit/>
          </a:bodyPr>
          <a:lstStyle/>
          <a:p>
            <a:r>
              <a:rPr kumimoji="1" lang="ja-JP" altLang="en-US" sz="1600" dirty="0">
                <a:latin typeface="+mn-ea"/>
              </a:rPr>
              <a:t>アップロードするファイルの事を</a:t>
            </a:r>
            <a:r>
              <a:rPr kumimoji="1" lang="en-US" altLang="ja-JP" sz="1600" dirty="0">
                <a:latin typeface="+mn-ea"/>
              </a:rPr>
              <a:t>CKAN</a:t>
            </a:r>
            <a:r>
              <a:rPr kumimoji="1" lang="ja-JP" altLang="en-US" sz="1600" dirty="0">
                <a:latin typeface="+mn-ea"/>
              </a:rPr>
              <a:t>ではリソースと呼びます。リソースはファイルだけではなく</a:t>
            </a:r>
            <a:r>
              <a:rPr kumimoji="1" lang="en-US" altLang="ja-JP" sz="1600" dirty="0">
                <a:latin typeface="+mn-ea"/>
              </a:rPr>
              <a:t>URL</a:t>
            </a:r>
            <a:r>
              <a:rPr kumimoji="1" lang="ja-JP" altLang="en-US" sz="1600" dirty="0">
                <a:latin typeface="+mn-ea"/>
              </a:rPr>
              <a:t>リンクの登録も可能です。</a:t>
            </a:r>
          </a:p>
        </p:txBody>
      </p:sp>
    </p:spTree>
    <p:extLst>
      <p:ext uri="{BB962C8B-B14F-4D97-AF65-F5344CB8AC3E}">
        <p14:creationId xmlns:p14="http://schemas.microsoft.com/office/powerpoint/2010/main" val="512047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DA40EDE-AA03-47BA-BC41-95E9B21FF748}"/>
              </a:ext>
            </a:extLst>
          </p:cNvPr>
          <p:cNvPicPr>
            <a:picLocks noChangeAspect="1"/>
          </p:cNvPicPr>
          <p:nvPr/>
        </p:nvPicPr>
        <p:blipFill rotWithShape="1">
          <a:blip r:embed="rId3"/>
          <a:srcRect l="21650" t="11330" r="22438" b="11910"/>
          <a:stretch/>
        </p:blipFill>
        <p:spPr>
          <a:xfrm>
            <a:off x="1187624" y="1724145"/>
            <a:ext cx="6120680" cy="5038059"/>
          </a:xfrm>
          <a:prstGeom prst="rect">
            <a:avLst/>
          </a:prstGeom>
        </p:spPr>
      </p:pic>
      <p:sp>
        <p:nvSpPr>
          <p:cNvPr id="4" name="タイトル 3">
            <a:extLst>
              <a:ext uri="{FF2B5EF4-FFF2-40B4-BE49-F238E27FC236}">
                <a16:creationId xmlns:a16="http://schemas.microsoft.com/office/drawing/2014/main" id="{F1643672-75F4-4B85-96E4-61968863869B}"/>
              </a:ext>
            </a:extLst>
          </p:cNvPr>
          <p:cNvSpPr>
            <a:spLocks noGrp="1"/>
          </p:cNvSpPr>
          <p:nvPr>
            <p:ph type="title"/>
          </p:nvPr>
        </p:nvSpPr>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2.8</a:t>
            </a:r>
            <a:r>
              <a:rPr lang="ja-JP" altLang="en-US" dirty="0">
                <a:latin typeface="Meiryo UI" panose="020B0604030504040204" pitchFamily="50" charset="-128"/>
                <a:ea typeface="Meiryo UI" panose="020B0604030504040204" pitchFamily="50" charset="-128"/>
                <a:cs typeface="Meiryo UI" panose="020B0604030504040204" pitchFamily="50" charset="-128"/>
              </a:rPr>
              <a:t> 避難施設データの登録</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19</a:t>
            </a:fld>
            <a:endParaRPr lang="ja-JP" altLang="en-US" dirty="0"/>
          </a:p>
        </p:txBody>
      </p:sp>
      <p:sp>
        <p:nvSpPr>
          <p:cNvPr id="6" name="テキスト プレースホルダー 5">
            <a:extLst>
              <a:ext uri="{FF2B5EF4-FFF2-40B4-BE49-F238E27FC236}">
                <a16:creationId xmlns:a16="http://schemas.microsoft.com/office/drawing/2014/main" id="{28AF01B5-5F3D-451A-8EEA-1F06CEFE69C6}"/>
              </a:ext>
            </a:extLst>
          </p:cNvPr>
          <p:cNvSpPr>
            <a:spLocks noGrp="1"/>
          </p:cNvSpPr>
          <p:nvPr>
            <p:ph type="body" sz="quarter" idx="13"/>
          </p:nvPr>
        </p:nvSpPr>
        <p:spPr/>
        <p:txBody>
          <a:bodyPr/>
          <a:lstStyle/>
          <a:p>
            <a:r>
              <a:rPr lang="en-US" altLang="ja-JP" dirty="0"/>
              <a:t>2.</a:t>
            </a:r>
            <a:r>
              <a:rPr lang="ja-JP" altLang="en-US" dirty="0"/>
              <a:t>オープンデータの公開</a:t>
            </a:r>
          </a:p>
          <a:p>
            <a:endParaRPr kumimoji="1" lang="ja-JP" altLang="en-US" dirty="0"/>
          </a:p>
        </p:txBody>
      </p:sp>
      <p:sp>
        <p:nvSpPr>
          <p:cNvPr id="7" name="テキスト プレースホルダー 6">
            <a:extLst>
              <a:ext uri="{FF2B5EF4-FFF2-40B4-BE49-F238E27FC236}">
                <a16:creationId xmlns:a16="http://schemas.microsoft.com/office/drawing/2014/main" id="{E444F936-DBE3-4523-B8E4-8BC8E4BA1A50}"/>
              </a:ext>
            </a:extLst>
          </p:cNvPr>
          <p:cNvSpPr>
            <a:spLocks noGrp="1"/>
          </p:cNvSpPr>
          <p:nvPr>
            <p:ph type="body" sz="quarter" idx="14"/>
          </p:nvPr>
        </p:nvSpPr>
        <p:spPr>
          <a:xfrm>
            <a:off x="207963" y="884238"/>
            <a:ext cx="8728075" cy="424733"/>
          </a:xfrm>
        </p:spPr>
        <p:txBody>
          <a:bodyPr/>
          <a:lstStyle/>
          <a:p>
            <a:r>
              <a:rPr lang="ja-JP" altLang="en-US" dirty="0"/>
              <a:t>登録したデータを確認します。</a:t>
            </a:r>
            <a:endParaRPr kumimoji="1" lang="ja-JP" altLang="en-US" dirty="0"/>
          </a:p>
        </p:txBody>
      </p:sp>
      <p:sp>
        <p:nvSpPr>
          <p:cNvPr id="25" name="テキスト ボックス 24"/>
          <p:cNvSpPr txBox="1"/>
          <p:nvPr/>
        </p:nvSpPr>
        <p:spPr bwMode="auto">
          <a:xfrm>
            <a:off x="544287" y="1365669"/>
            <a:ext cx="3901709" cy="272510"/>
          </a:xfrm>
          <a:prstGeom prst="rect">
            <a:avLst/>
          </a:prstGeom>
          <a:noFill/>
          <a:ln w="9525" algn="ctr">
            <a:noFill/>
            <a:miter lim="800000"/>
            <a:headEnd/>
            <a:tailEnd/>
          </a:ln>
          <a:effectLst/>
        </p:spPr>
        <p:txBody>
          <a:bodyPr wrap="none" lIns="0" tIns="0" rIns="0" bIns="0" rtlCol="0">
            <a:spAutoFit/>
          </a:bodyPr>
          <a:lstStyle/>
          <a:p>
            <a:pPr>
              <a:lnSpc>
                <a:spcPct val="12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以下のような画面になれば、登録は完了です。</a:t>
            </a:r>
            <a:endParaRPr kumimoji="1" lang="en-US" altLang="ja-JP" sz="1662"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7326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ABEFF89E-4154-4D85-A468-3DD65F141ADD}"/>
              </a:ext>
            </a:extLst>
          </p:cNvPr>
          <p:cNvSpPr>
            <a:spLocks noGrp="1"/>
          </p:cNvSpPr>
          <p:nvPr>
            <p:ph type="body" sz="quarter" idx="15"/>
          </p:nvPr>
        </p:nvSpPr>
        <p:spPr>
          <a:xfrm>
            <a:off x="193675" y="2166004"/>
            <a:ext cx="8756650" cy="4190595"/>
          </a:xfrm>
        </p:spPr>
        <p:txBody>
          <a:bodyPr/>
          <a:lstStyle/>
          <a:p>
            <a:r>
              <a:rPr kumimoji="1" lang="ja-JP" altLang="en-US" dirty="0"/>
              <a:t>本実習は内閣官房・</a:t>
            </a:r>
            <a:r>
              <a:rPr kumimoji="1" lang="en-US" altLang="ja-JP" dirty="0"/>
              <a:t>IT</a:t>
            </a:r>
            <a:r>
              <a:rPr kumimoji="1" lang="ja-JP" altLang="en-US" dirty="0"/>
              <a:t>総合戦略室「オープンデータをはじめよう」の</a:t>
            </a:r>
            <a:r>
              <a:rPr kumimoji="1" lang="en-US" altLang="ja-JP" dirty="0"/>
              <a:t>6</a:t>
            </a:r>
            <a:r>
              <a:rPr kumimoji="1" lang="ja-JP" altLang="en-US" dirty="0"/>
              <a:t>ステップの</a:t>
            </a:r>
            <a:r>
              <a:rPr kumimoji="1" lang="en-US" altLang="ja-JP" dirty="0"/>
              <a:t>4</a:t>
            </a:r>
            <a:r>
              <a:rPr kumimoji="1" lang="ja-JP" altLang="en-US" dirty="0"/>
              <a:t>つめの「データ公開の仕組みを作ろう」</a:t>
            </a:r>
            <a:r>
              <a:rPr lang="ja-JP" altLang="en-US" dirty="0"/>
              <a:t>の一部を体験するものです。</a:t>
            </a:r>
            <a:endParaRPr kumimoji="1" lang="ja-JP" altLang="en-US" dirty="0"/>
          </a:p>
        </p:txBody>
      </p:sp>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p:txBody>
          <a:bodyPr/>
          <a:lstStyle/>
          <a:p>
            <a:r>
              <a:rPr lang="ja-JP" altLang="en-US" dirty="0"/>
              <a:t>本実習の狙い</a:t>
            </a:r>
            <a:endParaRPr kumimoji="1" lang="ja-JP" altLang="en-US" dirty="0"/>
          </a:p>
        </p:txBody>
      </p:sp>
      <p:sp>
        <p:nvSpPr>
          <p:cNvPr id="3" name="スライド番号プレースホルダー 2">
            <a:extLst>
              <a:ext uri="{FF2B5EF4-FFF2-40B4-BE49-F238E27FC236}">
                <a16:creationId xmlns:a16="http://schemas.microsoft.com/office/drawing/2014/main" id="{DA29EC49-F0C6-4D66-AE06-19926CDA43C0}"/>
              </a:ext>
            </a:extLst>
          </p:cNvPr>
          <p:cNvSpPr>
            <a:spLocks noGrp="1"/>
          </p:cNvSpPr>
          <p:nvPr>
            <p:ph type="sldNum" sz="quarter" idx="12"/>
          </p:nvPr>
        </p:nvSpPr>
        <p:spPr/>
        <p:txBody>
          <a:bodyPr/>
          <a:lstStyle/>
          <a:p>
            <a:fld id="{EEDB8509-CC2C-4EC7-9C2E-996B98B58898}" type="slidenum">
              <a:rPr kumimoji="1" lang="ja-JP" altLang="en-US" smtClean="0"/>
              <a:pPr/>
              <a:t>2</a:t>
            </a:fld>
            <a:endParaRPr kumimoji="1" lang="ja-JP" altLang="en-US" dirty="0"/>
          </a:p>
        </p:txBody>
      </p:sp>
      <p:sp>
        <p:nvSpPr>
          <p:cNvPr id="7" name="テキスト プレースホルダー 6">
            <a:extLst>
              <a:ext uri="{FF2B5EF4-FFF2-40B4-BE49-F238E27FC236}">
                <a16:creationId xmlns:a16="http://schemas.microsoft.com/office/drawing/2014/main" id="{F1F174DB-F96E-4389-9082-B21E8BDCE11D}"/>
              </a:ext>
            </a:extLst>
          </p:cNvPr>
          <p:cNvSpPr>
            <a:spLocks noGrp="1"/>
          </p:cNvSpPr>
          <p:nvPr>
            <p:ph type="body" sz="quarter" idx="14"/>
          </p:nvPr>
        </p:nvSpPr>
        <p:spPr>
          <a:xfrm>
            <a:off x="207963" y="884238"/>
            <a:ext cx="8728075" cy="1176610"/>
          </a:xfrm>
        </p:spPr>
        <p:txBody>
          <a:bodyPr>
            <a:normAutofit lnSpcReduction="10000"/>
          </a:bodyPr>
          <a:lstStyle/>
          <a:p>
            <a:r>
              <a:rPr kumimoji="1" lang="ja-JP" altLang="en-US" dirty="0"/>
              <a:t>本実習では、</a:t>
            </a:r>
            <a:r>
              <a:rPr lang="ja-JP" altLang="en-US" dirty="0"/>
              <a:t>実際にデータカタログサイトを操作しながら、オープンデータの公開作業を体験する事で、通常のホームページと、データ公開に特化したカタログサイトの違いを理解します。また、登録したデータを地図にマップし、データのビジュアライズを体験する事で、公開したオープンデータがどのように利用されるかを理解します。</a:t>
            </a:r>
            <a:endParaRPr kumimoji="1" lang="ja-JP" altLang="en-US" dirty="0"/>
          </a:p>
        </p:txBody>
      </p:sp>
      <p:graphicFrame>
        <p:nvGraphicFramePr>
          <p:cNvPr id="12" name="図表 11">
            <a:extLst>
              <a:ext uri="{FF2B5EF4-FFF2-40B4-BE49-F238E27FC236}">
                <a16:creationId xmlns:a16="http://schemas.microsoft.com/office/drawing/2014/main" id="{3DF49C4B-0DA8-4823-A06B-A75731450F77}"/>
              </a:ext>
            </a:extLst>
          </p:cNvPr>
          <p:cNvGraphicFramePr/>
          <p:nvPr>
            <p:extLst>
              <p:ext uri="{D42A27DB-BD31-4B8C-83A1-F6EECF244321}">
                <p14:modId xmlns:p14="http://schemas.microsoft.com/office/powerpoint/2010/main" val="3001091827"/>
              </p:ext>
            </p:extLst>
          </p:nvPr>
        </p:nvGraphicFramePr>
        <p:xfrm>
          <a:off x="4952229" y="2966729"/>
          <a:ext cx="2447672" cy="3065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四角形: 角を丸くする 12">
            <a:extLst>
              <a:ext uri="{FF2B5EF4-FFF2-40B4-BE49-F238E27FC236}">
                <a16:creationId xmlns:a16="http://schemas.microsoft.com/office/drawing/2014/main" id="{D85EB2F4-152A-4A93-97E0-F25A4B8DE0A7}"/>
              </a:ext>
            </a:extLst>
          </p:cNvPr>
          <p:cNvSpPr/>
          <p:nvPr/>
        </p:nvSpPr>
        <p:spPr>
          <a:xfrm>
            <a:off x="4809427" y="4654064"/>
            <a:ext cx="2651481" cy="1332940"/>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544F9B0-14A8-43B1-8EE2-3E567E736CA0}"/>
              </a:ext>
            </a:extLst>
          </p:cNvPr>
          <p:cNvSpPr txBox="1"/>
          <p:nvPr/>
        </p:nvSpPr>
        <p:spPr>
          <a:xfrm>
            <a:off x="7414064" y="5144418"/>
            <a:ext cx="1550424" cy="3693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none" rtlCol="0">
            <a:spAutoFit/>
          </a:bodyPr>
          <a:lstStyle/>
          <a:p>
            <a:r>
              <a:rPr kumimoji="1" lang="ja-JP" altLang="en-US" b="1" dirty="0"/>
              <a:t>本実習の範囲</a:t>
            </a:r>
          </a:p>
        </p:txBody>
      </p:sp>
      <p:sp>
        <p:nvSpPr>
          <p:cNvPr id="29" name="角丸四角形 29">
            <a:extLst>
              <a:ext uri="{FF2B5EF4-FFF2-40B4-BE49-F238E27FC236}">
                <a16:creationId xmlns:a16="http://schemas.microsoft.com/office/drawing/2014/main" id="{DC6CBFCB-CC69-4C7D-A13B-527A34A74A18}"/>
              </a:ext>
            </a:extLst>
          </p:cNvPr>
          <p:cNvSpPr/>
          <p:nvPr/>
        </p:nvSpPr>
        <p:spPr bwMode="auto">
          <a:xfrm>
            <a:off x="467544" y="2777716"/>
            <a:ext cx="3736590" cy="492188"/>
          </a:xfrm>
          <a:prstGeom prst="roundRect">
            <a:avLst/>
          </a:prstGeom>
          <a:solidFill>
            <a:srgbClr val="CCC1DA"/>
          </a:solidFill>
          <a:ln w="19050" cap="sq" cmpd="sng" algn="ctr">
            <a:solidFill>
              <a:schemeClr val="bg2"/>
            </a:solidFill>
            <a:prstDash val="solid"/>
            <a:round/>
            <a:headEnd type="none" w="sm" len="sm"/>
            <a:tailEnd type="none" w="sm" len="sm"/>
          </a:ln>
          <a:effectLst/>
        </p:spPr>
        <p:txBody>
          <a:bodyPr wrap="none" tIns="108000" anchor="ctr"/>
          <a:lstStyle/>
          <a:p>
            <a:pPr latinLnBrk="1">
              <a:defRPr/>
            </a:pPr>
            <a:r>
              <a:rPr kumimoji="0" lang="ja-JP" altLang="en-US"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rPr>
              <a:t>１．担当チームを決めよう</a:t>
            </a:r>
            <a:endParaRPr kumimoji="0" lang="en-US" altLang="ja-JP"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30">
            <a:extLst>
              <a:ext uri="{FF2B5EF4-FFF2-40B4-BE49-F238E27FC236}">
                <a16:creationId xmlns:a16="http://schemas.microsoft.com/office/drawing/2014/main" id="{4BA7494C-B3E6-4F47-A09C-2ED657F51330}"/>
              </a:ext>
            </a:extLst>
          </p:cNvPr>
          <p:cNvSpPr/>
          <p:nvPr/>
        </p:nvSpPr>
        <p:spPr bwMode="auto">
          <a:xfrm>
            <a:off x="467544" y="3376358"/>
            <a:ext cx="3736590" cy="492188"/>
          </a:xfrm>
          <a:prstGeom prst="roundRect">
            <a:avLst/>
          </a:prstGeom>
          <a:solidFill>
            <a:srgbClr val="CCC1DA"/>
          </a:solidFill>
          <a:ln w="19050" cap="sq" cmpd="sng" algn="ctr">
            <a:solidFill>
              <a:schemeClr val="bg2"/>
            </a:solidFill>
            <a:prstDash val="solid"/>
            <a:round/>
            <a:headEnd type="none" w="sm" len="sm"/>
            <a:tailEnd type="none" w="sm" len="sm"/>
          </a:ln>
          <a:effectLst/>
        </p:spPr>
        <p:txBody>
          <a:bodyPr wrap="none" tIns="108000" anchor="ctr"/>
          <a:lstStyle/>
          <a:p>
            <a:pPr latinLnBrk="1">
              <a:defRPr/>
            </a:pPr>
            <a:r>
              <a:rPr kumimoji="0" lang="ja-JP" altLang="en-US"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rPr>
              <a:t>２．現状を把握しようデータの棚卸し</a:t>
            </a:r>
          </a:p>
        </p:txBody>
      </p:sp>
      <p:sp>
        <p:nvSpPr>
          <p:cNvPr id="31" name="角丸四角形 31">
            <a:extLst>
              <a:ext uri="{FF2B5EF4-FFF2-40B4-BE49-F238E27FC236}">
                <a16:creationId xmlns:a16="http://schemas.microsoft.com/office/drawing/2014/main" id="{1C4407B4-53B8-4FB0-9B4A-B5451EACC566}"/>
              </a:ext>
            </a:extLst>
          </p:cNvPr>
          <p:cNvSpPr/>
          <p:nvPr/>
        </p:nvSpPr>
        <p:spPr bwMode="auto">
          <a:xfrm>
            <a:off x="467544" y="4595641"/>
            <a:ext cx="3736590" cy="492188"/>
          </a:xfrm>
          <a:prstGeom prst="roundRect">
            <a:avLst/>
          </a:prstGeom>
          <a:solidFill>
            <a:schemeClr val="accent4"/>
          </a:solidFill>
          <a:ln w="19050" cap="sq" cmpd="sng" algn="ctr">
            <a:solidFill>
              <a:schemeClr val="bg2"/>
            </a:solidFill>
            <a:prstDash val="solid"/>
            <a:round/>
            <a:headEnd type="none" w="sm" len="sm"/>
            <a:tailEnd type="none" w="sm" len="sm"/>
          </a:ln>
          <a:effectLst/>
        </p:spPr>
        <p:txBody>
          <a:bodyPr wrap="none" tIns="108000" anchor="ctr"/>
          <a:lstStyle/>
          <a:p>
            <a:pPr latinLnBrk="1">
              <a:defRPr/>
            </a:pPr>
            <a:r>
              <a:rPr kumimoji="0" lang="ja-JP" altLang="en-US"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rPr>
              <a:t>４．データ公開の仕組みを作ろう</a:t>
            </a:r>
            <a:endParaRPr kumimoji="0" lang="en-US" altLang="ja-JP"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角丸四角形 32">
            <a:extLst>
              <a:ext uri="{FF2B5EF4-FFF2-40B4-BE49-F238E27FC236}">
                <a16:creationId xmlns:a16="http://schemas.microsoft.com/office/drawing/2014/main" id="{09E2F4B1-B285-4B46-AAC6-CD0C491F2210}"/>
              </a:ext>
            </a:extLst>
          </p:cNvPr>
          <p:cNvSpPr/>
          <p:nvPr/>
        </p:nvSpPr>
        <p:spPr bwMode="auto">
          <a:xfrm>
            <a:off x="467544" y="5821310"/>
            <a:ext cx="3736590" cy="492188"/>
          </a:xfrm>
          <a:prstGeom prst="roundRect">
            <a:avLst/>
          </a:prstGeom>
          <a:solidFill>
            <a:srgbClr val="CCC1DA"/>
          </a:solidFill>
          <a:ln w="19050" cap="sq" cmpd="sng" algn="ctr">
            <a:solidFill>
              <a:schemeClr val="bg2"/>
            </a:solidFill>
            <a:prstDash val="solid"/>
            <a:round/>
            <a:headEnd type="none" w="sm" len="sm"/>
            <a:tailEnd type="none" w="sm" len="sm"/>
          </a:ln>
          <a:effectLst/>
        </p:spPr>
        <p:txBody>
          <a:bodyPr wrap="none" tIns="108000" anchor="ctr"/>
          <a:lstStyle/>
          <a:p>
            <a:pPr latinLnBrk="1">
              <a:defRPr/>
            </a:pPr>
            <a:r>
              <a:rPr kumimoji="0" lang="ja-JP" altLang="en-US"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rPr>
              <a:t>６．改善サイクルを回そう</a:t>
            </a:r>
          </a:p>
        </p:txBody>
      </p:sp>
      <p:sp>
        <p:nvSpPr>
          <p:cNvPr id="33" name="角丸四角形 33">
            <a:extLst>
              <a:ext uri="{FF2B5EF4-FFF2-40B4-BE49-F238E27FC236}">
                <a16:creationId xmlns:a16="http://schemas.microsoft.com/office/drawing/2014/main" id="{1CFC7FD0-8EE0-4609-877E-FCD8AE0F2010}"/>
              </a:ext>
            </a:extLst>
          </p:cNvPr>
          <p:cNvSpPr/>
          <p:nvPr/>
        </p:nvSpPr>
        <p:spPr bwMode="auto">
          <a:xfrm>
            <a:off x="467544" y="5205621"/>
            <a:ext cx="3736590" cy="492188"/>
          </a:xfrm>
          <a:prstGeom prst="roundRect">
            <a:avLst/>
          </a:prstGeom>
          <a:solidFill>
            <a:srgbClr val="CCC1DA"/>
          </a:solidFill>
          <a:ln w="19050" cap="sq" cmpd="sng" algn="ctr">
            <a:solidFill>
              <a:schemeClr val="bg2"/>
            </a:solidFill>
            <a:prstDash val="solid"/>
            <a:round/>
            <a:headEnd type="none" w="sm" len="sm"/>
            <a:tailEnd type="none" w="sm" len="sm"/>
          </a:ln>
          <a:effectLst/>
        </p:spPr>
        <p:txBody>
          <a:bodyPr wrap="none" tIns="108000" anchor="ctr"/>
          <a:lstStyle/>
          <a:p>
            <a:pPr latinLnBrk="1">
              <a:defRPr/>
            </a:pPr>
            <a:r>
              <a:rPr kumimoji="0" lang="ja-JP" altLang="en-US"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rPr>
              <a:t>５．データを公開し、利活用を促そう</a:t>
            </a:r>
            <a:endParaRPr kumimoji="0" lang="en-US" altLang="ja-JP"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4" name="角丸四角形 34">
            <a:extLst>
              <a:ext uri="{FF2B5EF4-FFF2-40B4-BE49-F238E27FC236}">
                <a16:creationId xmlns:a16="http://schemas.microsoft.com/office/drawing/2014/main" id="{9079E2A0-B1A8-4A22-A9EF-8C96F8A301A6}"/>
              </a:ext>
            </a:extLst>
          </p:cNvPr>
          <p:cNvSpPr/>
          <p:nvPr/>
        </p:nvSpPr>
        <p:spPr bwMode="auto">
          <a:xfrm>
            <a:off x="467544" y="3996999"/>
            <a:ext cx="3736590" cy="492188"/>
          </a:xfrm>
          <a:prstGeom prst="roundRect">
            <a:avLst/>
          </a:prstGeom>
          <a:solidFill>
            <a:srgbClr val="CCC1DA"/>
          </a:solidFill>
          <a:ln w="19050" cap="sq" cmpd="sng" algn="ctr">
            <a:solidFill>
              <a:schemeClr val="bg2"/>
            </a:solidFill>
            <a:prstDash val="solid"/>
            <a:round/>
            <a:headEnd type="none" w="sm" len="sm"/>
            <a:tailEnd type="none" w="sm" len="sm"/>
          </a:ln>
          <a:effectLst/>
        </p:spPr>
        <p:txBody>
          <a:bodyPr wrap="none" tIns="108000" anchor="ctr"/>
          <a:lstStyle/>
          <a:p>
            <a:pPr latinLnBrk="1">
              <a:defRPr/>
            </a:pPr>
            <a:r>
              <a:rPr kumimoji="0" lang="ja-JP" altLang="en-US"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rPr>
              <a:t>３．公開データの準備をしよう</a:t>
            </a:r>
            <a:endParaRPr kumimoji="0" lang="en-US" altLang="ja-JP" sz="1600" dirty="0">
              <a:solidFill>
                <a:schemeClr val="bg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8" name="矢印: 下 37">
            <a:extLst>
              <a:ext uri="{FF2B5EF4-FFF2-40B4-BE49-F238E27FC236}">
                <a16:creationId xmlns:a16="http://schemas.microsoft.com/office/drawing/2014/main" id="{D0532945-18A0-49DD-BBA7-2D09B843FF19}"/>
              </a:ext>
            </a:extLst>
          </p:cNvPr>
          <p:cNvSpPr/>
          <p:nvPr/>
        </p:nvSpPr>
        <p:spPr>
          <a:xfrm>
            <a:off x="2051720" y="3166421"/>
            <a:ext cx="374091" cy="297735"/>
          </a:xfrm>
          <a:prstGeom prst="down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39" name="矢印: 下 38">
            <a:extLst>
              <a:ext uri="{FF2B5EF4-FFF2-40B4-BE49-F238E27FC236}">
                <a16:creationId xmlns:a16="http://schemas.microsoft.com/office/drawing/2014/main" id="{DBC09B84-E401-4832-85CE-641901B0BAFD}"/>
              </a:ext>
            </a:extLst>
          </p:cNvPr>
          <p:cNvSpPr/>
          <p:nvPr/>
        </p:nvSpPr>
        <p:spPr>
          <a:xfrm>
            <a:off x="2051720" y="3773960"/>
            <a:ext cx="374091" cy="297735"/>
          </a:xfrm>
          <a:prstGeom prst="down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0" name="矢印: 下 39">
            <a:extLst>
              <a:ext uri="{FF2B5EF4-FFF2-40B4-BE49-F238E27FC236}">
                <a16:creationId xmlns:a16="http://schemas.microsoft.com/office/drawing/2014/main" id="{67A6C2F1-CBE5-44E9-8ED3-74C4B4F06413}"/>
              </a:ext>
            </a:extLst>
          </p:cNvPr>
          <p:cNvSpPr/>
          <p:nvPr/>
        </p:nvSpPr>
        <p:spPr>
          <a:xfrm>
            <a:off x="2051720" y="4400260"/>
            <a:ext cx="374091" cy="297735"/>
          </a:xfrm>
          <a:prstGeom prst="down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1" name="矢印: 下 40">
            <a:extLst>
              <a:ext uri="{FF2B5EF4-FFF2-40B4-BE49-F238E27FC236}">
                <a16:creationId xmlns:a16="http://schemas.microsoft.com/office/drawing/2014/main" id="{D7C03971-BBF5-41FE-A427-7B2AA9720095}"/>
              </a:ext>
            </a:extLst>
          </p:cNvPr>
          <p:cNvSpPr/>
          <p:nvPr/>
        </p:nvSpPr>
        <p:spPr>
          <a:xfrm>
            <a:off x="2051720" y="4998096"/>
            <a:ext cx="374091" cy="297735"/>
          </a:xfrm>
          <a:prstGeom prst="down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2" name="矢印: 下 41">
            <a:extLst>
              <a:ext uri="{FF2B5EF4-FFF2-40B4-BE49-F238E27FC236}">
                <a16:creationId xmlns:a16="http://schemas.microsoft.com/office/drawing/2014/main" id="{CF91BB41-41C7-4633-B740-80B269868600}"/>
              </a:ext>
            </a:extLst>
          </p:cNvPr>
          <p:cNvSpPr/>
          <p:nvPr/>
        </p:nvSpPr>
        <p:spPr>
          <a:xfrm>
            <a:off x="2051720" y="5624396"/>
            <a:ext cx="374091" cy="297735"/>
          </a:xfrm>
          <a:prstGeom prst="down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 name="左中かっこ 3">
            <a:extLst>
              <a:ext uri="{FF2B5EF4-FFF2-40B4-BE49-F238E27FC236}">
                <a16:creationId xmlns:a16="http://schemas.microsoft.com/office/drawing/2014/main" id="{D506B7A6-DCD6-4264-9FCD-9B8439D2342E}"/>
              </a:ext>
            </a:extLst>
          </p:cNvPr>
          <p:cNvSpPr/>
          <p:nvPr/>
        </p:nvSpPr>
        <p:spPr>
          <a:xfrm>
            <a:off x="4342110" y="3341912"/>
            <a:ext cx="648072" cy="2733521"/>
          </a:xfrm>
          <a:prstGeom prst="leftBrace">
            <a:avLst>
              <a:gd name="adj1" fmla="val 8333"/>
              <a:gd name="adj2" fmla="val 56315"/>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03C7ED4-85FD-4A84-8B46-44D344F10A45}"/>
              </a:ext>
            </a:extLst>
          </p:cNvPr>
          <p:cNvSpPr/>
          <p:nvPr/>
        </p:nvSpPr>
        <p:spPr>
          <a:xfrm>
            <a:off x="179512" y="6356599"/>
            <a:ext cx="8640960" cy="276999"/>
          </a:xfrm>
          <a:prstGeom prst="rect">
            <a:avLst/>
          </a:prstGeom>
        </p:spPr>
        <p:txBody>
          <a:bodyPr wrap="square">
            <a:spAutoFit/>
          </a:bodyPr>
          <a:lstStyle/>
          <a:p>
            <a:pPr algn="r"/>
            <a:r>
              <a:rPr lang="ja-JP" altLang="en-US" sz="1200" dirty="0">
                <a:latin typeface="Meiryo UI" panose="020B0604030504040204" pitchFamily="50" charset="-128"/>
                <a:ea typeface="Meiryo UI" panose="020B0604030504040204" pitchFamily="50" charset="-128"/>
                <a:cs typeface="メイリオ" pitchFamily="50" charset="-128"/>
              </a:rPr>
              <a:t>出典：「オープンデータをはじめよう</a:t>
            </a:r>
            <a:r>
              <a:rPr lang="en-US" altLang="ja-JP" sz="1200" dirty="0">
                <a:latin typeface="Meiryo UI" panose="020B0604030504040204" pitchFamily="50" charset="-128"/>
                <a:ea typeface="Meiryo UI" panose="020B0604030504040204" pitchFamily="50" charset="-128"/>
                <a:cs typeface="メイリオ" pitchFamily="50" charset="-128"/>
              </a:rPr>
              <a:t> </a:t>
            </a:r>
            <a:r>
              <a:rPr lang="ja-JP" altLang="en-US" sz="1200" dirty="0">
                <a:latin typeface="Meiryo UI" panose="020B0604030504040204" pitchFamily="50" charset="-128"/>
                <a:ea typeface="Meiryo UI" panose="020B0604030504040204" pitchFamily="50" charset="-128"/>
                <a:cs typeface="メイリオ" pitchFamily="50" charset="-128"/>
              </a:rPr>
              <a:t>～ 地方公共団体のための最初の手引書～」</a:t>
            </a:r>
            <a:r>
              <a:rPr lang="ja-JP" altLang="en-US" sz="1200" dirty="0">
                <a:latin typeface="Meiryo UI" panose="020B0604030504040204" pitchFamily="50" charset="-128"/>
                <a:ea typeface="Meiryo UI" panose="020B0604030504040204" pitchFamily="50" charset="-128"/>
              </a:rPr>
              <a:t>内閣官房 情報通信技術（</a:t>
            </a:r>
            <a:r>
              <a:rPr lang="en-US" altLang="ja-JP" sz="1200" dirty="0">
                <a:latin typeface="Meiryo UI" panose="020B0604030504040204" pitchFamily="50" charset="-128"/>
                <a:ea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rPr>
              <a:t>）総合戦略室</a:t>
            </a:r>
            <a:endParaRPr lang="ja-JP" altLang="en-US" sz="1200" dirty="0"/>
          </a:p>
        </p:txBody>
      </p:sp>
    </p:spTree>
    <p:extLst>
      <p:ext uri="{BB962C8B-B14F-4D97-AF65-F5344CB8AC3E}">
        <p14:creationId xmlns:p14="http://schemas.microsoft.com/office/powerpoint/2010/main" val="147853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D184783-90B8-40FE-B3E0-FDAFCD69098B}"/>
              </a:ext>
            </a:extLst>
          </p:cNvPr>
          <p:cNvPicPr>
            <a:picLocks noChangeAspect="1"/>
          </p:cNvPicPr>
          <p:nvPr/>
        </p:nvPicPr>
        <p:blipFill rotWithShape="1">
          <a:blip r:embed="rId3"/>
          <a:srcRect l="21650" t="24495" r="22438" b="11911"/>
          <a:stretch/>
        </p:blipFill>
        <p:spPr>
          <a:xfrm>
            <a:off x="1115616" y="2639413"/>
            <a:ext cx="6120680" cy="4173963"/>
          </a:xfrm>
          <a:prstGeom prst="rect">
            <a:avLst/>
          </a:prstGeom>
        </p:spPr>
      </p:pic>
      <p:sp>
        <p:nvSpPr>
          <p:cNvPr id="2" name="タイトル 1">
            <a:extLst>
              <a:ext uri="{FF2B5EF4-FFF2-40B4-BE49-F238E27FC236}">
                <a16:creationId xmlns:a16="http://schemas.microsoft.com/office/drawing/2014/main" id="{9FC00686-92D6-491B-A0D1-48F6064696A9}"/>
              </a:ext>
            </a:extLst>
          </p:cNvPr>
          <p:cNvSpPr>
            <a:spLocks noGrp="1"/>
          </p:cNvSpPr>
          <p:nvPr>
            <p:ph type="title"/>
          </p:nvPr>
        </p:nvSpPr>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2.9 </a:t>
            </a:r>
            <a:r>
              <a:rPr lang="ja-JP" altLang="en-US" dirty="0">
                <a:latin typeface="Meiryo UI" panose="020B0604030504040204" pitchFamily="50" charset="-128"/>
                <a:ea typeface="Meiryo UI" panose="020B0604030504040204" pitchFamily="50" charset="-128"/>
                <a:cs typeface="Meiryo UI" panose="020B0604030504040204" pitchFamily="50" charset="-128"/>
              </a:rPr>
              <a:t>避難所データのグループへの登録</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20</a:t>
            </a:fld>
            <a:endParaRPr lang="ja-JP" altLang="en-US" dirty="0"/>
          </a:p>
        </p:txBody>
      </p:sp>
      <p:sp>
        <p:nvSpPr>
          <p:cNvPr id="6" name="テキスト プレースホルダー 5">
            <a:extLst>
              <a:ext uri="{FF2B5EF4-FFF2-40B4-BE49-F238E27FC236}">
                <a16:creationId xmlns:a16="http://schemas.microsoft.com/office/drawing/2014/main" id="{21E79B81-9B09-4503-A61A-C7C285E8DCD5}"/>
              </a:ext>
            </a:extLst>
          </p:cNvPr>
          <p:cNvSpPr>
            <a:spLocks noGrp="1"/>
          </p:cNvSpPr>
          <p:nvPr>
            <p:ph type="body" sz="quarter" idx="13"/>
          </p:nvPr>
        </p:nvSpPr>
        <p:spPr/>
        <p:txBody>
          <a:bodyPr/>
          <a:lstStyle/>
          <a:p>
            <a:r>
              <a:rPr lang="en-US" altLang="ja-JP" dirty="0"/>
              <a:t>2.</a:t>
            </a:r>
            <a:r>
              <a:rPr lang="ja-JP" altLang="en-US" dirty="0"/>
              <a:t>オープンデータの公開</a:t>
            </a:r>
          </a:p>
          <a:p>
            <a:endParaRPr kumimoji="1" lang="ja-JP" altLang="en-US" dirty="0"/>
          </a:p>
        </p:txBody>
      </p:sp>
      <p:sp>
        <p:nvSpPr>
          <p:cNvPr id="7" name="テキスト プレースホルダー 6">
            <a:extLst>
              <a:ext uri="{FF2B5EF4-FFF2-40B4-BE49-F238E27FC236}">
                <a16:creationId xmlns:a16="http://schemas.microsoft.com/office/drawing/2014/main" id="{750E0B83-3DA8-40A9-95C9-850F08685A62}"/>
              </a:ext>
            </a:extLst>
          </p:cNvPr>
          <p:cNvSpPr>
            <a:spLocks noGrp="1"/>
          </p:cNvSpPr>
          <p:nvPr>
            <p:ph type="body" sz="quarter" idx="14"/>
          </p:nvPr>
        </p:nvSpPr>
        <p:spPr>
          <a:xfrm>
            <a:off x="207963" y="884239"/>
            <a:ext cx="8728075" cy="424732"/>
          </a:xfrm>
        </p:spPr>
        <p:txBody>
          <a:bodyPr/>
          <a:lstStyle/>
          <a:p>
            <a:r>
              <a:rPr lang="ja-JP" altLang="en-US" dirty="0">
                <a:latin typeface="+mn-ea"/>
                <a:cs typeface="Meiryo UI" panose="020B0604030504040204" pitchFamily="50" charset="-128"/>
              </a:rPr>
              <a:t>登録したデータセットをグループへ登録します。</a:t>
            </a:r>
            <a:endParaRPr lang="en-US" altLang="ja-JP" dirty="0">
              <a:latin typeface="+mn-ea"/>
              <a:cs typeface="Meiryo UI" panose="020B0604030504040204" pitchFamily="50" charset="-128"/>
            </a:endParaRPr>
          </a:p>
        </p:txBody>
      </p:sp>
      <p:sp>
        <p:nvSpPr>
          <p:cNvPr id="25" name="テキスト ボックス 24"/>
          <p:cNvSpPr txBox="1"/>
          <p:nvPr/>
        </p:nvSpPr>
        <p:spPr bwMode="auto">
          <a:xfrm>
            <a:off x="544287" y="1318116"/>
            <a:ext cx="8142513" cy="1199944"/>
          </a:xfrm>
          <a:prstGeom prst="rect">
            <a:avLst/>
          </a:prstGeom>
          <a:noFill/>
          <a:ln w="9525" algn="ctr">
            <a:noFill/>
            <a:miter lim="800000"/>
            <a:headEnd/>
            <a:tailEnd/>
          </a:ln>
          <a:effectLst/>
        </p:spPr>
        <p:txBody>
          <a:bodyPr wrap="square" lIns="0" tIns="0" rIns="0" bIns="0" rtlCol="0">
            <a:spAutoFit/>
          </a:bodyPr>
          <a:lstStyle/>
          <a:p>
            <a:pPr>
              <a:lnSpc>
                <a:spcPct val="11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登録したデータセットはあらかじめ定義されたグループに登録する必要があります。</a:t>
            </a:r>
            <a:endParaRPr kumimoji="1" lang="en-US" altLang="ja-JP" sz="1662" dirty="0">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グループに登録しておくことで、</a:t>
            </a:r>
            <a:r>
              <a:rPr kumimoji="1" lang="ja-JP" altLang="en-US" sz="1662" b="1" u="sng" dirty="0">
                <a:latin typeface="Meiryo UI" panose="020B0604030504040204" pitchFamily="50" charset="-128"/>
                <a:ea typeface="Meiryo UI" panose="020B0604030504040204" pitchFamily="50" charset="-128"/>
                <a:cs typeface="Meiryo UI" panose="020B0604030504040204" pitchFamily="50" charset="-128"/>
              </a:rPr>
              <a:t>同じグループのデータセットのみ表示</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させたり、</a:t>
            </a:r>
            <a:r>
              <a:rPr kumimoji="1" lang="ja-JP" altLang="en-US" sz="1662" b="1" u="sng" dirty="0">
                <a:latin typeface="Meiryo UI" panose="020B0604030504040204" pitchFamily="50" charset="-128"/>
                <a:ea typeface="Meiryo UI" panose="020B0604030504040204" pitchFamily="50" charset="-128"/>
                <a:cs typeface="Meiryo UI" panose="020B0604030504040204" pitchFamily="50" charset="-128"/>
              </a:rPr>
              <a:t>他地方公共団体の同じグループのデータセットの一覧表示</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が可能になります。</a:t>
            </a:r>
          </a:p>
          <a:p>
            <a:pPr>
              <a:lnSpc>
                <a:spcPct val="110000"/>
              </a:lnSpc>
              <a:spcBef>
                <a:spcPts val="369"/>
              </a:spcBef>
            </a:pP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62" dirty="0" err="1">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データセットを複数のグループに登録できますが、まずは</a:t>
            </a: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62" dirty="0" err="1">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グループに登録してください。</a:t>
            </a:r>
          </a:p>
        </p:txBody>
      </p:sp>
      <p:sp>
        <p:nvSpPr>
          <p:cNvPr id="8" name="正方形/長方形 7"/>
          <p:cNvSpPr/>
          <p:nvPr/>
        </p:nvSpPr>
        <p:spPr>
          <a:xfrm flipV="1">
            <a:off x="3687018" y="3085367"/>
            <a:ext cx="579340" cy="342690"/>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9" name="角丸四角形吹き出し 8"/>
          <p:cNvSpPr/>
          <p:nvPr/>
        </p:nvSpPr>
        <p:spPr>
          <a:xfrm>
            <a:off x="5004048" y="3501008"/>
            <a:ext cx="2232248" cy="578908"/>
          </a:xfrm>
          <a:prstGeom prst="wedgeRoundRectCallout">
            <a:avLst>
              <a:gd name="adj1" fmla="val -82855"/>
              <a:gd name="adj2" fmla="val -83863"/>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292" kern="0" dirty="0">
                <a:solidFill>
                  <a:srgbClr val="FF0000"/>
                </a:solidFill>
                <a:latin typeface="Meiryo UI" panose="020B0604030504040204" pitchFamily="50" charset="-128"/>
                <a:ea typeface="Meiryo UI"/>
              </a:rPr>
              <a:t>「グループ」タブをクリックします。</a:t>
            </a:r>
          </a:p>
        </p:txBody>
      </p:sp>
    </p:spTree>
    <p:extLst>
      <p:ext uri="{BB962C8B-B14F-4D97-AF65-F5344CB8AC3E}">
        <p14:creationId xmlns:p14="http://schemas.microsoft.com/office/powerpoint/2010/main" val="267869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6403F29-1E2A-408E-BAE8-367968D4B6D4}"/>
              </a:ext>
            </a:extLst>
          </p:cNvPr>
          <p:cNvPicPr>
            <a:picLocks noChangeAspect="1"/>
          </p:cNvPicPr>
          <p:nvPr/>
        </p:nvPicPr>
        <p:blipFill rotWithShape="1">
          <a:blip r:embed="rId3"/>
          <a:srcRect l="22437" t="46636" r="22439" b="13223"/>
          <a:stretch/>
        </p:blipFill>
        <p:spPr>
          <a:xfrm>
            <a:off x="179512" y="1412776"/>
            <a:ext cx="7557971" cy="3299727"/>
          </a:xfrm>
          <a:prstGeom prst="rect">
            <a:avLst/>
          </a:prstGeom>
        </p:spPr>
      </p:pic>
      <p:pic>
        <p:nvPicPr>
          <p:cNvPr id="13" name="図 12">
            <a:extLst>
              <a:ext uri="{FF2B5EF4-FFF2-40B4-BE49-F238E27FC236}">
                <a16:creationId xmlns:a16="http://schemas.microsoft.com/office/drawing/2014/main" id="{FB28DACD-6074-4463-9BD0-06285B053795}"/>
              </a:ext>
            </a:extLst>
          </p:cNvPr>
          <p:cNvPicPr>
            <a:picLocks noChangeAspect="1"/>
          </p:cNvPicPr>
          <p:nvPr/>
        </p:nvPicPr>
        <p:blipFill rotWithShape="1">
          <a:blip r:embed="rId4"/>
          <a:srcRect l="22438" t="47115" r="40550" b="18909"/>
          <a:stretch/>
        </p:blipFill>
        <p:spPr>
          <a:xfrm>
            <a:off x="4103695" y="3573016"/>
            <a:ext cx="4832089" cy="2659464"/>
          </a:xfrm>
          <a:prstGeom prst="rect">
            <a:avLst/>
          </a:prstGeom>
        </p:spPr>
      </p:pic>
      <p:sp>
        <p:nvSpPr>
          <p:cNvPr id="11" name="テキスト プレースホルダー 10">
            <a:extLst>
              <a:ext uri="{FF2B5EF4-FFF2-40B4-BE49-F238E27FC236}">
                <a16:creationId xmlns:a16="http://schemas.microsoft.com/office/drawing/2014/main" id="{0E01F2FD-3819-4BBA-85D0-C2C18D607621}"/>
              </a:ext>
            </a:extLst>
          </p:cNvPr>
          <p:cNvSpPr>
            <a:spLocks noGrp="1"/>
          </p:cNvSpPr>
          <p:nvPr>
            <p:ph type="body" sz="quarter" idx="14"/>
          </p:nvPr>
        </p:nvSpPr>
        <p:spPr>
          <a:xfrm>
            <a:off x="207963" y="884239"/>
            <a:ext cx="8728075" cy="371890"/>
          </a:xfrm>
        </p:spPr>
        <p:txBody>
          <a:bodyPr/>
          <a:lstStyle/>
          <a:p>
            <a:r>
              <a:rPr lang="ja-JP" altLang="en-US" dirty="0"/>
              <a:t>「司法・安全・環境」グループへの追加します。</a:t>
            </a:r>
          </a:p>
        </p:txBody>
      </p:sp>
      <p:sp>
        <p:nvSpPr>
          <p:cNvPr id="8" name="正方形/長方形 7"/>
          <p:cNvSpPr/>
          <p:nvPr/>
        </p:nvSpPr>
        <p:spPr>
          <a:xfrm>
            <a:off x="2172410" y="2553709"/>
            <a:ext cx="1735343" cy="1607351"/>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2" name="正方形/長方形 11"/>
          <p:cNvSpPr/>
          <p:nvPr/>
        </p:nvSpPr>
        <p:spPr>
          <a:xfrm>
            <a:off x="3860232" y="2133452"/>
            <a:ext cx="1081872" cy="27912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9" name="角丸四角形吹き出し 8"/>
          <p:cNvSpPr/>
          <p:nvPr/>
        </p:nvSpPr>
        <p:spPr>
          <a:xfrm>
            <a:off x="5803171" y="1647376"/>
            <a:ext cx="2858687" cy="511210"/>
          </a:xfrm>
          <a:prstGeom prst="wedgeRoundRectCallout">
            <a:avLst>
              <a:gd name="adj1" fmla="val -78707"/>
              <a:gd name="adj2" fmla="val 75338"/>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292" kern="0" dirty="0">
                <a:solidFill>
                  <a:srgbClr val="FF0000"/>
                </a:solidFill>
                <a:latin typeface="Meiryo UI" panose="020B0604030504040204" pitchFamily="50" charset="-128"/>
                <a:ea typeface="Meiryo UI"/>
              </a:rPr>
              <a:t>②「グループに追加」ボタンをクリックします。</a:t>
            </a:r>
          </a:p>
        </p:txBody>
      </p:sp>
      <p:pic>
        <p:nvPicPr>
          <p:cNvPr id="7" name="図 6"/>
          <p:cNvPicPr>
            <a:picLocks noChangeAspect="1"/>
          </p:cNvPicPr>
          <p:nvPr/>
        </p:nvPicPr>
        <p:blipFill>
          <a:blip r:embed="rId5"/>
          <a:stretch>
            <a:fillRect/>
          </a:stretch>
        </p:blipFill>
        <p:spPr>
          <a:xfrm>
            <a:off x="2484923" y="1542295"/>
            <a:ext cx="545123" cy="254977"/>
          </a:xfrm>
          <a:prstGeom prst="rect">
            <a:avLst/>
          </a:prstGeom>
        </p:spPr>
      </p:pic>
      <p:sp>
        <p:nvSpPr>
          <p:cNvPr id="6" name="タイトル 5">
            <a:extLst>
              <a:ext uri="{FF2B5EF4-FFF2-40B4-BE49-F238E27FC236}">
                <a16:creationId xmlns:a16="http://schemas.microsoft.com/office/drawing/2014/main" id="{0265D4F3-B674-4B7F-8336-74C0AFD9469C}"/>
              </a:ext>
            </a:extLst>
          </p:cNvPr>
          <p:cNvSpPr>
            <a:spLocks noGrp="1"/>
          </p:cNvSpPr>
          <p:nvPr>
            <p:ph type="title"/>
          </p:nvPr>
        </p:nvSpPr>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2.9 </a:t>
            </a:r>
            <a:r>
              <a:rPr lang="ja-JP" altLang="en-US" dirty="0">
                <a:latin typeface="Meiryo UI" panose="020B0604030504040204" pitchFamily="50" charset="-128"/>
                <a:ea typeface="Meiryo UI" panose="020B0604030504040204" pitchFamily="50" charset="-128"/>
                <a:cs typeface="Meiryo UI" panose="020B0604030504040204" pitchFamily="50" charset="-128"/>
              </a:rPr>
              <a:t>避難所データのグループへの登録</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21</a:t>
            </a:fld>
            <a:endParaRPr lang="ja-JP" altLang="en-US" dirty="0"/>
          </a:p>
        </p:txBody>
      </p:sp>
      <p:sp>
        <p:nvSpPr>
          <p:cNvPr id="10" name="テキスト プレースホルダー 9">
            <a:extLst>
              <a:ext uri="{FF2B5EF4-FFF2-40B4-BE49-F238E27FC236}">
                <a16:creationId xmlns:a16="http://schemas.microsoft.com/office/drawing/2014/main" id="{CB44ED5D-35EB-4C56-B6E0-1F1DDBF43CC6}"/>
              </a:ext>
            </a:extLst>
          </p:cNvPr>
          <p:cNvSpPr>
            <a:spLocks noGrp="1"/>
          </p:cNvSpPr>
          <p:nvPr>
            <p:ph type="body" sz="quarter" idx="13"/>
          </p:nvPr>
        </p:nvSpPr>
        <p:spPr/>
        <p:txBody>
          <a:bodyPr/>
          <a:lstStyle/>
          <a:p>
            <a:r>
              <a:rPr lang="en-US" altLang="ja-JP" dirty="0"/>
              <a:t>2.</a:t>
            </a:r>
            <a:r>
              <a:rPr lang="ja-JP" altLang="en-US" dirty="0"/>
              <a:t>オープンデータの公開</a:t>
            </a:r>
          </a:p>
        </p:txBody>
      </p:sp>
      <p:sp>
        <p:nvSpPr>
          <p:cNvPr id="14" name="角丸四角形吹き出し 13"/>
          <p:cNvSpPr/>
          <p:nvPr/>
        </p:nvSpPr>
        <p:spPr>
          <a:xfrm>
            <a:off x="1686809" y="5690563"/>
            <a:ext cx="2141349" cy="669715"/>
          </a:xfrm>
          <a:prstGeom prst="wedgeRoundRectCallout">
            <a:avLst>
              <a:gd name="adj1" fmla="val 147613"/>
              <a:gd name="adj2" fmla="val -69025"/>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292" kern="0" dirty="0">
                <a:solidFill>
                  <a:srgbClr val="FF0000"/>
                </a:solidFill>
                <a:latin typeface="Meiryo UI" panose="020B0604030504040204" pitchFamily="50" charset="-128"/>
                <a:ea typeface="Meiryo UI"/>
              </a:rPr>
              <a:t>③登録が完了すると、このような画面となります。</a:t>
            </a:r>
          </a:p>
        </p:txBody>
      </p:sp>
      <p:sp>
        <p:nvSpPr>
          <p:cNvPr id="16" name="角丸四角形吹き出し 8">
            <a:extLst>
              <a:ext uri="{FF2B5EF4-FFF2-40B4-BE49-F238E27FC236}">
                <a16:creationId xmlns:a16="http://schemas.microsoft.com/office/drawing/2014/main" id="{A6B134FB-E28A-431D-89EF-E0DD4EE2C43D}"/>
              </a:ext>
            </a:extLst>
          </p:cNvPr>
          <p:cNvSpPr/>
          <p:nvPr/>
        </p:nvSpPr>
        <p:spPr>
          <a:xfrm>
            <a:off x="683568" y="4694568"/>
            <a:ext cx="2675250" cy="637216"/>
          </a:xfrm>
          <a:prstGeom prst="wedgeRoundRectCallout">
            <a:avLst>
              <a:gd name="adj1" fmla="val 32348"/>
              <a:gd name="adj2" fmla="val -128825"/>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292" kern="0" dirty="0">
                <a:solidFill>
                  <a:srgbClr val="FF0000"/>
                </a:solidFill>
                <a:latin typeface="Meiryo UI" panose="020B0604030504040204" pitchFamily="50" charset="-128"/>
                <a:ea typeface="Meiryo UI"/>
              </a:rPr>
              <a:t>①プルダウンにて、「司法・安全・環境」のグループを選択します。</a:t>
            </a:r>
          </a:p>
        </p:txBody>
      </p:sp>
      <p:sp>
        <p:nvSpPr>
          <p:cNvPr id="17" name="テキスト ボックス 16">
            <a:extLst>
              <a:ext uri="{FF2B5EF4-FFF2-40B4-BE49-F238E27FC236}">
                <a16:creationId xmlns:a16="http://schemas.microsoft.com/office/drawing/2014/main" id="{669D6055-A49B-411B-A977-D4ADC2E2AFA8}"/>
              </a:ext>
            </a:extLst>
          </p:cNvPr>
          <p:cNvSpPr txBox="1"/>
          <p:nvPr/>
        </p:nvSpPr>
        <p:spPr bwMode="auto">
          <a:xfrm>
            <a:off x="1929381" y="2404091"/>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18" name="テキスト ボックス 17">
            <a:extLst>
              <a:ext uri="{FF2B5EF4-FFF2-40B4-BE49-F238E27FC236}">
                <a16:creationId xmlns:a16="http://schemas.microsoft.com/office/drawing/2014/main" id="{0BEE5E04-8A9B-4E4A-B8BE-00F4C230BC73}"/>
              </a:ext>
            </a:extLst>
          </p:cNvPr>
          <p:cNvSpPr txBox="1"/>
          <p:nvPr/>
        </p:nvSpPr>
        <p:spPr bwMode="auto">
          <a:xfrm>
            <a:off x="5868144" y="4613378"/>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sp>
        <p:nvSpPr>
          <p:cNvPr id="19" name="テキスト ボックス 18">
            <a:extLst>
              <a:ext uri="{FF2B5EF4-FFF2-40B4-BE49-F238E27FC236}">
                <a16:creationId xmlns:a16="http://schemas.microsoft.com/office/drawing/2014/main" id="{B0166B0A-F4FA-4D34-9506-B4DCF7C63189}"/>
              </a:ext>
            </a:extLst>
          </p:cNvPr>
          <p:cNvSpPr txBox="1"/>
          <p:nvPr/>
        </p:nvSpPr>
        <p:spPr bwMode="auto">
          <a:xfrm>
            <a:off x="3640358" y="1902981"/>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spTree>
    <p:extLst>
      <p:ext uri="{BB962C8B-B14F-4D97-AF65-F5344CB8AC3E}">
        <p14:creationId xmlns:p14="http://schemas.microsoft.com/office/powerpoint/2010/main" val="1342650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C9C8D5-0532-4B03-84CE-D4625C3ED7C2}"/>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2.10</a:t>
            </a:r>
            <a:r>
              <a:rPr lang="ja-JP" altLang="en-US" dirty="0">
                <a:latin typeface="Meiryo UI" panose="020B0604030504040204" pitchFamily="50" charset="-128"/>
                <a:ea typeface="Meiryo UI" panose="020B0604030504040204" pitchFamily="50" charset="-128"/>
                <a:cs typeface="Meiryo UI" panose="020B0604030504040204" pitchFamily="50" charset="-128"/>
              </a:rPr>
              <a:t> 登録したデータの確認</a:t>
            </a:r>
            <a:endParaRPr kumimoji="1" lang="ja-JP" altLang="en-US" dirty="0"/>
          </a:p>
        </p:txBody>
      </p:sp>
      <p:sp>
        <p:nvSpPr>
          <p:cNvPr id="4" name="スライド番号プレースホルダー 3">
            <a:extLst>
              <a:ext uri="{FF2B5EF4-FFF2-40B4-BE49-F238E27FC236}">
                <a16:creationId xmlns:a16="http://schemas.microsoft.com/office/drawing/2014/main" id="{C6FD0724-4813-4313-B12F-FAC20B514E41}"/>
              </a:ext>
            </a:extLst>
          </p:cNvPr>
          <p:cNvSpPr>
            <a:spLocks noGrp="1"/>
          </p:cNvSpPr>
          <p:nvPr>
            <p:ph type="sldNum" sz="quarter" idx="12"/>
          </p:nvPr>
        </p:nvSpPr>
        <p:spPr/>
        <p:txBody>
          <a:bodyPr/>
          <a:lstStyle/>
          <a:p>
            <a:fld id="{EEDB8509-CC2C-4EC7-9C2E-996B98B58898}" type="slidenum">
              <a:rPr kumimoji="1" lang="ja-JP" altLang="en-US" smtClean="0"/>
              <a:pPr/>
              <a:t>22</a:t>
            </a:fld>
            <a:endParaRPr kumimoji="1" lang="ja-JP" altLang="en-US"/>
          </a:p>
        </p:txBody>
      </p:sp>
      <p:sp>
        <p:nvSpPr>
          <p:cNvPr id="5" name="テキスト プレースホルダー 4">
            <a:extLst>
              <a:ext uri="{FF2B5EF4-FFF2-40B4-BE49-F238E27FC236}">
                <a16:creationId xmlns:a16="http://schemas.microsoft.com/office/drawing/2014/main" id="{169229F2-DA71-41A1-B2A4-E35D6F826335}"/>
              </a:ext>
            </a:extLst>
          </p:cNvPr>
          <p:cNvSpPr>
            <a:spLocks noGrp="1"/>
          </p:cNvSpPr>
          <p:nvPr>
            <p:ph type="body" sz="quarter" idx="13"/>
          </p:nvPr>
        </p:nvSpPr>
        <p:spPr/>
        <p:txBody>
          <a:bodyPr/>
          <a:lstStyle/>
          <a:p>
            <a:r>
              <a:rPr lang="en-US" altLang="ja-JP" dirty="0"/>
              <a:t>2.</a:t>
            </a:r>
            <a:r>
              <a:rPr lang="ja-JP" altLang="en-US" dirty="0"/>
              <a:t>オープンデータの公開</a:t>
            </a:r>
          </a:p>
        </p:txBody>
      </p:sp>
      <p:sp>
        <p:nvSpPr>
          <p:cNvPr id="6" name="テキスト プレースホルダー 5">
            <a:extLst>
              <a:ext uri="{FF2B5EF4-FFF2-40B4-BE49-F238E27FC236}">
                <a16:creationId xmlns:a16="http://schemas.microsoft.com/office/drawing/2014/main" id="{1178D6E1-0B90-496D-8F71-A5CE535A0D65}"/>
              </a:ext>
            </a:extLst>
          </p:cNvPr>
          <p:cNvSpPr>
            <a:spLocks noGrp="1"/>
          </p:cNvSpPr>
          <p:nvPr>
            <p:ph type="body" sz="quarter" idx="14"/>
          </p:nvPr>
        </p:nvSpPr>
        <p:spPr>
          <a:xfrm>
            <a:off x="207963" y="884239"/>
            <a:ext cx="8728075" cy="528538"/>
          </a:xfrm>
        </p:spPr>
        <p:txBody>
          <a:bodyPr/>
          <a:lstStyle/>
          <a:p>
            <a:r>
              <a:rPr kumimoji="1" lang="ja-JP" altLang="en-US" dirty="0"/>
              <a:t>登録したファイルがどのように</a:t>
            </a:r>
            <a:r>
              <a:rPr kumimoji="1" lang="en-US" altLang="ja-JP" dirty="0"/>
              <a:t>Web</a:t>
            </a:r>
            <a:r>
              <a:rPr kumimoji="1" lang="ja-JP" altLang="en-US" dirty="0"/>
              <a:t>ブラウザで表示されるか確認します。</a:t>
            </a:r>
          </a:p>
        </p:txBody>
      </p:sp>
      <p:pic>
        <p:nvPicPr>
          <p:cNvPr id="7" name="図 6">
            <a:extLst>
              <a:ext uri="{FF2B5EF4-FFF2-40B4-BE49-F238E27FC236}">
                <a16:creationId xmlns:a16="http://schemas.microsoft.com/office/drawing/2014/main" id="{EE504E8F-8BE4-47EE-A187-A4D9ABAC9396}"/>
              </a:ext>
            </a:extLst>
          </p:cNvPr>
          <p:cNvPicPr>
            <a:picLocks noChangeAspect="1"/>
          </p:cNvPicPr>
          <p:nvPr/>
        </p:nvPicPr>
        <p:blipFill rotWithShape="1">
          <a:blip r:embed="rId3"/>
          <a:srcRect l="22438" t="47464" r="37712" b="19699"/>
          <a:stretch/>
        </p:blipFill>
        <p:spPr>
          <a:xfrm>
            <a:off x="207963" y="1983837"/>
            <a:ext cx="3643957" cy="1800200"/>
          </a:xfrm>
          <a:prstGeom prst="rect">
            <a:avLst/>
          </a:prstGeom>
        </p:spPr>
      </p:pic>
      <p:sp>
        <p:nvSpPr>
          <p:cNvPr id="8" name="テキスト ボックス 7">
            <a:extLst>
              <a:ext uri="{FF2B5EF4-FFF2-40B4-BE49-F238E27FC236}">
                <a16:creationId xmlns:a16="http://schemas.microsoft.com/office/drawing/2014/main" id="{C5D08720-2179-42A1-9A4D-F3B7A15493F1}"/>
              </a:ext>
            </a:extLst>
          </p:cNvPr>
          <p:cNvSpPr txBox="1"/>
          <p:nvPr/>
        </p:nvSpPr>
        <p:spPr>
          <a:xfrm>
            <a:off x="179512" y="1436697"/>
            <a:ext cx="360040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①「データセット」タブをクリックして、一つ前の画面に戻ります。</a:t>
            </a:r>
          </a:p>
        </p:txBody>
      </p:sp>
      <p:sp>
        <p:nvSpPr>
          <p:cNvPr id="9" name="テキスト ボックス 8">
            <a:extLst>
              <a:ext uri="{FF2B5EF4-FFF2-40B4-BE49-F238E27FC236}">
                <a16:creationId xmlns:a16="http://schemas.microsoft.com/office/drawing/2014/main" id="{DB315692-8058-4F05-834B-D4CEC61D6BB2}"/>
              </a:ext>
            </a:extLst>
          </p:cNvPr>
          <p:cNvSpPr txBox="1"/>
          <p:nvPr/>
        </p:nvSpPr>
        <p:spPr>
          <a:xfrm>
            <a:off x="179511" y="3878450"/>
            <a:ext cx="403244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②登録した</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のリンクをクリックします。</a:t>
            </a:r>
          </a:p>
        </p:txBody>
      </p:sp>
      <p:sp>
        <p:nvSpPr>
          <p:cNvPr id="10" name="正方形/長方形 9">
            <a:extLst>
              <a:ext uri="{FF2B5EF4-FFF2-40B4-BE49-F238E27FC236}">
                <a16:creationId xmlns:a16="http://schemas.microsoft.com/office/drawing/2014/main" id="{862783EE-531E-4CB3-92A5-0CF4B043832F}"/>
              </a:ext>
            </a:extLst>
          </p:cNvPr>
          <p:cNvSpPr/>
          <p:nvPr/>
        </p:nvSpPr>
        <p:spPr>
          <a:xfrm>
            <a:off x="1547663" y="2083959"/>
            <a:ext cx="648072" cy="27912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12" name="図 11">
            <a:extLst>
              <a:ext uri="{FF2B5EF4-FFF2-40B4-BE49-F238E27FC236}">
                <a16:creationId xmlns:a16="http://schemas.microsoft.com/office/drawing/2014/main" id="{E5E6C380-DCAA-4D40-AA9E-4EB455A1551C}"/>
              </a:ext>
            </a:extLst>
          </p:cNvPr>
          <p:cNvPicPr>
            <a:picLocks noChangeAspect="1"/>
          </p:cNvPicPr>
          <p:nvPr/>
        </p:nvPicPr>
        <p:blipFill rotWithShape="1">
          <a:blip r:embed="rId4"/>
          <a:srcRect l="22438" t="28986" r="23226" b="11909"/>
          <a:stretch/>
        </p:blipFill>
        <p:spPr>
          <a:xfrm>
            <a:off x="239370" y="4221088"/>
            <a:ext cx="3864429" cy="2520280"/>
          </a:xfrm>
          <a:prstGeom prst="rect">
            <a:avLst/>
          </a:prstGeom>
        </p:spPr>
      </p:pic>
      <p:sp>
        <p:nvSpPr>
          <p:cNvPr id="13" name="正方形/長方形 12">
            <a:extLst>
              <a:ext uri="{FF2B5EF4-FFF2-40B4-BE49-F238E27FC236}">
                <a16:creationId xmlns:a16="http://schemas.microsoft.com/office/drawing/2014/main" id="{CEECAD40-48FB-445E-8729-13C2EF1A6706}"/>
              </a:ext>
            </a:extLst>
          </p:cNvPr>
          <p:cNvSpPr/>
          <p:nvPr/>
        </p:nvSpPr>
        <p:spPr>
          <a:xfrm>
            <a:off x="1230495" y="4974416"/>
            <a:ext cx="862584" cy="27912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4" name="テキスト ボックス 13">
            <a:extLst>
              <a:ext uri="{FF2B5EF4-FFF2-40B4-BE49-F238E27FC236}">
                <a16:creationId xmlns:a16="http://schemas.microsoft.com/office/drawing/2014/main" id="{1AFF8D4D-93C7-4F9A-AEB2-A34531CC6E35}"/>
              </a:ext>
            </a:extLst>
          </p:cNvPr>
          <p:cNvSpPr txBox="1"/>
          <p:nvPr/>
        </p:nvSpPr>
        <p:spPr bwMode="auto">
          <a:xfrm>
            <a:off x="1320182" y="1893595"/>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16" name="テキスト ボックス 15">
            <a:extLst>
              <a:ext uri="{FF2B5EF4-FFF2-40B4-BE49-F238E27FC236}">
                <a16:creationId xmlns:a16="http://schemas.microsoft.com/office/drawing/2014/main" id="{800C7ADF-AA5D-46D8-924A-70FDF39AC812}"/>
              </a:ext>
            </a:extLst>
          </p:cNvPr>
          <p:cNvSpPr txBox="1"/>
          <p:nvPr/>
        </p:nvSpPr>
        <p:spPr bwMode="auto">
          <a:xfrm>
            <a:off x="1017295" y="4793886"/>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pic>
        <p:nvPicPr>
          <p:cNvPr id="17" name="図 16">
            <a:extLst>
              <a:ext uri="{FF2B5EF4-FFF2-40B4-BE49-F238E27FC236}">
                <a16:creationId xmlns:a16="http://schemas.microsoft.com/office/drawing/2014/main" id="{5FC116BB-B752-4648-9557-71E0E3F0D9F1}"/>
              </a:ext>
            </a:extLst>
          </p:cNvPr>
          <p:cNvPicPr>
            <a:picLocks noChangeAspect="1"/>
          </p:cNvPicPr>
          <p:nvPr/>
        </p:nvPicPr>
        <p:blipFill rotWithShape="1">
          <a:blip r:embed="rId5"/>
          <a:srcRect l="22438" t="7970" r="23226" b="6406"/>
          <a:stretch/>
        </p:blipFill>
        <p:spPr>
          <a:xfrm>
            <a:off x="4316999" y="2249488"/>
            <a:ext cx="4511258" cy="4262204"/>
          </a:xfrm>
          <a:prstGeom prst="rect">
            <a:avLst/>
          </a:prstGeom>
        </p:spPr>
      </p:pic>
      <p:sp>
        <p:nvSpPr>
          <p:cNvPr id="15" name="テキスト ボックス 14">
            <a:extLst>
              <a:ext uri="{FF2B5EF4-FFF2-40B4-BE49-F238E27FC236}">
                <a16:creationId xmlns:a16="http://schemas.microsoft.com/office/drawing/2014/main" id="{29BBB4AC-42F0-4C54-A9E5-442857DE5C6B}"/>
              </a:ext>
            </a:extLst>
          </p:cNvPr>
          <p:cNvSpPr txBox="1"/>
          <p:nvPr/>
        </p:nvSpPr>
        <p:spPr bwMode="auto">
          <a:xfrm>
            <a:off x="4343500" y="3696550"/>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sp>
        <p:nvSpPr>
          <p:cNvPr id="18" name="テキスト ボックス 17">
            <a:extLst>
              <a:ext uri="{FF2B5EF4-FFF2-40B4-BE49-F238E27FC236}">
                <a16:creationId xmlns:a16="http://schemas.microsoft.com/office/drawing/2014/main" id="{9DB8FE22-6488-4467-807F-6210351470E5}"/>
              </a:ext>
            </a:extLst>
          </p:cNvPr>
          <p:cNvSpPr txBox="1"/>
          <p:nvPr/>
        </p:nvSpPr>
        <p:spPr>
          <a:xfrm>
            <a:off x="4343500" y="1677656"/>
            <a:ext cx="418894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③登録した</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ファイルの中身の最初の方が、</a:t>
            </a:r>
            <a:r>
              <a:rPr kumimoji="1" lang="en-US" altLang="ja-JP" sz="1400" dirty="0">
                <a:latin typeface="Meiryo UI" panose="020B0604030504040204" pitchFamily="50" charset="-128"/>
                <a:ea typeface="Meiryo UI" panose="020B0604030504040204" pitchFamily="50" charset="-128"/>
              </a:rPr>
              <a:t>Web</a:t>
            </a:r>
            <a:r>
              <a:rPr kumimoji="1" lang="ja-JP" altLang="en-US" sz="1400" dirty="0">
                <a:latin typeface="Meiryo UI" panose="020B0604030504040204" pitchFamily="50" charset="-128"/>
                <a:ea typeface="Meiryo UI" panose="020B0604030504040204" pitchFamily="50" charset="-128"/>
              </a:rPr>
              <a:t>ブラウザで表示されます。</a:t>
            </a:r>
          </a:p>
        </p:txBody>
      </p:sp>
      <p:sp>
        <p:nvSpPr>
          <p:cNvPr id="20" name="右矢印 9">
            <a:extLst>
              <a:ext uri="{FF2B5EF4-FFF2-40B4-BE49-F238E27FC236}">
                <a16:creationId xmlns:a16="http://schemas.microsoft.com/office/drawing/2014/main" id="{943F6FBF-74BB-49AB-BDB6-75988EDF41E6}"/>
              </a:ext>
            </a:extLst>
          </p:cNvPr>
          <p:cNvSpPr/>
          <p:nvPr/>
        </p:nvSpPr>
        <p:spPr>
          <a:xfrm rot="5400000">
            <a:off x="2900148" y="3588685"/>
            <a:ext cx="377440" cy="202089"/>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1" name="右矢印 9">
            <a:extLst>
              <a:ext uri="{FF2B5EF4-FFF2-40B4-BE49-F238E27FC236}">
                <a16:creationId xmlns:a16="http://schemas.microsoft.com/office/drawing/2014/main" id="{ABDB36F4-DBC8-42E2-919D-04532EA826BB}"/>
              </a:ext>
            </a:extLst>
          </p:cNvPr>
          <p:cNvSpPr/>
          <p:nvPr/>
        </p:nvSpPr>
        <p:spPr>
          <a:xfrm>
            <a:off x="3976688" y="4692841"/>
            <a:ext cx="377440" cy="202089"/>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407441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1619354"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はじめに</a:t>
            </a: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2983509"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オープンデータの公開</a:t>
            </a:r>
          </a:p>
        </p:txBody>
      </p:sp>
      <p:sp>
        <p:nvSpPr>
          <p:cNvPr id="8" name="Text Box 31">
            <a:extLst>
              <a:ext uri="{FF2B5EF4-FFF2-40B4-BE49-F238E27FC236}">
                <a16:creationId xmlns:a16="http://schemas.microsoft.com/office/drawing/2014/main" id="{481B14C7-A8BD-48B1-9937-DC8AD9C3ADB2}"/>
              </a:ext>
            </a:extLst>
          </p:cNvPr>
          <p:cNvSpPr txBox="1">
            <a:spLocks noChangeArrowheads="1"/>
          </p:cNvSpPr>
          <p:nvPr/>
        </p:nvSpPr>
        <p:spPr bwMode="gray">
          <a:xfrm>
            <a:off x="566738" y="4172729"/>
            <a:ext cx="435087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３</a:t>
            </a:r>
            <a:r>
              <a:rPr lang="en-US" altLang="ja-JP" sz="2200" dirty="0">
                <a:latin typeface="+mj-ea"/>
                <a:ea typeface="+mj-ea"/>
              </a:rPr>
              <a:t>.</a:t>
            </a:r>
            <a:r>
              <a:rPr lang="ja-JP" altLang="en-US" sz="2200" dirty="0">
                <a:latin typeface="+mj-ea"/>
                <a:ea typeface="+mj-ea"/>
              </a:rPr>
              <a:t> マップによるデータのビジュアライズ</a:t>
            </a:r>
          </a:p>
        </p:txBody>
      </p:sp>
    </p:spTree>
    <p:extLst>
      <p:ext uri="{BB962C8B-B14F-4D97-AF65-F5344CB8AC3E}">
        <p14:creationId xmlns:p14="http://schemas.microsoft.com/office/powerpoint/2010/main" val="119671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BBEA807-C117-49A1-B69B-2FD8DB9DCF2B}"/>
              </a:ext>
            </a:extLst>
          </p:cNvPr>
          <p:cNvSpPr>
            <a:spLocks noGrp="1"/>
          </p:cNvSpPr>
          <p:nvPr>
            <p:ph type="title"/>
          </p:nvPr>
        </p:nvSpPr>
        <p:spPr/>
        <p:txBody>
          <a:bodyPr>
            <a:normAutofit/>
          </a:bodyPr>
          <a:lstStyle/>
          <a:p>
            <a:r>
              <a:rPr lang="en-US" altLang="ja-JP" dirty="0"/>
              <a:t>3.1 </a:t>
            </a:r>
            <a:r>
              <a:rPr lang="ja-JP" altLang="en-US" dirty="0"/>
              <a:t>オープンデータマップでの登録データの確認</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24</a:t>
            </a:fld>
            <a:endParaRPr lang="ja-JP" altLang="en-US" dirty="0"/>
          </a:p>
        </p:txBody>
      </p:sp>
      <p:sp>
        <p:nvSpPr>
          <p:cNvPr id="6" name="テキスト プレースホルダー 5">
            <a:extLst>
              <a:ext uri="{FF2B5EF4-FFF2-40B4-BE49-F238E27FC236}">
                <a16:creationId xmlns:a16="http://schemas.microsoft.com/office/drawing/2014/main" id="{17F7F94B-B7CC-4695-BE17-C356109B701F}"/>
              </a:ext>
            </a:extLst>
          </p:cNvPr>
          <p:cNvSpPr>
            <a:spLocks noGrp="1"/>
          </p:cNvSpPr>
          <p:nvPr>
            <p:ph type="body" sz="quarter" idx="13"/>
          </p:nvPr>
        </p:nvSpPr>
        <p:spPr/>
        <p:txBody>
          <a:bodyPr/>
          <a:lstStyle/>
          <a:p>
            <a:r>
              <a:rPr kumimoji="1" lang="en-US" altLang="ja-JP" dirty="0"/>
              <a:t>3.</a:t>
            </a:r>
            <a:r>
              <a:rPr lang="ja-JP" altLang="en-US" dirty="0"/>
              <a:t>マップによるデータのビジュアライズ</a:t>
            </a:r>
            <a:endParaRPr kumimoji="1" lang="ja-JP" altLang="en-US" dirty="0"/>
          </a:p>
        </p:txBody>
      </p:sp>
      <p:sp>
        <p:nvSpPr>
          <p:cNvPr id="7" name="テキスト プレースホルダー 6">
            <a:extLst>
              <a:ext uri="{FF2B5EF4-FFF2-40B4-BE49-F238E27FC236}">
                <a16:creationId xmlns:a16="http://schemas.microsoft.com/office/drawing/2014/main" id="{4ED5A407-1DCC-4A43-9C9A-93D8684320AA}"/>
              </a:ext>
            </a:extLst>
          </p:cNvPr>
          <p:cNvSpPr>
            <a:spLocks noGrp="1"/>
          </p:cNvSpPr>
          <p:nvPr>
            <p:ph type="body" sz="quarter" idx="14"/>
          </p:nvPr>
        </p:nvSpPr>
        <p:spPr>
          <a:xfrm>
            <a:off x="207963" y="884239"/>
            <a:ext cx="8728075" cy="424732"/>
          </a:xfrm>
        </p:spPr>
        <p:txBody>
          <a:bodyPr/>
          <a:lstStyle/>
          <a:p>
            <a:r>
              <a:rPr lang="ja-JP" altLang="en-US" dirty="0"/>
              <a:t>自分の自治体のオープンデータマップを選択します。</a:t>
            </a:r>
          </a:p>
          <a:p>
            <a:endParaRPr kumimoji="1" lang="ja-JP" altLang="en-US" dirty="0"/>
          </a:p>
        </p:txBody>
      </p:sp>
      <p:sp>
        <p:nvSpPr>
          <p:cNvPr id="15" name="テキスト ボックス 14"/>
          <p:cNvSpPr txBox="1"/>
          <p:nvPr/>
        </p:nvSpPr>
        <p:spPr bwMode="auto">
          <a:xfrm>
            <a:off x="332981" y="1433516"/>
            <a:ext cx="3878979" cy="242182"/>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477" dirty="0">
                <a:latin typeface="+mn-ea"/>
                <a:cs typeface="Meiryo UI" panose="020B0604030504040204" pitchFamily="50" charset="-128"/>
              </a:rPr>
              <a:t>①メニューの一番左にある「ホーム」をクリックします。</a:t>
            </a:r>
            <a:endParaRPr kumimoji="1" lang="en-US" altLang="ja-JP" sz="1477" dirty="0">
              <a:latin typeface="+mn-ea"/>
              <a:cs typeface="Meiryo UI" panose="020B0604030504040204" pitchFamily="50" charset="-128"/>
            </a:endParaRPr>
          </a:p>
        </p:txBody>
      </p:sp>
      <p:pic>
        <p:nvPicPr>
          <p:cNvPr id="2" name="図 1">
            <a:extLst>
              <a:ext uri="{FF2B5EF4-FFF2-40B4-BE49-F238E27FC236}">
                <a16:creationId xmlns:a16="http://schemas.microsoft.com/office/drawing/2014/main" id="{8041D27A-BE3F-4B6A-BAF4-4CCD523666AE}"/>
              </a:ext>
            </a:extLst>
          </p:cNvPr>
          <p:cNvPicPr>
            <a:picLocks noChangeAspect="1"/>
          </p:cNvPicPr>
          <p:nvPr/>
        </p:nvPicPr>
        <p:blipFill rotWithShape="1">
          <a:blip r:embed="rId3"/>
          <a:srcRect t="12222" r="1176" b="4957"/>
          <a:stretch/>
        </p:blipFill>
        <p:spPr>
          <a:xfrm>
            <a:off x="332981" y="1772816"/>
            <a:ext cx="4015480" cy="1823867"/>
          </a:xfrm>
          <a:prstGeom prst="rect">
            <a:avLst/>
          </a:prstGeom>
        </p:spPr>
      </p:pic>
      <p:sp>
        <p:nvSpPr>
          <p:cNvPr id="16" name="正方形/長方形 15"/>
          <p:cNvSpPr/>
          <p:nvPr/>
        </p:nvSpPr>
        <p:spPr>
          <a:xfrm>
            <a:off x="755577" y="2716152"/>
            <a:ext cx="360040" cy="171419"/>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5" name="図 4">
            <a:extLst>
              <a:ext uri="{FF2B5EF4-FFF2-40B4-BE49-F238E27FC236}">
                <a16:creationId xmlns:a16="http://schemas.microsoft.com/office/drawing/2014/main" id="{A4EB1E7B-0AF6-4578-ABA6-8150EBB54A1A}"/>
              </a:ext>
            </a:extLst>
          </p:cNvPr>
          <p:cNvPicPr>
            <a:picLocks noChangeAspect="1"/>
          </p:cNvPicPr>
          <p:nvPr/>
        </p:nvPicPr>
        <p:blipFill rotWithShape="1">
          <a:blip r:embed="rId4"/>
          <a:srcRect l="22437" t="25299" r="22439" b="17439"/>
          <a:stretch/>
        </p:blipFill>
        <p:spPr>
          <a:xfrm>
            <a:off x="4667071" y="1788373"/>
            <a:ext cx="3937377" cy="2216691"/>
          </a:xfrm>
          <a:prstGeom prst="rect">
            <a:avLst/>
          </a:prstGeom>
        </p:spPr>
      </p:pic>
      <p:sp>
        <p:nvSpPr>
          <p:cNvPr id="10" name="テキスト ボックス 9">
            <a:extLst>
              <a:ext uri="{FF2B5EF4-FFF2-40B4-BE49-F238E27FC236}">
                <a16:creationId xmlns:a16="http://schemas.microsoft.com/office/drawing/2014/main" id="{B1F37E8A-56F9-47C6-BCD8-0C1EC07570F9}"/>
              </a:ext>
            </a:extLst>
          </p:cNvPr>
          <p:cNvSpPr txBox="1"/>
          <p:nvPr/>
        </p:nvSpPr>
        <p:spPr bwMode="auto">
          <a:xfrm>
            <a:off x="4725469" y="1433516"/>
            <a:ext cx="3878979" cy="242182"/>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477" dirty="0">
                <a:latin typeface="+mn-ea"/>
                <a:cs typeface="Meiryo UI" panose="020B0604030504040204" pitchFamily="50" charset="-128"/>
              </a:rPr>
              <a:t>②右下のデータビジュアライズのアイコンをクリックします。</a:t>
            </a:r>
            <a:endParaRPr kumimoji="1" lang="en-US" altLang="ja-JP" sz="1477" dirty="0">
              <a:latin typeface="+mn-ea"/>
              <a:cs typeface="Meiryo UI" panose="020B0604030504040204" pitchFamily="50" charset="-128"/>
            </a:endParaRPr>
          </a:p>
        </p:txBody>
      </p:sp>
      <p:sp>
        <p:nvSpPr>
          <p:cNvPr id="11" name="正方形/長方形 10">
            <a:extLst>
              <a:ext uri="{FF2B5EF4-FFF2-40B4-BE49-F238E27FC236}">
                <a16:creationId xmlns:a16="http://schemas.microsoft.com/office/drawing/2014/main" id="{F06B3361-693F-4958-8806-6FBCC99CDDBA}"/>
              </a:ext>
            </a:extLst>
          </p:cNvPr>
          <p:cNvSpPr/>
          <p:nvPr/>
        </p:nvSpPr>
        <p:spPr>
          <a:xfrm>
            <a:off x="7308304" y="3068478"/>
            <a:ext cx="1080120" cy="864578"/>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2" name="右矢印 9">
            <a:extLst>
              <a:ext uri="{FF2B5EF4-FFF2-40B4-BE49-F238E27FC236}">
                <a16:creationId xmlns:a16="http://schemas.microsoft.com/office/drawing/2014/main" id="{45CE30A1-A60E-4098-8ACF-0276E0BD5142}"/>
              </a:ext>
            </a:extLst>
          </p:cNvPr>
          <p:cNvSpPr/>
          <p:nvPr/>
        </p:nvSpPr>
        <p:spPr>
          <a:xfrm rot="10800000" flipH="1">
            <a:off x="4283968" y="3073650"/>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9" name="図 8">
            <a:extLst>
              <a:ext uri="{FF2B5EF4-FFF2-40B4-BE49-F238E27FC236}">
                <a16:creationId xmlns:a16="http://schemas.microsoft.com/office/drawing/2014/main" id="{D047E425-03F8-4609-B9F7-3E5C5A684BCD}"/>
              </a:ext>
            </a:extLst>
          </p:cNvPr>
          <p:cNvPicPr>
            <a:picLocks noChangeAspect="1"/>
          </p:cNvPicPr>
          <p:nvPr/>
        </p:nvPicPr>
        <p:blipFill rotWithShape="1">
          <a:blip r:embed="rId5"/>
          <a:srcRect l="23226" t="38376" r="23226"/>
          <a:stretch/>
        </p:blipFill>
        <p:spPr>
          <a:xfrm>
            <a:off x="332981" y="4312855"/>
            <a:ext cx="3878979" cy="2419311"/>
          </a:xfrm>
          <a:prstGeom prst="rect">
            <a:avLst/>
          </a:prstGeom>
        </p:spPr>
      </p:pic>
      <p:sp>
        <p:nvSpPr>
          <p:cNvPr id="17" name="テキスト ボックス 16">
            <a:extLst>
              <a:ext uri="{FF2B5EF4-FFF2-40B4-BE49-F238E27FC236}">
                <a16:creationId xmlns:a16="http://schemas.microsoft.com/office/drawing/2014/main" id="{0D443146-8307-4D1B-9D1A-D2494B663426}"/>
              </a:ext>
            </a:extLst>
          </p:cNvPr>
          <p:cNvSpPr txBox="1"/>
          <p:nvPr/>
        </p:nvSpPr>
        <p:spPr bwMode="auto">
          <a:xfrm>
            <a:off x="332980" y="3789040"/>
            <a:ext cx="3878979" cy="514949"/>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477" dirty="0">
                <a:latin typeface="+mn-ea"/>
                <a:cs typeface="Meiryo UI" panose="020B0604030504040204" pitchFamily="50" charset="-128"/>
              </a:rPr>
              <a:t>③都道府県の一覧が表示されるので自分の自治体のリンクをクリックします。</a:t>
            </a:r>
            <a:endParaRPr kumimoji="1" lang="en-US" altLang="ja-JP" sz="1477" dirty="0">
              <a:latin typeface="+mn-ea"/>
              <a:cs typeface="Meiryo UI" panose="020B0604030504040204" pitchFamily="50" charset="-128"/>
            </a:endParaRPr>
          </a:p>
        </p:txBody>
      </p:sp>
      <p:sp>
        <p:nvSpPr>
          <p:cNvPr id="18" name="右矢印 9">
            <a:extLst>
              <a:ext uri="{FF2B5EF4-FFF2-40B4-BE49-F238E27FC236}">
                <a16:creationId xmlns:a16="http://schemas.microsoft.com/office/drawing/2014/main" id="{7AD86195-C521-401A-8BF3-B0A0605F2A71}"/>
              </a:ext>
            </a:extLst>
          </p:cNvPr>
          <p:cNvSpPr/>
          <p:nvPr/>
        </p:nvSpPr>
        <p:spPr>
          <a:xfrm rot="19055905" flipH="1">
            <a:off x="4112182" y="4100167"/>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13" name="図 12">
            <a:extLst>
              <a:ext uri="{FF2B5EF4-FFF2-40B4-BE49-F238E27FC236}">
                <a16:creationId xmlns:a16="http://schemas.microsoft.com/office/drawing/2014/main" id="{677AAFFE-4D84-4CE8-BF65-8ABB7F8287F2}"/>
              </a:ext>
            </a:extLst>
          </p:cNvPr>
          <p:cNvPicPr>
            <a:picLocks noChangeAspect="1"/>
          </p:cNvPicPr>
          <p:nvPr/>
        </p:nvPicPr>
        <p:blipFill rotWithShape="1">
          <a:blip r:embed="rId6"/>
          <a:srcRect l="23226" t="31111" r="23560" b="9734"/>
          <a:stretch/>
        </p:blipFill>
        <p:spPr>
          <a:xfrm>
            <a:off x="4653461" y="4351823"/>
            <a:ext cx="3950987" cy="2380343"/>
          </a:xfrm>
          <a:prstGeom prst="rect">
            <a:avLst/>
          </a:prstGeom>
        </p:spPr>
      </p:pic>
      <p:sp>
        <p:nvSpPr>
          <p:cNvPr id="19" name="テキスト ボックス 18">
            <a:extLst>
              <a:ext uri="{FF2B5EF4-FFF2-40B4-BE49-F238E27FC236}">
                <a16:creationId xmlns:a16="http://schemas.microsoft.com/office/drawing/2014/main" id="{D4B5CF1C-6F6E-4495-8ACA-3D538B5E43F4}"/>
              </a:ext>
            </a:extLst>
          </p:cNvPr>
          <p:cNvSpPr txBox="1"/>
          <p:nvPr/>
        </p:nvSpPr>
        <p:spPr bwMode="auto">
          <a:xfrm>
            <a:off x="4736022" y="4060966"/>
            <a:ext cx="3878979" cy="514949"/>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477" dirty="0">
                <a:latin typeface="+mn-ea"/>
                <a:cs typeface="Meiryo UI" panose="020B0604030504040204" pitchFamily="50" charset="-128"/>
              </a:rPr>
              <a:t>④市町村の一覧が表示されるので自分の自治体のリンクをクリックします。</a:t>
            </a:r>
            <a:endParaRPr kumimoji="1" lang="en-US" altLang="ja-JP" sz="1477" dirty="0">
              <a:latin typeface="+mn-ea"/>
              <a:cs typeface="Meiryo UI" panose="020B0604030504040204" pitchFamily="50" charset="-128"/>
            </a:endParaRPr>
          </a:p>
        </p:txBody>
      </p:sp>
      <p:sp>
        <p:nvSpPr>
          <p:cNvPr id="20" name="正方形/長方形 19">
            <a:extLst>
              <a:ext uri="{FF2B5EF4-FFF2-40B4-BE49-F238E27FC236}">
                <a16:creationId xmlns:a16="http://schemas.microsoft.com/office/drawing/2014/main" id="{1D7EB4A3-6355-4CAA-B946-A898AD9A6EE8}"/>
              </a:ext>
            </a:extLst>
          </p:cNvPr>
          <p:cNvSpPr/>
          <p:nvPr/>
        </p:nvSpPr>
        <p:spPr>
          <a:xfrm>
            <a:off x="467544" y="5269311"/>
            <a:ext cx="1080120" cy="131207"/>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1" name="正方形/長方形 20">
            <a:extLst>
              <a:ext uri="{FF2B5EF4-FFF2-40B4-BE49-F238E27FC236}">
                <a16:creationId xmlns:a16="http://schemas.microsoft.com/office/drawing/2014/main" id="{ECED4BB7-4C15-4F94-B739-B9B7E7E09D27}"/>
              </a:ext>
            </a:extLst>
          </p:cNvPr>
          <p:cNvSpPr/>
          <p:nvPr/>
        </p:nvSpPr>
        <p:spPr>
          <a:xfrm>
            <a:off x="4743096" y="5860987"/>
            <a:ext cx="1080120" cy="131207"/>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2" name="右矢印 9">
            <a:extLst>
              <a:ext uri="{FF2B5EF4-FFF2-40B4-BE49-F238E27FC236}">
                <a16:creationId xmlns:a16="http://schemas.microsoft.com/office/drawing/2014/main" id="{8E3A3FE6-3611-4442-AB4B-64CEF5A257BB}"/>
              </a:ext>
            </a:extLst>
          </p:cNvPr>
          <p:cNvSpPr/>
          <p:nvPr/>
        </p:nvSpPr>
        <p:spPr>
          <a:xfrm rot="10800000" flipH="1">
            <a:off x="4130444" y="5609099"/>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3" name="テキスト ボックス 22">
            <a:extLst>
              <a:ext uri="{FF2B5EF4-FFF2-40B4-BE49-F238E27FC236}">
                <a16:creationId xmlns:a16="http://schemas.microsoft.com/office/drawing/2014/main" id="{27322C9A-0475-4B57-96F0-8A6F47682E75}"/>
              </a:ext>
            </a:extLst>
          </p:cNvPr>
          <p:cNvSpPr txBox="1"/>
          <p:nvPr/>
        </p:nvSpPr>
        <p:spPr bwMode="auto">
          <a:xfrm>
            <a:off x="484176" y="2412239"/>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24" name="テキスト ボックス 23">
            <a:extLst>
              <a:ext uri="{FF2B5EF4-FFF2-40B4-BE49-F238E27FC236}">
                <a16:creationId xmlns:a16="http://schemas.microsoft.com/office/drawing/2014/main" id="{0A4F1C21-0176-4587-AC1D-00EC073C5D64}"/>
              </a:ext>
            </a:extLst>
          </p:cNvPr>
          <p:cNvSpPr txBox="1"/>
          <p:nvPr/>
        </p:nvSpPr>
        <p:spPr bwMode="auto">
          <a:xfrm>
            <a:off x="140194" y="5198659"/>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sp>
        <p:nvSpPr>
          <p:cNvPr id="25" name="テキスト ボックス 24">
            <a:extLst>
              <a:ext uri="{FF2B5EF4-FFF2-40B4-BE49-F238E27FC236}">
                <a16:creationId xmlns:a16="http://schemas.microsoft.com/office/drawing/2014/main" id="{EF29C8D8-0553-4391-8BEC-7634E4518989}"/>
              </a:ext>
            </a:extLst>
          </p:cNvPr>
          <p:cNvSpPr txBox="1"/>
          <p:nvPr/>
        </p:nvSpPr>
        <p:spPr bwMode="auto">
          <a:xfrm>
            <a:off x="7042399" y="3017717"/>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sp>
        <p:nvSpPr>
          <p:cNvPr id="26" name="テキスト ボックス 25">
            <a:extLst>
              <a:ext uri="{FF2B5EF4-FFF2-40B4-BE49-F238E27FC236}">
                <a16:creationId xmlns:a16="http://schemas.microsoft.com/office/drawing/2014/main" id="{E770F9FC-2AAF-4550-9B0E-9AC8063FB1D3}"/>
              </a:ext>
            </a:extLst>
          </p:cNvPr>
          <p:cNvSpPr txBox="1"/>
          <p:nvPr/>
        </p:nvSpPr>
        <p:spPr bwMode="auto">
          <a:xfrm>
            <a:off x="4469871" y="5770455"/>
            <a:ext cx="213199"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p>
        </p:txBody>
      </p:sp>
    </p:spTree>
    <p:extLst>
      <p:ext uri="{BB962C8B-B14F-4D97-AF65-F5344CB8AC3E}">
        <p14:creationId xmlns:p14="http://schemas.microsoft.com/office/powerpoint/2010/main" val="1829927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4806EB7-2688-49D4-9396-4151E992E04A}"/>
              </a:ext>
            </a:extLst>
          </p:cNvPr>
          <p:cNvPicPr>
            <a:picLocks noChangeAspect="1"/>
          </p:cNvPicPr>
          <p:nvPr/>
        </p:nvPicPr>
        <p:blipFill rotWithShape="1">
          <a:blip r:embed="rId3"/>
          <a:srcRect t="8272" b="2543"/>
          <a:stretch/>
        </p:blipFill>
        <p:spPr>
          <a:xfrm>
            <a:off x="439732" y="1903296"/>
            <a:ext cx="7741052" cy="4926128"/>
          </a:xfrm>
          <a:prstGeom prst="rect">
            <a:avLst/>
          </a:prstGeom>
        </p:spPr>
      </p:pic>
      <p:sp>
        <p:nvSpPr>
          <p:cNvPr id="2" name="タイトル 1">
            <a:extLst>
              <a:ext uri="{FF2B5EF4-FFF2-40B4-BE49-F238E27FC236}">
                <a16:creationId xmlns:a16="http://schemas.microsoft.com/office/drawing/2014/main" id="{E716E99C-4C15-46D9-AC59-E35BB471E928}"/>
              </a:ext>
            </a:extLst>
          </p:cNvPr>
          <p:cNvSpPr>
            <a:spLocks noGrp="1"/>
          </p:cNvSpPr>
          <p:nvPr>
            <p:ph type="title"/>
          </p:nvPr>
        </p:nvSpPr>
        <p:spPr/>
        <p:txBody>
          <a:bodyPr>
            <a:normAutofit/>
          </a:bodyPr>
          <a:lstStyle/>
          <a:p>
            <a:r>
              <a:rPr lang="en-US" altLang="ja-JP" dirty="0"/>
              <a:t>3.1 </a:t>
            </a:r>
            <a:r>
              <a:rPr lang="ja-JP" altLang="en-US" dirty="0"/>
              <a:t>オープンデータマップでの登録データの確認</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25</a:t>
            </a:fld>
            <a:endParaRPr lang="ja-JP" altLang="en-US" dirty="0"/>
          </a:p>
        </p:txBody>
      </p:sp>
      <p:sp>
        <p:nvSpPr>
          <p:cNvPr id="6" name="テキスト プレースホルダー 5">
            <a:extLst>
              <a:ext uri="{FF2B5EF4-FFF2-40B4-BE49-F238E27FC236}">
                <a16:creationId xmlns:a16="http://schemas.microsoft.com/office/drawing/2014/main" id="{F44F33EB-1348-4815-AC8E-301112A82990}"/>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sp>
        <p:nvSpPr>
          <p:cNvPr id="7" name="テキスト プレースホルダー 6">
            <a:extLst>
              <a:ext uri="{FF2B5EF4-FFF2-40B4-BE49-F238E27FC236}">
                <a16:creationId xmlns:a16="http://schemas.microsoft.com/office/drawing/2014/main" id="{BC341120-2EEC-4982-94DC-D41718B4DC7F}"/>
              </a:ext>
            </a:extLst>
          </p:cNvPr>
          <p:cNvSpPr>
            <a:spLocks noGrp="1"/>
          </p:cNvSpPr>
          <p:nvPr>
            <p:ph type="body" sz="quarter" idx="14"/>
          </p:nvPr>
        </p:nvSpPr>
        <p:spPr>
          <a:xfrm>
            <a:off x="207963" y="884238"/>
            <a:ext cx="8728075" cy="433765"/>
          </a:xfrm>
        </p:spPr>
        <p:txBody>
          <a:bodyPr>
            <a:normAutofit/>
          </a:bodyPr>
          <a:lstStyle/>
          <a:p>
            <a:r>
              <a:rPr lang="ja-JP" altLang="en-US" dirty="0">
                <a:latin typeface="+mn-ea"/>
                <a:cs typeface="Meiryo UI" panose="020B0604030504040204" pitchFamily="50" charset="-128"/>
              </a:rPr>
              <a:t>読み込みに少し時間がかかります。地図が表示されるまで少しお待ちください。</a:t>
            </a:r>
            <a:endParaRPr kumimoji="1" lang="ja-JP" altLang="en-US" dirty="0">
              <a:latin typeface="+mn-ea"/>
            </a:endParaRPr>
          </a:p>
        </p:txBody>
      </p:sp>
      <p:sp>
        <p:nvSpPr>
          <p:cNvPr id="15" name="テキスト ボックス 14"/>
          <p:cNvSpPr txBox="1"/>
          <p:nvPr/>
        </p:nvSpPr>
        <p:spPr bwMode="auto">
          <a:xfrm>
            <a:off x="287332" y="1340768"/>
            <a:ext cx="8648706" cy="597279"/>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554"/>
              </a:spcBef>
            </a:pP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データを選んでくださいの「位置情報」に登録したリソースが表示されていると思いますので、</a:t>
            </a: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クリック</a:t>
            </a:r>
            <a:r>
              <a:rPr kumimoji="1" lang="en-US" altLang="ja-JP" sz="1662"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して、地図にピンが立つことを確認してください。</a:t>
            </a:r>
          </a:p>
        </p:txBody>
      </p:sp>
      <p:sp>
        <p:nvSpPr>
          <p:cNvPr id="19" name="正方形/長方形 18"/>
          <p:cNvSpPr/>
          <p:nvPr/>
        </p:nvSpPr>
        <p:spPr>
          <a:xfrm>
            <a:off x="306382" y="4327075"/>
            <a:ext cx="1705782" cy="18204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3600264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79B42FA-8187-4222-AB8C-3048C2643691}"/>
              </a:ext>
            </a:extLst>
          </p:cNvPr>
          <p:cNvPicPr>
            <a:picLocks noChangeAspect="1"/>
          </p:cNvPicPr>
          <p:nvPr/>
        </p:nvPicPr>
        <p:blipFill rotWithShape="1">
          <a:blip r:embed="rId3"/>
          <a:srcRect t="8049" b="3226"/>
          <a:stretch/>
        </p:blipFill>
        <p:spPr>
          <a:xfrm>
            <a:off x="560168" y="1927470"/>
            <a:ext cx="8120063" cy="4910064"/>
          </a:xfrm>
          <a:prstGeom prst="rect">
            <a:avLst/>
          </a:prstGeom>
        </p:spPr>
      </p:pic>
      <p:sp>
        <p:nvSpPr>
          <p:cNvPr id="2" name="タイトル 1">
            <a:extLst>
              <a:ext uri="{FF2B5EF4-FFF2-40B4-BE49-F238E27FC236}">
                <a16:creationId xmlns:a16="http://schemas.microsoft.com/office/drawing/2014/main" id="{63E8C103-BA06-417A-B85B-BB1699C4F996}"/>
              </a:ext>
            </a:extLst>
          </p:cNvPr>
          <p:cNvSpPr>
            <a:spLocks noGrp="1"/>
          </p:cNvSpPr>
          <p:nvPr>
            <p:ph type="title"/>
          </p:nvPr>
        </p:nvSpPr>
        <p:spPr/>
        <p:txBody>
          <a:bodyPr>
            <a:normAutofit/>
          </a:bodyPr>
          <a:lstStyle/>
          <a:p>
            <a:r>
              <a:rPr lang="en-US" altLang="ja-JP" dirty="0"/>
              <a:t>3.2</a:t>
            </a:r>
            <a:r>
              <a:rPr lang="ja-JP" altLang="en-US" dirty="0"/>
              <a:t> 地図をエリアで塗分ける</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26</a:t>
            </a:fld>
            <a:endParaRPr lang="ja-JP" altLang="en-US" dirty="0"/>
          </a:p>
        </p:txBody>
      </p:sp>
      <p:sp>
        <p:nvSpPr>
          <p:cNvPr id="6" name="テキスト プレースホルダー 5">
            <a:extLst>
              <a:ext uri="{FF2B5EF4-FFF2-40B4-BE49-F238E27FC236}">
                <a16:creationId xmlns:a16="http://schemas.microsoft.com/office/drawing/2014/main" id="{409650AC-7783-4BBB-8F33-B28437ED4B20}"/>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sp>
        <p:nvSpPr>
          <p:cNvPr id="7" name="テキスト プレースホルダー 6">
            <a:extLst>
              <a:ext uri="{FF2B5EF4-FFF2-40B4-BE49-F238E27FC236}">
                <a16:creationId xmlns:a16="http://schemas.microsoft.com/office/drawing/2014/main" id="{07305A44-DE7A-46CA-93DA-CD5605E80F60}"/>
              </a:ext>
            </a:extLst>
          </p:cNvPr>
          <p:cNvSpPr>
            <a:spLocks noGrp="1"/>
          </p:cNvSpPr>
          <p:nvPr>
            <p:ph type="body" sz="quarter" idx="14"/>
          </p:nvPr>
        </p:nvSpPr>
        <p:spPr>
          <a:xfrm>
            <a:off x="207963" y="884239"/>
            <a:ext cx="8728075" cy="424732"/>
          </a:xfrm>
        </p:spPr>
        <p:txBody>
          <a:bodyPr/>
          <a:lstStyle/>
          <a:p>
            <a:r>
              <a:rPr lang="ja-JP" altLang="en-US" dirty="0"/>
              <a:t>地図が塗分けられる事を確認します。</a:t>
            </a:r>
            <a:endParaRPr kumimoji="1" lang="ja-JP" altLang="en-US" dirty="0"/>
          </a:p>
        </p:txBody>
      </p:sp>
      <p:sp>
        <p:nvSpPr>
          <p:cNvPr id="15" name="テキスト ボックス 14"/>
          <p:cNvSpPr txBox="1"/>
          <p:nvPr/>
        </p:nvSpPr>
        <p:spPr bwMode="auto">
          <a:xfrm>
            <a:off x="280038" y="1330191"/>
            <a:ext cx="8540434" cy="597279"/>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554"/>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事前に用意している地図の塗分けデータを読み込みます。地図の塗り分けの項目から、「街区別人口データ」をクリックします。</a:t>
            </a:r>
          </a:p>
        </p:txBody>
      </p:sp>
      <p:sp>
        <p:nvSpPr>
          <p:cNvPr id="19" name="正方形/長方形 18"/>
          <p:cNvSpPr/>
          <p:nvPr/>
        </p:nvSpPr>
        <p:spPr>
          <a:xfrm>
            <a:off x="560168" y="3789040"/>
            <a:ext cx="1449627" cy="18204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33501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7F38B6B-8518-4253-BAA1-0E51BCEF0175}"/>
              </a:ext>
            </a:extLst>
          </p:cNvPr>
          <p:cNvPicPr>
            <a:picLocks noChangeAspect="1"/>
          </p:cNvPicPr>
          <p:nvPr/>
        </p:nvPicPr>
        <p:blipFill rotWithShape="1">
          <a:blip r:embed="rId3"/>
          <a:srcRect l="26375" t="19783" r="39277" b="58830"/>
          <a:stretch/>
        </p:blipFill>
        <p:spPr>
          <a:xfrm>
            <a:off x="5605914" y="5043805"/>
            <a:ext cx="3140722" cy="1224688"/>
          </a:xfrm>
          <a:prstGeom prst="rect">
            <a:avLst/>
          </a:prstGeom>
        </p:spPr>
      </p:pic>
      <p:sp>
        <p:nvSpPr>
          <p:cNvPr id="19" name="テキスト ボックス 18">
            <a:extLst>
              <a:ext uri="{FF2B5EF4-FFF2-40B4-BE49-F238E27FC236}">
                <a16:creationId xmlns:a16="http://schemas.microsoft.com/office/drawing/2014/main" id="{CDD7FA08-013C-427C-BE7B-E04A231A15D4}"/>
              </a:ext>
            </a:extLst>
          </p:cNvPr>
          <p:cNvSpPr txBox="1"/>
          <p:nvPr/>
        </p:nvSpPr>
        <p:spPr>
          <a:xfrm>
            <a:off x="281090" y="1584686"/>
            <a:ext cx="6111307" cy="319639"/>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①デスクトップから「オープンデータ研修」のフォルダを開きます。</a:t>
            </a:r>
          </a:p>
        </p:txBody>
      </p:sp>
      <p:sp>
        <p:nvSpPr>
          <p:cNvPr id="18" name="タイトル 1">
            <a:extLst>
              <a:ext uri="{FF2B5EF4-FFF2-40B4-BE49-F238E27FC236}">
                <a16:creationId xmlns:a16="http://schemas.microsoft.com/office/drawing/2014/main" id="{0C13BF6F-E612-4679-BED6-7FE04CC44FB2}"/>
              </a:ext>
            </a:extLst>
          </p:cNvPr>
          <p:cNvSpPr>
            <a:spLocks noGrp="1"/>
          </p:cNvSpPr>
          <p:nvPr>
            <p:ph type="title"/>
          </p:nvPr>
        </p:nvSpPr>
        <p:spPr/>
        <p:txBody>
          <a:bodyPr>
            <a:normAutofit/>
          </a:bodyPr>
          <a:lstStyle/>
          <a:p>
            <a:r>
              <a:rPr lang="en-US" altLang="ja-JP" dirty="0"/>
              <a:t>3.2 </a:t>
            </a:r>
            <a:r>
              <a:rPr lang="ja-JP" altLang="en-US" dirty="0"/>
              <a:t>マップの塗分け用データの確認</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27</a:t>
            </a:fld>
            <a:endParaRPr lang="ja-JP" altLang="en-US" dirty="0"/>
          </a:p>
        </p:txBody>
      </p:sp>
      <p:sp>
        <p:nvSpPr>
          <p:cNvPr id="4" name="テキスト プレースホルダー 3">
            <a:extLst>
              <a:ext uri="{FF2B5EF4-FFF2-40B4-BE49-F238E27FC236}">
                <a16:creationId xmlns:a16="http://schemas.microsoft.com/office/drawing/2014/main" id="{822FFAB4-E717-4EE8-B785-B29492700A81}"/>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pic>
        <p:nvPicPr>
          <p:cNvPr id="5" name="図 4">
            <a:extLst>
              <a:ext uri="{FF2B5EF4-FFF2-40B4-BE49-F238E27FC236}">
                <a16:creationId xmlns:a16="http://schemas.microsoft.com/office/drawing/2014/main" id="{61F8E348-1075-4A3D-8424-184AC6CEC092}"/>
              </a:ext>
            </a:extLst>
          </p:cNvPr>
          <p:cNvPicPr>
            <a:picLocks noChangeAspect="1"/>
          </p:cNvPicPr>
          <p:nvPr/>
        </p:nvPicPr>
        <p:blipFill rotWithShape="1">
          <a:blip r:embed="rId4"/>
          <a:srcRect t="8045" r="92961" b="78974"/>
          <a:stretch/>
        </p:blipFill>
        <p:spPr>
          <a:xfrm>
            <a:off x="389267" y="1944954"/>
            <a:ext cx="1346099" cy="1584176"/>
          </a:xfrm>
          <a:prstGeom prst="rect">
            <a:avLst/>
          </a:prstGeom>
        </p:spPr>
      </p:pic>
      <p:pic>
        <p:nvPicPr>
          <p:cNvPr id="6" name="図 5">
            <a:extLst>
              <a:ext uri="{FF2B5EF4-FFF2-40B4-BE49-F238E27FC236}">
                <a16:creationId xmlns:a16="http://schemas.microsoft.com/office/drawing/2014/main" id="{A3FFCA50-93A6-47B6-B8E8-4D71B20A3475}"/>
              </a:ext>
            </a:extLst>
          </p:cNvPr>
          <p:cNvPicPr>
            <a:picLocks noChangeAspect="1"/>
          </p:cNvPicPr>
          <p:nvPr/>
        </p:nvPicPr>
        <p:blipFill rotWithShape="1">
          <a:blip r:embed="rId5"/>
          <a:srcRect l="46063" t="26903" r="36271" b="60960"/>
          <a:stretch/>
        </p:blipFill>
        <p:spPr>
          <a:xfrm>
            <a:off x="2015931" y="2118622"/>
            <a:ext cx="2950281" cy="1293477"/>
          </a:xfrm>
          <a:prstGeom prst="rect">
            <a:avLst/>
          </a:prstGeom>
        </p:spPr>
      </p:pic>
      <p:sp>
        <p:nvSpPr>
          <p:cNvPr id="10" name="右矢印 9"/>
          <p:cNvSpPr/>
          <p:nvPr/>
        </p:nvSpPr>
        <p:spPr>
          <a:xfrm>
            <a:off x="1355524" y="2888910"/>
            <a:ext cx="695591"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7" name="正方形/長方形 6"/>
          <p:cNvSpPr/>
          <p:nvPr/>
        </p:nvSpPr>
        <p:spPr>
          <a:xfrm>
            <a:off x="415036" y="2721002"/>
            <a:ext cx="890830" cy="688799"/>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6" name="テキスト ボックス 15">
            <a:extLst>
              <a:ext uri="{FF2B5EF4-FFF2-40B4-BE49-F238E27FC236}">
                <a16:creationId xmlns:a16="http://schemas.microsoft.com/office/drawing/2014/main" id="{5A4E1197-9565-48D3-9804-C7DA79657EC1}"/>
              </a:ext>
            </a:extLst>
          </p:cNvPr>
          <p:cNvSpPr txBox="1"/>
          <p:nvPr/>
        </p:nvSpPr>
        <p:spPr>
          <a:xfrm>
            <a:off x="1982624" y="1780786"/>
            <a:ext cx="351098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②エクスプローラーから「人口」フォルダを開きます。</a:t>
            </a:r>
          </a:p>
        </p:txBody>
      </p:sp>
      <p:sp>
        <p:nvSpPr>
          <p:cNvPr id="17" name="テキスト ボックス 16">
            <a:extLst>
              <a:ext uri="{FF2B5EF4-FFF2-40B4-BE49-F238E27FC236}">
                <a16:creationId xmlns:a16="http://schemas.microsoft.com/office/drawing/2014/main" id="{13D0F631-CB10-4C1E-9906-DEE30C0C9D1E}"/>
              </a:ext>
            </a:extLst>
          </p:cNvPr>
          <p:cNvSpPr txBox="1"/>
          <p:nvPr/>
        </p:nvSpPr>
        <p:spPr>
          <a:xfrm>
            <a:off x="5493608" y="1603201"/>
            <a:ext cx="3415238"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③都道府県毎にフォルダが分かれているので、自分の自治体のフォルダをクリックします。</a:t>
            </a:r>
          </a:p>
        </p:txBody>
      </p:sp>
      <p:sp>
        <p:nvSpPr>
          <p:cNvPr id="23" name="テキスト ボックス 22">
            <a:extLst>
              <a:ext uri="{FF2B5EF4-FFF2-40B4-BE49-F238E27FC236}">
                <a16:creationId xmlns:a16="http://schemas.microsoft.com/office/drawing/2014/main" id="{492BC1F1-ADD5-40EF-9D14-FC6507D447A7}"/>
              </a:ext>
            </a:extLst>
          </p:cNvPr>
          <p:cNvSpPr txBox="1"/>
          <p:nvPr/>
        </p:nvSpPr>
        <p:spPr>
          <a:xfrm>
            <a:off x="5493608" y="3139469"/>
            <a:ext cx="383858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④自分の自治体のフォルダをクリックします。</a:t>
            </a:r>
          </a:p>
        </p:txBody>
      </p:sp>
      <p:sp>
        <p:nvSpPr>
          <p:cNvPr id="27" name="テキスト ボックス 26">
            <a:extLst>
              <a:ext uri="{FF2B5EF4-FFF2-40B4-BE49-F238E27FC236}">
                <a16:creationId xmlns:a16="http://schemas.microsoft.com/office/drawing/2014/main" id="{E60A8D81-4EF7-4236-A86A-DCFF5EA347C6}"/>
              </a:ext>
            </a:extLst>
          </p:cNvPr>
          <p:cNvSpPr txBox="1"/>
          <p:nvPr/>
        </p:nvSpPr>
        <p:spPr>
          <a:xfrm>
            <a:off x="281091" y="3601581"/>
            <a:ext cx="414689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⑤街区別人口</a:t>
            </a:r>
            <a:r>
              <a:rPr kumimoji="1" lang="en-US" altLang="ja-JP" sz="1400" dirty="0">
                <a:latin typeface="Meiryo UI" panose="020B0604030504040204" pitchFamily="50" charset="-128"/>
                <a:ea typeface="Meiryo UI" panose="020B0604030504040204" pitchFamily="50" charset="-128"/>
              </a:rPr>
              <a:t>(0</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歳</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の情報がある事を確認します。</a:t>
            </a:r>
            <a:endParaRPr kumimoji="1" lang="en-US" altLang="ja-JP" sz="1400" dirty="0">
              <a:latin typeface="Meiryo UI" panose="020B0604030504040204" pitchFamily="50" charset="-128"/>
              <a:ea typeface="Meiryo UI" panose="020B0604030504040204" pitchFamily="50" charset="-128"/>
            </a:endParaRPr>
          </a:p>
        </p:txBody>
      </p:sp>
      <p:sp>
        <p:nvSpPr>
          <p:cNvPr id="28" name="右矢印 9">
            <a:extLst>
              <a:ext uri="{FF2B5EF4-FFF2-40B4-BE49-F238E27FC236}">
                <a16:creationId xmlns:a16="http://schemas.microsoft.com/office/drawing/2014/main" id="{D0F4FB4E-7682-4982-9099-02A23BF946F4}"/>
              </a:ext>
            </a:extLst>
          </p:cNvPr>
          <p:cNvSpPr/>
          <p:nvPr/>
        </p:nvSpPr>
        <p:spPr>
          <a:xfrm rot="10800000">
            <a:off x="4415074" y="5246856"/>
            <a:ext cx="1010987"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4" name="テキスト プレースホルダー 6">
            <a:extLst>
              <a:ext uri="{FF2B5EF4-FFF2-40B4-BE49-F238E27FC236}">
                <a16:creationId xmlns:a16="http://schemas.microsoft.com/office/drawing/2014/main" id="{26EF51E5-51E5-4426-A450-59390902F8F9}"/>
              </a:ext>
            </a:extLst>
          </p:cNvPr>
          <p:cNvSpPr>
            <a:spLocks noGrp="1"/>
          </p:cNvSpPr>
          <p:nvPr>
            <p:ph type="body" sz="quarter" idx="14"/>
          </p:nvPr>
        </p:nvSpPr>
        <p:spPr>
          <a:xfrm>
            <a:off x="207963" y="884239"/>
            <a:ext cx="8728075" cy="697406"/>
          </a:xfrm>
        </p:spPr>
        <p:txBody>
          <a:bodyPr/>
          <a:lstStyle/>
          <a:p>
            <a:r>
              <a:rPr lang="ja-JP" altLang="en-US" dirty="0"/>
              <a:t>今回は事前に</a:t>
            </a:r>
            <a:r>
              <a:rPr lang="en-US" altLang="ja-JP" dirty="0"/>
              <a:t>0</a:t>
            </a:r>
            <a:r>
              <a:rPr lang="ja-JP" altLang="en-US" dirty="0"/>
              <a:t>～</a:t>
            </a:r>
            <a:r>
              <a:rPr lang="en-US" altLang="ja-JP" dirty="0"/>
              <a:t>4</a:t>
            </a:r>
            <a:r>
              <a:rPr lang="ja-JP" altLang="en-US" dirty="0"/>
              <a:t>歳の人口データを市町村毎に分けたエクセルファイルを作成しています。自分の自治体のファイルがあるか確認してください。</a:t>
            </a:r>
          </a:p>
        </p:txBody>
      </p:sp>
      <p:pic>
        <p:nvPicPr>
          <p:cNvPr id="9" name="図 8">
            <a:extLst>
              <a:ext uri="{FF2B5EF4-FFF2-40B4-BE49-F238E27FC236}">
                <a16:creationId xmlns:a16="http://schemas.microsoft.com/office/drawing/2014/main" id="{8097F98F-4B81-4579-A09F-92ADB304A327}"/>
              </a:ext>
            </a:extLst>
          </p:cNvPr>
          <p:cNvPicPr>
            <a:picLocks noChangeAspect="1"/>
          </p:cNvPicPr>
          <p:nvPr/>
        </p:nvPicPr>
        <p:blipFill rotWithShape="1">
          <a:blip r:embed="rId6"/>
          <a:srcRect l="27004" t="19502" r="38976" b="62801"/>
          <a:stretch/>
        </p:blipFill>
        <p:spPr>
          <a:xfrm>
            <a:off x="5593006" y="2089614"/>
            <a:ext cx="3110840" cy="1013443"/>
          </a:xfrm>
          <a:prstGeom prst="rect">
            <a:avLst/>
          </a:prstGeom>
        </p:spPr>
      </p:pic>
      <p:sp>
        <p:nvSpPr>
          <p:cNvPr id="20" name="右矢印 9">
            <a:extLst>
              <a:ext uri="{FF2B5EF4-FFF2-40B4-BE49-F238E27FC236}">
                <a16:creationId xmlns:a16="http://schemas.microsoft.com/office/drawing/2014/main" id="{BF6820C1-2720-4A28-A3DE-B2FB3DCE15DC}"/>
              </a:ext>
            </a:extLst>
          </p:cNvPr>
          <p:cNvSpPr/>
          <p:nvPr/>
        </p:nvSpPr>
        <p:spPr>
          <a:xfrm rot="21142458">
            <a:off x="2573038" y="2564997"/>
            <a:ext cx="3052490" cy="178269"/>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12" name="図 11">
            <a:extLst>
              <a:ext uri="{FF2B5EF4-FFF2-40B4-BE49-F238E27FC236}">
                <a16:creationId xmlns:a16="http://schemas.microsoft.com/office/drawing/2014/main" id="{2516E7C1-FDFD-45E8-B8B5-2804B07918FE}"/>
              </a:ext>
            </a:extLst>
          </p:cNvPr>
          <p:cNvPicPr>
            <a:picLocks noChangeAspect="1"/>
          </p:cNvPicPr>
          <p:nvPr/>
        </p:nvPicPr>
        <p:blipFill rotWithShape="1">
          <a:blip r:embed="rId7"/>
          <a:srcRect l="26733" t="19783" r="39921" b="64448"/>
          <a:stretch/>
        </p:blipFill>
        <p:spPr>
          <a:xfrm>
            <a:off x="5575492" y="3506560"/>
            <a:ext cx="3049152" cy="902999"/>
          </a:xfrm>
          <a:prstGeom prst="rect">
            <a:avLst/>
          </a:prstGeom>
        </p:spPr>
      </p:pic>
      <p:sp>
        <p:nvSpPr>
          <p:cNvPr id="29" name="矢印: 環状 28">
            <a:extLst>
              <a:ext uri="{FF2B5EF4-FFF2-40B4-BE49-F238E27FC236}">
                <a16:creationId xmlns:a16="http://schemas.microsoft.com/office/drawing/2014/main" id="{92F53150-EC57-437D-B839-CDAEB91CC38E}"/>
              </a:ext>
            </a:extLst>
          </p:cNvPr>
          <p:cNvSpPr/>
          <p:nvPr/>
        </p:nvSpPr>
        <p:spPr>
          <a:xfrm rot="5400000">
            <a:off x="7603720" y="2557204"/>
            <a:ext cx="1693637" cy="1346100"/>
          </a:xfrm>
          <a:prstGeom prst="circularArrow">
            <a:avLst>
              <a:gd name="adj1" fmla="val 8309"/>
              <a:gd name="adj2" fmla="val 1142319"/>
              <a:gd name="adj3" fmla="val 20620392"/>
              <a:gd name="adj4" fmla="val 10800000"/>
              <a:gd name="adj5" fmla="val 11464"/>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30" name="テキスト ボックス 29">
            <a:extLst>
              <a:ext uri="{FF2B5EF4-FFF2-40B4-BE49-F238E27FC236}">
                <a16:creationId xmlns:a16="http://schemas.microsoft.com/office/drawing/2014/main" id="{1D4DCBA2-79D1-4138-9586-46A7E5D28BAE}"/>
              </a:ext>
            </a:extLst>
          </p:cNvPr>
          <p:cNvSpPr txBox="1"/>
          <p:nvPr/>
        </p:nvSpPr>
        <p:spPr>
          <a:xfrm>
            <a:off x="5493608" y="4495056"/>
            <a:ext cx="3162412"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⑤</a:t>
            </a:r>
            <a:r>
              <a:rPr kumimoji="1" lang="en-US" altLang="ja-JP" sz="1400" dirty="0">
                <a:latin typeface="Meiryo UI" panose="020B0604030504040204" pitchFamily="50" charset="-128"/>
                <a:ea typeface="Meiryo UI" panose="020B0604030504040204" pitchFamily="50" charset="-128"/>
              </a:rPr>
              <a:t>Excel</a:t>
            </a:r>
            <a:r>
              <a:rPr kumimoji="1" lang="ja-JP" altLang="en-US" sz="1400" dirty="0">
                <a:latin typeface="Meiryo UI" panose="020B0604030504040204" pitchFamily="50" charset="-128"/>
                <a:ea typeface="Meiryo UI" panose="020B0604030504040204" pitchFamily="50" charset="-128"/>
              </a:rPr>
              <a:t>ファイルが</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つ入っているのでダブルクリックして開きます。</a:t>
            </a:r>
          </a:p>
        </p:txBody>
      </p:sp>
      <p:sp>
        <p:nvSpPr>
          <p:cNvPr id="32" name="矢印: 環状 31">
            <a:extLst>
              <a:ext uri="{FF2B5EF4-FFF2-40B4-BE49-F238E27FC236}">
                <a16:creationId xmlns:a16="http://schemas.microsoft.com/office/drawing/2014/main" id="{72CCCADB-9BF9-4AE9-8889-D2328D259ADF}"/>
              </a:ext>
            </a:extLst>
          </p:cNvPr>
          <p:cNvSpPr/>
          <p:nvPr/>
        </p:nvSpPr>
        <p:spPr>
          <a:xfrm rot="5400000">
            <a:off x="7707132" y="4065904"/>
            <a:ext cx="1556556" cy="1346100"/>
          </a:xfrm>
          <a:prstGeom prst="circularArrow">
            <a:avLst>
              <a:gd name="adj1" fmla="val 8309"/>
              <a:gd name="adj2" fmla="val 1142319"/>
              <a:gd name="adj3" fmla="val 20620392"/>
              <a:gd name="adj4" fmla="val 10800000"/>
              <a:gd name="adj5" fmla="val 11464"/>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pic>
        <p:nvPicPr>
          <p:cNvPr id="8" name="図 7">
            <a:extLst>
              <a:ext uri="{FF2B5EF4-FFF2-40B4-BE49-F238E27FC236}">
                <a16:creationId xmlns:a16="http://schemas.microsoft.com/office/drawing/2014/main" id="{6C9515DE-DF72-445F-99FE-135C37AAD675}"/>
              </a:ext>
            </a:extLst>
          </p:cNvPr>
          <p:cNvPicPr>
            <a:picLocks noChangeAspect="1"/>
          </p:cNvPicPr>
          <p:nvPr/>
        </p:nvPicPr>
        <p:blipFill>
          <a:blip r:embed="rId8"/>
          <a:stretch>
            <a:fillRect/>
          </a:stretch>
        </p:blipFill>
        <p:spPr>
          <a:xfrm>
            <a:off x="415036" y="3947030"/>
            <a:ext cx="3877354" cy="2854025"/>
          </a:xfrm>
          <a:prstGeom prst="rect">
            <a:avLst/>
          </a:prstGeom>
        </p:spPr>
      </p:pic>
    </p:spTree>
    <p:extLst>
      <p:ext uri="{BB962C8B-B14F-4D97-AF65-F5344CB8AC3E}">
        <p14:creationId xmlns:p14="http://schemas.microsoft.com/office/powerpoint/2010/main" val="2905474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p:txBody>
          <a:bodyPr>
            <a:normAutofit/>
          </a:bodyPr>
          <a:lstStyle/>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3.3 </a:t>
            </a:r>
            <a:r>
              <a:rPr lang="ja-JP" altLang="en-US" dirty="0">
                <a:latin typeface="Meiryo UI" panose="020B0604030504040204" pitchFamily="50" charset="-128"/>
                <a:ea typeface="Meiryo UI" panose="020B0604030504040204" pitchFamily="50" charset="-128"/>
                <a:cs typeface="Meiryo UI" panose="020B0604030504040204" pitchFamily="50" charset="-128"/>
              </a:rPr>
              <a:t>ログイン</a:t>
            </a:r>
          </a:p>
        </p:txBody>
      </p:sp>
      <p:sp>
        <p:nvSpPr>
          <p:cNvPr id="10" name="テキスト プレースホルダー 9">
            <a:extLst>
              <a:ext uri="{FF2B5EF4-FFF2-40B4-BE49-F238E27FC236}">
                <a16:creationId xmlns:a16="http://schemas.microsoft.com/office/drawing/2014/main" id="{C344E243-00B0-401A-BCC6-0765AF178BA3}"/>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sp>
        <p:nvSpPr>
          <p:cNvPr id="13" name="テキスト プレースホルダー 12">
            <a:extLst>
              <a:ext uri="{FF2B5EF4-FFF2-40B4-BE49-F238E27FC236}">
                <a16:creationId xmlns:a16="http://schemas.microsoft.com/office/drawing/2014/main" id="{B78620B7-229F-4163-96D5-D96D5DCBD760}"/>
              </a:ext>
            </a:extLst>
          </p:cNvPr>
          <p:cNvSpPr>
            <a:spLocks noGrp="1"/>
          </p:cNvSpPr>
          <p:nvPr>
            <p:ph type="body" sz="quarter" idx="14"/>
          </p:nvPr>
        </p:nvSpPr>
        <p:spPr/>
        <p:txBody>
          <a:bodyPr/>
          <a:lstStyle/>
          <a:p>
            <a:r>
              <a:rPr lang="ja-JP" altLang="en-US" dirty="0">
                <a:latin typeface="+mj-ea"/>
                <a:ea typeface="+mj-ea"/>
                <a:cs typeface="Meiryo UI" panose="020B0604030504040204" pitchFamily="50" charset="-128"/>
              </a:rPr>
              <a:t>作成した</a:t>
            </a:r>
            <a:r>
              <a:rPr lang="en-US" altLang="ja-JP" dirty="0">
                <a:latin typeface="+mj-ea"/>
                <a:ea typeface="+mj-ea"/>
                <a:cs typeface="Meiryo UI" panose="020B0604030504040204" pitchFamily="50" charset="-128"/>
              </a:rPr>
              <a:t>Excel</a:t>
            </a:r>
            <a:r>
              <a:rPr lang="ja-JP" altLang="en-US" dirty="0">
                <a:latin typeface="+mj-ea"/>
                <a:ea typeface="+mj-ea"/>
                <a:cs typeface="Meiryo UI" panose="020B0604030504040204" pitchFamily="50" charset="-128"/>
              </a:rPr>
              <a:t>ファイルを登録するために「</a:t>
            </a:r>
            <a:r>
              <a:rPr lang="en-US" altLang="ja-JP" dirty="0">
                <a:latin typeface="+mj-ea"/>
                <a:ea typeface="+mj-ea"/>
                <a:cs typeface="Meiryo UI" panose="020B0604030504040204" pitchFamily="50" charset="-128"/>
              </a:rPr>
              <a:t>CKAN</a:t>
            </a:r>
            <a:r>
              <a:rPr lang="ja-JP" altLang="en-US" dirty="0">
                <a:latin typeface="+mj-ea"/>
                <a:ea typeface="+mj-ea"/>
                <a:cs typeface="Meiryo UI" panose="020B0604030504040204" pitchFamily="50" charset="-128"/>
              </a:rPr>
              <a:t>」へログインします。</a:t>
            </a:r>
            <a:endParaRPr lang="en-US" altLang="ja-JP" dirty="0">
              <a:latin typeface="+mj-ea"/>
              <a:ea typeface="+mj-ea"/>
              <a:cs typeface="Meiryo UI" panose="020B0604030504040204" pitchFamily="50" charset="-128"/>
            </a:endParaRPr>
          </a:p>
          <a:p>
            <a:r>
              <a:rPr lang="ja-JP" altLang="en-US" dirty="0">
                <a:latin typeface="+mj-ea"/>
                <a:ea typeface="+mj-ea"/>
                <a:cs typeface="Meiryo UI" panose="020B0604030504040204" pitchFamily="50" charset="-128"/>
              </a:rPr>
              <a:t>すでにログイン済みの型はダッシュボードアイコンをクリックしてホームに戻ってください。</a:t>
            </a:r>
            <a:endParaRPr lang="en-US" altLang="ja-JP" dirty="0">
              <a:latin typeface="+mj-ea"/>
              <a:ea typeface="+mj-ea"/>
              <a:cs typeface="Meiryo UI" panose="020B0604030504040204" pitchFamily="50" charset="-128"/>
            </a:endParaRPr>
          </a:p>
          <a:p>
            <a:endParaRPr kumimoji="1" lang="ja-JP" altLang="en-US" dirty="0"/>
          </a:p>
        </p:txBody>
      </p:sp>
      <p:pic>
        <p:nvPicPr>
          <p:cNvPr id="35" name="図 34">
            <a:extLst>
              <a:ext uri="{FF2B5EF4-FFF2-40B4-BE49-F238E27FC236}">
                <a16:creationId xmlns:a16="http://schemas.microsoft.com/office/drawing/2014/main" id="{8198C415-DE35-457B-9F0C-1F2A64B5BF24}"/>
              </a:ext>
            </a:extLst>
          </p:cNvPr>
          <p:cNvPicPr>
            <a:picLocks noChangeAspect="1"/>
          </p:cNvPicPr>
          <p:nvPr/>
        </p:nvPicPr>
        <p:blipFill rotWithShape="1">
          <a:blip r:embed="rId3"/>
          <a:srcRect l="60637" t="8207" r="2117" b="75698"/>
          <a:stretch/>
        </p:blipFill>
        <p:spPr>
          <a:xfrm>
            <a:off x="4861119" y="2137293"/>
            <a:ext cx="3671321" cy="859659"/>
          </a:xfrm>
          <a:prstGeom prst="rect">
            <a:avLst/>
          </a:prstGeom>
        </p:spPr>
      </p:pic>
      <p:pic>
        <p:nvPicPr>
          <p:cNvPr id="36" name="図 35">
            <a:extLst>
              <a:ext uri="{FF2B5EF4-FFF2-40B4-BE49-F238E27FC236}">
                <a16:creationId xmlns:a16="http://schemas.microsoft.com/office/drawing/2014/main" id="{2245DFA6-6989-43AB-B41E-5E87D7FC361A}"/>
              </a:ext>
            </a:extLst>
          </p:cNvPr>
          <p:cNvPicPr>
            <a:picLocks noChangeAspect="1"/>
          </p:cNvPicPr>
          <p:nvPr/>
        </p:nvPicPr>
        <p:blipFill>
          <a:blip r:embed="rId4"/>
          <a:stretch>
            <a:fillRect/>
          </a:stretch>
        </p:blipFill>
        <p:spPr>
          <a:xfrm>
            <a:off x="216732" y="4481571"/>
            <a:ext cx="4317374" cy="2212208"/>
          </a:xfrm>
          <a:prstGeom prst="rect">
            <a:avLst/>
          </a:prstGeom>
        </p:spPr>
      </p:pic>
      <p:sp>
        <p:nvSpPr>
          <p:cNvPr id="37" name="テキスト ボックス 36">
            <a:extLst>
              <a:ext uri="{FF2B5EF4-FFF2-40B4-BE49-F238E27FC236}">
                <a16:creationId xmlns:a16="http://schemas.microsoft.com/office/drawing/2014/main" id="{6AE84ACE-2018-4C06-BD68-8C4FCECD7AA9}"/>
              </a:ext>
            </a:extLst>
          </p:cNvPr>
          <p:cNvSpPr txBox="1"/>
          <p:nvPr/>
        </p:nvSpPr>
        <p:spPr bwMode="auto">
          <a:xfrm>
            <a:off x="216732" y="3655314"/>
            <a:ext cx="4499284" cy="797911"/>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もしログアウトしてしまった場合は、ログイン</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URL</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hlinkClick r:id="rId5"/>
              </a:rPr>
              <a:t>https://odtc.bodik.jp/user/login</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）にアクセスして、</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spcBef>
                <a:spcPts val="369"/>
              </a:spcBef>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自分の自治体の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ID</a:t>
            </a:r>
            <a:r>
              <a:rPr kumimoji="1"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パスワードを入力してログインしてください。</a:t>
            </a:r>
          </a:p>
        </p:txBody>
      </p:sp>
      <p:sp>
        <p:nvSpPr>
          <p:cNvPr id="38" name="正方形/長方形 37">
            <a:extLst>
              <a:ext uri="{FF2B5EF4-FFF2-40B4-BE49-F238E27FC236}">
                <a16:creationId xmlns:a16="http://schemas.microsoft.com/office/drawing/2014/main" id="{F41B2F4E-DA04-4D46-B870-C7DDAB1C478E}"/>
              </a:ext>
            </a:extLst>
          </p:cNvPr>
          <p:cNvSpPr/>
          <p:nvPr/>
        </p:nvSpPr>
        <p:spPr>
          <a:xfrm>
            <a:off x="1619672" y="5605541"/>
            <a:ext cx="2016224" cy="509781"/>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42" name="テキスト ボックス 41">
            <a:extLst>
              <a:ext uri="{FF2B5EF4-FFF2-40B4-BE49-F238E27FC236}">
                <a16:creationId xmlns:a16="http://schemas.microsoft.com/office/drawing/2014/main" id="{E4385B5C-1754-4279-84C8-07FDB97DCCC5}"/>
              </a:ext>
            </a:extLst>
          </p:cNvPr>
          <p:cNvSpPr txBox="1"/>
          <p:nvPr/>
        </p:nvSpPr>
        <p:spPr bwMode="auto">
          <a:xfrm>
            <a:off x="3671301" y="6214921"/>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sp>
        <p:nvSpPr>
          <p:cNvPr id="48" name="テキスト ボックス 47">
            <a:extLst>
              <a:ext uri="{FF2B5EF4-FFF2-40B4-BE49-F238E27FC236}">
                <a16:creationId xmlns:a16="http://schemas.microsoft.com/office/drawing/2014/main" id="{D7F6C393-4411-4272-84D0-262CE9EF887A}"/>
              </a:ext>
            </a:extLst>
          </p:cNvPr>
          <p:cNvSpPr txBox="1"/>
          <p:nvPr/>
        </p:nvSpPr>
        <p:spPr bwMode="auto">
          <a:xfrm>
            <a:off x="1331640" y="5724176"/>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52" name="正方形/長方形 51">
            <a:extLst>
              <a:ext uri="{FF2B5EF4-FFF2-40B4-BE49-F238E27FC236}">
                <a16:creationId xmlns:a16="http://schemas.microsoft.com/office/drawing/2014/main" id="{7A53D90A-297F-4AC7-A565-D42D1BB88765}"/>
              </a:ext>
            </a:extLst>
          </p:cNvPr>
          <p:cNvSpPr/>
          <p:nvPr/>
        </p:nvSpPr>
        <p:spPr>
          <a:xfrm>
            <a:off x="7193214" y="2072749"/>
            <a:ext cx="465231" cy="333522"/>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17" name="図 16">
            <a:extLst>
              <a:ext uri="{FF2B5EF4-FFF2-40B4-BE49-F238E27FC236}">
                <a16:creationId xmlns:a16="http://schemas.microsoft.com/office/drawing/2014/main" id="{E2814F07-B2BA-4D42-A572-7BDE97357432}"/>
              </a:ext>
            </a:extLst>
          </p:cNvPr>
          <p:cNvPicPr>
            <a:picLocks noChangeAspect="1"/>
          </p:cNvPicPr>
          <p:nvPr/>
        </p:nvPicPr>
        <p:blipFill rotWithShape="1">
          <a:blip r:embed="rId6"/>
          <a:srcRect l="22410" t="30152" r="23226" b="33253"/>
          <a:stretch/>
        </p:blipFill>
        <p:spPr>
          <a:xfrm>
            <a:off x="200390" y="2001832"/>
            <a:ext cx="4170080" cy="1521359"/>
          </a:xfrm>
          <a:prstGeom prst="rect">
            <a:avLst/>
          </a:prstGeom>
        </p:spPr>
      </p:pic>
      <p:sp>
        <p:nvSpPr>
          <p:cNvPr id="53" name="テキスト ボックス 52">
            <a:extLst>
              <a:ext uri="{FF2B5EF4-FFF2-40B4-BE49-F238E27FC236}">
                <a16:creationId xmlns:a16="http://schemas.microsoft.com/office/drawing/2014/main" id="{D1BF2210-0C72-4C92-8317-4D4EA80BC08B}"/>
              </a:ext>
            </a:extLst>
          </p:cNvPr>
          <p:cNvSpPr txBox="1"/>
          <p:nvPr/>
        </p:nvSpPr>
        <p:spPr bwMode="auto">
          <a:xfrm>
            <a:off x="323528" y="1787614"/>
            <a:ext cx="3494755" cy="272510"/>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①メニューから「データセット」をクリックします。</a:t>
            </a:r>
          </a:p>
        </p:txBody>
      </p:sp>
      <p:sp>
        <p:nvSpPr>
          <p:cNvPr id="58" name="テキスト ボックス 57">
            <a:extLst>
              <a:ext uri="{FF2B5EF4-FFF2-40B4-BE49-F238E27FC236}">
                <a16:creationId xmlns:a16="http://schemas.microsoft.com/office/drawing/2014/main" id="{6EEE910C-CFED-47EA-B25E-F60F86B0F3D7}"/>
              </a:ext>
            </a:extLst>
          </p:cNvPr>
          <p:cNvSpPr txBox="1"/>
          <p:nvPr/>
        </p:nvSpPr>
        <p:spPr bwMode="auto">
          <a:xfrm>
            <a:off x="4594390" y="1794493"/>
            <a:ext cx="4192303" cy="272510"/>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②右上の「ダッシュボード」アイコンをクリックします。</a:t>
            </a:r>
          </a:p>
        </p:txBody>
      </p:sp>
      <p:sp>
        <p:nvSpPr>
          <p:cNvPr id="39" name="正方形/長方形 38">
            <a:extLst>
              <a:ext uri="{FF2B5EF4-FFF2-40B4-BE49-F238E27FC236}">
                <a16:creationId xmlns:a16="http://schemas.microsoft.com/office/drawing/2014/main" id="{3192B63B-78DD-4358-B651-E55AE26D7D9B}"/>
              </a:ext>
            </a:extLst>
          </p:cNvPr>
          <p:cNvSpPr/>
          <p:nvPr/>
        </p:nvSpPr>
        <p:spPr>
          <a:xfrm>
            <a:off x="683568" y="2386607"/>
            <a:ext cx="465231" cy="23261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pic>
        <p:nvPicPr>
          <p:cNvPr id="18" name="図 17">
            <a:extLst>
              <a:ext uri="{FF2B5EF4-FFF2-40B4-BE49-F238E27FC236}">
                <a16:creationId xmlns:a16="http://schemas.microsoft.com/office/drawing/2014/main" id="{1FCD09C0-128A-4719-835E-DC015006B313}"/>
              </a:ext>
            </a:extLst>
          </p:cNvPr>
          <p:cNvPicPr>
            <a:picLocks noChangeAspect="1"/>
          </p:cNvPicPr>
          <p:nvPr/>
        </p:nvPicPr>
        <p:blipFill rotWithShape="1">
          <a:blip r:embed="rId7"/>
          <a:srcRect l="2274" t="21202" r="3538" b="19488"/>
          <a:stretch/>
        </p:blipFill>
        <p:spPr>
          <a:xfrm>
            <a:off x="4884990" y="3872297"/>
            <a:ext cx="3816424" cy="1302495"/>
          </a:xfrm>
          <a:prstGeom prst="rect">
            <a:avLst/>
          </a:prstGeom>
        </p:spPr>
      </p:pic>
      <p:sp>
        <p:nvSpPr>
          <p:cNvPr id="59" name="正方形/長方形 58">
            <a:extLst>
              <a:ext uri="{FF2B5EF4-FFF2-40B4-BE49-F238E27FC236}">
                <a16:creationId xmlns:a16="http://schemas.microsoft.com/office/drawing/2014/main" id="{57C52C28-E544-487E-9C1D-8F206662FB92}"/>
              </a:ext>
            </a:extLst>
          </p:cNvPr>
          <p:cNvSpPr/>
          <p:nvPr/>
        </p:nvSpPr>
        <p:spPr>
          <a:xfrm>
            <a:off x="3976688" y="6365806"/>
            <a:ext cx="465231" cy="23261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60" name="テキスト ボックス 59">
            <a:extLst>
              <a:ext uri="{FF2B5EF4-FFF2-40B4-BE49-F238E27FC236}">
                <a16:creationId xmlns:a16="http://schemas.microsoft.com/office/drawing/2014/main" id="{6974A87F-CEF3-4282-8749-A9BB8472482A}"/>
              </a:ext>
            </a:extLst>
          </p:cNvPr>
          <p:cNvSpPr txBox="1"/>
          <p:nvPr/>
        </p:nvSpPr>
        <p:spPr bwMode="auto">
          <a:xfrm>
            <a:off x="4697050" y="3505471"/>
            <a:ext cx="4192303" cy="272510"/>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62" dirty="0">
                <a:latin typeface="Meiryo UI" panose="020B0604030504040204" pitchFamily="50" charset="-128"/>
                <a:ea typeface="Meiryo UI" panose="020B0604030504040204" pitchFamily="50" charset="-128"/>
                <a:cs typeface="Meiryo UI" panose="020B0604030504040204" pitchFamily="50" charset="-128"/>
              </a:rPr>
              <a:t>③以下のような画面になれば準備完了です。</a:t>
            </a:r>
          </a:p>
        </p:txBody>
      </p:sp>
      <p:sp>
        <p:nvSpPr>
          <p:cNvPr id="61" name="右矢印 9">
            <a:extLst>
              <a:ext uri="{FF2B5EF4-FFF2-40B4-BE49-F238E27FC236}">
                <a16:creationId xmlns:a16="http://schemas.microsoft.com/office/drawing/2014/main" id="{1A90CCE6-C450-4E9A-920E-79076E89769D}"/>
              </a:ext>
            </a:extLst>
          </p:cNvPr>
          <p:cNvSpPr/>
          <p:nvPr/>
        </p:nvSpPr>
        <p:spPr>
          <a:xfrm rot="10800000" flipH="1">
            <a:off x="4336176" y="2619222"/>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62" name="右矢印 9">
            <a:extLst>
              <a:ext uri="{FF2B5EF4-FFF2-40B4-BE49-F238E27FC236}">
                <a16:creationId xmlns:a16="http://schemas.microsoft.com/office/drawing/2014/main" id="{B916270F-5D2B-41EC-AE99-A244FACFEE06}"/>
              </a:ext>
            </a:extLst>
          </p:cNvPr>
          <p:cNvSpPr/>
          <p:nvPr/>
        </p:nvSpPr>
        <p:spPr>
          <a:xfrm rot="16200000" flipH="1">
            <a:off x="7137797" y="2783232"/>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63" name="右矢印 9">
            <a:extLst>
              <a:ext uri="{FF2B5EF4-FFF2-40B4-BE49-F238E27FC236}">
                <a16:creationId xmlns:a16="http://schemas.microsoft.com/office/drawing/2014/main" id="{F67191AD-A455-4C66-B356-34BD18F57C5A}"/>
              </a:ext>
            </a:extLst>
          </p:cNvPr>
          <p:cNvSpPr/>
          <p:nvPr/>
        </p:nvSpPr>
        <p:spPr>
          <a:xfrm rot="8064238" flipH="1">
            <a:off x="4452454" y="5905833"/>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2594932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754D37C-DDFE-48AD-B0F8-1DA837D83647}"/>
              </a:ext>
            </a:extLst>
          </p:cNvPr>
          <p:cNvPicPr>
            <a:picLocks noChangeAspect="1"/>
          </p:cNvPicPr>
          <p:nvPr/>
        </p:nvPicPr>
        <p:blipFill rotWithShape="1">
          <a:blip r:embed="rId3"/>
          <a:srcRect l="27950" t="23424" r="6688" b="21146"/>
          <a:stretch/>
        </p:blipFill>
        <p:spPr>
          <a:xfrm>
            <a:off x="4461725" y="3961192"/>
            <a:ext cx="4436456" cy="2564152"/>
          </a:xfrm>
          <a:prstGeom prst="rect">
            <a:avLst/>
          </a:prstGeom>
        </p:spPr>
      </p:pic>
      <p:pic>
        <p:nvPicPr>
          <p:cNvPr id="2" name="図 1">
            <a:extLst>
              <a:ext uri="{FF2B5EF4-FFF2-40B4-BE49-F238E27FC236}">
                <a16:creationId xmlns:a16="http://schemas.microsoft.com/office/drawing/2014/main" id="{F1673516-A0BF-458F-8F22-9649034CBF11}"/>
              </a:ext>
            </a:extLst>
          </p:cNvPr>
          <p:cNvPicPr>
            <a:picLocks noChangeAspect="1"/>
          </p:cNvPicPr>
          <p:nvPr/>
        </p:nvPicPr>
        <p:blipFill rotWithShape="1">
          <a:blip r:embed="rId4"/>
          <a:srcRect l="5113" t="55134" r="53150" b="2793"/>
          <a:stretch/>
        </p:blipFill>
        <p:spPr>
          <a:xfrm>
            <a:off x="143508" y="4022926"/>
            <a:ext cx="3816424" cy="2621949"/>
          </a:xfrm>
          <a:prstGeom prst="rect">
            <a:avLst/>
          </a:prstGeom>
        </p:spPr>
      </p:pic>
      <p:sp>
        <p:nvSpPr>
          <p:cNvPr id="9" name="タイトル 8">
            <a:extLst>
              <a:ext uri="{FF2B5EF4-FFF2-40B4-BE49-F238E27FC236}">
                <a16:creationId xmlns:a16="http://schemas.microsoft.com/office/drawing/2014/main" id="{1A26B340-5658-4052-9910-1D85A8C7FE62}"/>
              </a:ext>
            </a:extLst>
          </p:cNvPr>
          <p:cNvSpPr>
            <a:spLocks noGrp="1"/>
          </p:cNvSpPr>
          <p:nvPr>
            <p:ph type="title"/>
          </p:nvPr>
        </p:nvSpPr>
        <p:spPr>
          <a:xfrm>
            <a:off x="207963" y="274683"/>
            <a:ext cx="7560840" cy="424732"/>
          </a:xfrm>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3.4 </a:t>
            </a:r>
            <a:r>
              <a:rPr lang="ja-JP" altLang="en-US" dirty="0">
                <a:latin typeface="Meiryo UI" panose="020B0604030504040204" pitchFamily="50" charset="-128"/>
                <a:ea typeface="Meiryo UI" panose="020B0604030504040204" pitchFamily="50" charset="-128"/>
                <a:cs typeface="Meiryo UI" panose="020B0604030504040204" pitchFamily="50" charset="-128"/>
              </a:rPr>
              <a:t>既存のデータセットへのリソースの追加</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29</a:t>
            </a:fld>
            <a:endParaRPr lang="ja-JP" altLang="en-US" dirty="0"/>
          </a:p>
        </p:txBody>
      </p:sp>
      <p:sp>
        <p:nvSpPr>
          <p:cNvPr id="10" name="テキスト プレースホルダー 9">
            <a:extLst>
              <a:ext uri="{FF2B5EF4-FFF2-40B4-BE49-F238E27FC236}">
                <a16:creationId xmlns:a16="http://schemas.microsoft.com/office/drawing/2014/main" id="{EAD4E65F-68C8-4846-A844-9CE61CFC8C02}"/>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sp>
        <p:nvSpPr>
          <p:cNvPr id="11" name="テキスト プレースホルダー 10">
            <a:extLst>
              <a:ext uri="{FF2B5EF4-FFF2-40B4-BE49-F238E27FC236}">
                <a16:creationId xmlns:a16="http://schemas.microsoft.com/office/drawing/2014/main" id="{B947162F-95D7-4D16-91E7-E1A7AD59C973}"/>
              </a:ext>
            </a:extLst>
          </p:cNvPr>
          <p:cNvSpPr>
            <a:spLocks noGrp="1"/>
          </p:cNvSpPr>
          <p:nvPr>
            <p:ph type="body" sz="quarter" idx="14"/>
          </p:nvPr>
        </p:nvSpPr>
        <p:spPr>
          <a:xfrm>
            <a:off x="207963" y="884239"/>
            <a:ext cx="8728075" cy="418606"/>
          </a:xfrm>
        </p:spPr>
        <p:txBody>
          <a:bodyPr/>
          <a:lstStyle/>
          <a:p>
            <a:r>
              <a:rPr lang="ja-JP" altLang="en-US" dirty="0"/>
              <a:t> データセットの作成画面への遷移します。</a:t>
            </a:r>
          </a:p>
          <a:p>
            <a:endParaRPr kumimoji="1" lang="ja-JP" altLang="en-US" dirty="0"/>
          </a:p>
        </p:txBody>
      </p:sp>
      <p:pic>
        <p:nvPicPr>
          <p:cNvPr id="22" name="図 21" descr="管理 - default - ユーザ - CKAN - Firefox Developer Edition"/>
          <p:cNvPicPr/>
          <p:nvPr/>
        </p:nvPicPr>
        <p:blipFill rotWithShape="1">
          <a:blip r:embed="rId5" cstate="print">
            <a:extLst>
              <a:ext uri="{28A0092B-C50C-407E-A947-70E740481C1C}">
                <a14:useLocalDpi xmlns:a14="http://schemas.microsoft.com/office/drawing/2010/main" val="0"/>
              </a:ext>
            </a:extLst>
          </a:blip>
          <a:srcRect/>
          <a:stretch/>
        </p:blipFill>
        <p:spPr>
          <a:xfrm>
            <a:off x="1178335" y="1412776"/>
            <a:ext cx="6634025" cy="1856935"/>
          </a:xfrm>
          <a:prstGeom prst="rect">
            <a:avLst/>
          </a:prstGeom>
        </p:spPr>
      </p:pic>
      <p:sp>
        <p:nvSpPr>
          <p:cNvPr id="24" name="正方形/長方形 23"/>
          <p:cNvSpPr/>
          <p:nvPr/>
        </p:nvSpPr>
        <p:spPr>
          <a:xfrm>
            <a:off x="3716518" y="2467970"/>
            <a:ext cx="673941" cy="309372"/>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5" name="正方形/長方形 24"/>
          <p:cNvSpPr/>
          <p:nvPr/>
        </p:nvSpPr>
        <p:spPr>
          <a:xfrm>
            <a:off x="490471" y="4725144"/>
            <a:ext cx="1364058" cy="177206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6" name="角丸四角形吹き出し 25"/>
          <p:cNvSpPr/>
          <p:nvPr/>
        </p:nvSpPr>
        <p:spPr>
          <a:xfrm>
            <a:off x="5063461" y="1913381"/>
            <a:ext cx="2455208" cy="441930"/>
          </a:xfrm>
          <a:prstGeom prst="wedgeRoundRectCallout">
            <a:avLst>
              <a:gd name="adj1" fmla="val -85672"/>
              <a:gd name="adj2" fmla="val 82851"/>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eiryo UI" panose="020B0604030504040204" pitchFamily="50" charset="-128"/>
                <a:ea typeface="Meiryo UI"/>
              </a:rPr>
              <a:t>①「私の組織」をクリックします。</a:t>
            </a:r>
          </a:p>
        </p:txBody>
      </p:sp>
      <p:sp>
        <p:nvSpPr>
          <p:cNvPr id="27" name="角丸四角形吹き出し 26"/>
          <p:cNvSpPr/>
          <p:nvPr/>
        </p:nvSpPr>
        <p:spPr>
          <a:xfrm>
            <a:off x="1984184" y="5544037"/>
            <a:ext cx="2041488" cy="953171"/>
          </a:xfrm>
          <a:prstGeom prst="wedgeRoundRectCallout">
            <a:avLst>
              <a:gd name="adj1" fmla="val -59226"/>
              <a:gd name="adj2" fmla="val -30883"/>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eiryo UI" panose="020B0604030504040204" pitchFamily="50" charset="-128"/>
                <a:ea typeface="Meiryo UI"/>
              </a:rPr>
              <a:t>②自分の所属する</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地方公共団体が</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表示されるので、</a:t>
            </a:r>
            <a:endParaRPr lang="en-US" altLang="ja-JP" sz="1400" kern="0" dirty="0">
              <a:solidFill>
                <a:srgbClr val="FF0000"/>
              </a:solidFill>
              <a:latin typeface="Meiryo UI" panose="020B0604030504040204" pitchFamily="50" charset="-128"/>
              <a:ea typeface="Meiryo UI"/>
            </a:endParaRPr>
          </a:p>
          <a:p>
            <a:pPr defTabSz="844083"/>
            <a:r>
              <a:rPr lang="ja-JP" altLang="en-US" sz="1400" kern="0" dirty="0">
                <a:solidFill>
                  <a:srgbClr val="FF0000"/>
                </a:solidFill>
                <a:latin typeface="Meiryo UI" panose="020B0604030504040204" pitchFamily="50" charset="-128"/>
                <a:ea typeface="Meiryo UI"/>
              </a:rPr>
              <a:t>　 アイコンをクリックします。</a:t>
            </a:r>
          </a:p>
        </p:txBody>
      </p:sp>
      <p:sp>
        <p:nvSpPr>
          <p:cNvPr id="30" name="正方形/長方形 29"/>
          <p:cNvSpPr/>
          <p:nvPr/>
        </p:nvSpPr>
        <p:spPr>
          <a:xfrm>
            <a:off x="4644008" y="5932022"/>
            <a:ext cx="1512168" cy="232615"/>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1" name="角丸四角形吹き出し 30"/>
          <p:cNvSpPr/>
          <p:nvPr/>
        </p:nvSpPr>
        <p:spPr>
          <a:xfrm>
            <a:off x="6006501" y="5242543"/>
            <a:ext cx="3024336" cy="458545"/>
          </a:xfrm>
          <a:prstGeom prst="wedgeRoundRectCallout">
            <a:avLst>
              <a:gd name="adj1" fmla="val -44311"/>
              <a:gd name="adj2" fmla="val 107791"/>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defTabSz="844083"/>
            <a:r>
              <a:rPr lang="ja-JP" altLang="en-US" sz="1400" kern="0" dirty="0">
                <a:solidFill>
                  <a:srgbClr val="FF0000"/>
                </a:solidFill>
                <a:latin typeface="+mn-ea"/>
              </a:rPr>
              <a:t>③</a:t>
            </a:r>
            <a:r>
              <a:rPr kumimoji="1" lang="ja-JP" altLang="en-US" sz="1400" dirty="0">
                <a:solidFill>
                  <a:srgbClr val="FF0000"/>
                </a:solidFill>
                <a:latin typeface="+mn-ea"/>
                <a:cs typeface="Meiryo UI" panose="020B0604030504040204" pitchFamily="50" charset="-128"/>
              </a:rPr>
              <a:t>事前に作成されている「オープンデータマップ用データセット」をクリックします</a:t>
            </a:r>
            <a:r>
              <a:rPr lang="ja-JP" altLang="en-US" sz="1400" kern="0" dirty="0">
                <a:solidFill>
                  <a:srgbClr val="FF0000"/>
                </a:solidFill>
                <a:latin typeface="+mn-ea"/>
              </a:rPr>
              <a:t>。</a:t>
            </a:r>
          </a:p>
        </p:txBody>
      </p:sp>
      <p:sp>
        <p:nvSpPr>
          <p:cNvPr id="15" name="右矢印 9">
            <a:extLst>
              <a:ext uri="{FF2B5EF4-FFF2-40B4-BE49-F238E27FC236}">
                <a16:creationId xmlns:a16="http://schemas.microsoft.com/office/drawing/2014/main" id="{74219420-FB15-4F87-ADA5-0C93D321FEFD}"/>
              </a:ext>
            </a:extLst>
          </p:cNvPr>
          <p:cNvSpPr/>
          <p:nvPr/>
        </p:nvSpPr>
        <p:spPr>
          <a:xfrm rot="7602133">
            <a:off x="2866368" y="3228483"/>
            <a:ext cx="1004195"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6" name="右矢印 9">
            <a:extLst>
              <a:ext uri="{FF2B5EF4-FFF2-40B4-BE49-F238E27FC236}">
                <a16:creationId xmlns:a16="http://schemas.microsoft.com/office/drawing/2014/main" id="{18E30ED5-A870-48A1-985B-0EFBCF7104BC}"/>
              </a:ext>
            </a:extLst>
          </p:cNvPr>
          <p:cNvSpPr/>
          <p:nvPr/>
        </p:nvSpPr>
        <p:spPr>
          <a:xfrm>
            <a:off x="3582218" y="5293138"/>
            <a:ext cx="886908" cy="176491"/>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17379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1619354"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tx1"/>
                </a:solidFill>
                <a:latin typeface="+mj-ea"/>
                <a:ea typeface="+mj-ea"/>
              </a:rPr>
              <a:t>１</a:t>
            </a:r>
            <a:r>
              <a:rPr lang="en-US" altLang="ja-JP" sz="2200" dirty="0">
                <a:solidFill>
                  <a:schemeClr val="tx1"/>
                </a:solidFill>
                <a:latin typeface="+mj-ea"/>
                <a:ea typeface="+mj-ea"/>
              </a:rPr>
              <a:t>.</a:t>
            </a:r>
            <a:r>
              <a:rPr lang="ja-JP" altLang="en-US" sz="2200" dirty="0">
                <a:solidFill>
                  <a:schemeClr val="tx1"/>
                </a:solidFill>
                <a:latin typeface="+mj-ea"/>
                <a:ea typeface="+mj-ea"/>
              </a:rPr>
              <a:t> はじめに</a:t>
            </a: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2983509"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２</a:t>
            </a:r>
            <a:r>
              <a:rPr lang="en-US" altLang="ja-JP" sz="2200" dirty="0">
                <a:latin typeface="+mj-ea"/>
                <a:ea typeface="+mj-ea"/>
              </a:rPr>
              <a:t>.</a:t>
            </a:r>
            <a:r>
              <a:rPr lang="ja-JP" altLang="en-US" sz="2200" dirty="0">
                <a:latin typeface="+mj-ea"/>
                <a:ea typeface="+mj-ea"/>
              </a:rPr>
              <a:t> オープンデータの公開</a:t>
            </a:r>
          </a:p>
        </p:txBody>
      </p:sp>
      <p:sp>
        <p:nvSpPr>
          <p:cNvPr id="8" name="Text Box 31">
            <a:extLst>
              <a:ext uri="{FF2B5EF4-FFF2-40B4-BE49-F238E27FC236}">
                <a16:creationId xmlns:a16="http://schemas.microsoft.com/office/drawing/2014/main" id="{481B14C7-A8BD-48B1-9937-DC8AD9C3ADB2}"/>
              </a:ext>
            </a:extLst>
          </p:cNvPr>
          <p:cNvSpPr txBox="1">
            <a:spLocks noChangeArrowheads="1"/>
          </p:cNvSpPr>
          <p:nvPr/>
        </p:nvSpPr>
        <p:spPr bwMode="gray">
          <a:xfrm>
            <a:off x="566738" y="4172729"/>
            <a:ext cx="435087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３</a:t>
            </a:r>
            <a:r>
              <a:rPr lang="en-US" altLang="ja-JP" sz="2200" dirty="0">
                <a:latin typeface="+mj-ea"/>
                <a:ea typeface="+mj-ea"/>
              </a:rPr>
              <a:t>.</a:t>
            </a:r>
            <a:r>
              <a:rPr lang="ja-JP" altLang="en-US" sz="2200" dirty="0">
                <a:latin typeface="+mj-ea"/>
                <a:ea typeface="+mj-ea"/>
              </a:rPr>
              <a:t> マップによるデータのビジュアライズ</a:t>
            </a:r>
          </a:p>
        </p:txBody>
      </p:sp>
    </p:spTree>
    <p:extLst>
      <p:ext uri="{BB962C8B-B14F-4D97-AF65-F5344CB8AC3E}">
        <p14:creationId xmlns:p14="http://schemas.microsoft.com/office/powerpoint/2010/main" val="656721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A05E05FB-80E2-4716-A35C-7525342BB1F3}"/>
              </a:ext>
            </a:extLst>
          </p:cNvPr>
          <p:cNvPicPr>
            <a:picLocks noChangeAspect="1"/>
          </p:cNvPicPr>
          <p:nvPr/>
        </p:nvPicPr>
        <p:blipFill rotWithShape="1">
          <a:blip r:embed="rId3"/>
          <a:srcRect l="28739" t="15376" r="8263" b="10359"/>
          <a:stretch/>
        </p:blipFill>
        <p:spPr>
          <a:xfrm>
            <a:off x="4902446" y="3975957"/>
            <a:ext cx="3809310" cy="2765411"/>
          </a:xfrm>
          <a:prstGeom prst="rect">
            <a:avLst/>
          </a:prstGeom>
        </p:spPr>
      </p:pic>
      <p:pic>
        <p:nvPicPr>
          <p:cNvPr id="27" name="図 26">
            <a:extLst>
              <a:ext uri="{FF2B5EF4-FFF2-40B4-BE49-F238E27FC236}">
                <a16:creationId xmlns:a16="http://schemas.microsoft.com/office/drawing/2014/main" id="{82F0AEDF-8AC3-4574-A499-F775DECAF19D}"/>
              </a:ext>
            </a:extLst>
          </p:cNvPr>
          <p:cNvPicPr>
            <a:picLocks noChangeAspect="1"/>
          </p:cNvPicPr>
          <p:nvPr/>
        </p:nvPicPr>
        <p:blipFill rotWithShape="1">
          <a:blip r:embed="rId4"/>
          <a:srcRect l="28738" t="37476" r="6688" b="22580"/>
          <a:stretch/>
        </p:blipFill>
        <p:spPr>
          <a:xfrm>
            <a:off x="275573" y="3922025"/>
            <a:ext cx="3883535" cy="1479415"/>
          </a:xfrm>
          <a:prstGeom prst="rect">
            <a:avLst/>
          </a:prstGeom>
        </p:spPr>
      </p:pic>
      <p:pic>
        <p:nvPicPr>
          <p:cNvPr id="18" name="図 17">
            <a:extLst>
              <a:ext uri="{FF2B5EF4-FFF2-40B4-BE49-F238E27FC236}">
                <a16:creationId xmlns:a16="http://schemas.microsoft.com/office/drawing/2014/main" id="{2F9C3EA3-3E5B-44C7-9D36-1BE090ABA495}"/>
              </a:ext>
            </a:extLst>
          </p:cNvPr>
          <p:cNvPicPr>
            <a:picLocks noChangeAspect="1"/>
          </p:cNvPicPr>
          <p:nvPr/>
        </p:nvPicPr>
        <p:blipFill rotWithShape="1">
          <a:blip r:embed="rId5"/>
          <a:srcRect l="28760" t="13250" r="6707" b="26088"/>
          <a:stretch/>
        </p:blipFill>
        <p:spPr>
          <a:xfrm>
            <a:off x="4967079" y="1633826"/>
            <a:ext cx="3537224" cy="2047708"/>
          </a:xfrm>
          <a:prstGeom prst="rect">
            <a:avLst/>
          </a:prstGeom>
        </p:spPr>
      </p:pic>
      <p:pic>
        <p:nvPicPr>
          <p:cNvPr id="5" name="図 4">
            <a:extLst>
              <a:ext uri="{FF2B5EF4-FFF2-40B4-BE49-F238E27FC236}">
                <a16:creationId xmlns:a16="http://schemas.microsoft.com/office/drawing/2014/main" id="{20CFD0B8-34C7-4030-8F3E-6EE5A9CA153E}"/>
              </a:ext>
            </a:extLst>
          </p:cNvPr>
          <p:cNvPicPr>
            <a:picLocks noChangeAspect="1"/>
          </p:cNvPicPr>
          <p:nvPr/>
        </p:nvPicPr>
        <p:blipFill rotWithShape="1">
          <a:blip r:embed="rId6"/>
          <a:srcRect l="28737" t="22955" r="5956" b="32841"/>
          <a:stretch/>
        </p:blipFill>
        <p:spPr>
          <a:xfrm>
            <a:off x="278191" y="1655547"/>
            <a:ext cx="3924102" cy="1810208"/>
          </a:xfrm>
          <a:prstGeom prst="rect">
            <a:avLst/>
          </a:prstGeom>
        </p:spPr>
      </p:pic>
      <p:sp>
        <p:nvSpPr>
          <p:cNvPr id="4" name="タイトル 3">
            <a:extLst>
              <a:ext uri="{FF2B5EF4-FFF2-40B4-BE49-F238E27FC236}">
                <a16:creationId xmlns:a16="http://schemas.microsoft.com/office/drawing/2014/main" id="{646F645C-963A-478F-9EB3-95E3890C5143}"/>
              </a:ext>
            </a:extLst>
          </p:cNvPr>
          <p:cNvSpPr>
            <a:spLocks noGrp="1"/>
          </p:cNvSpPr>
          <p:nvPr>
            <p:ph type="title"/>
          </p:nvPr>
        </p:nvSpPr>
        <p:spPr/>
        <p:txBody>
          <a:bodyPr>
            <a:norm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3.4 </a:t>
            </a:r>
            <a:r>
              <a:rPr lang="ja-JP" altLang="en-US" dirty="0">
                <a:latin typeface="Meiryo UI" panose="020B0604030504040204" pitchFamily="50" charset="-128"/>
                <a:ea typeface="Meiryo UI" panose="020B0604030504040204" pitchFamily="50" charset="-128"/>
                <a:cs typeface="Meiryo UI" panose="020B0604030504040204" pitchFamily="50" charset="-128"/>
              </a:rPr>
              <a:t>既存のデータセットへのリソースの追加</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30</a:t>
            </a:fld>
            <a:endParaRPr lang="ja-JP" altLang="en-US" dirty="0"/>
          </a:p>
        </p:txBody>
      </p:sp>
      <p:sp>
        <p:nvSpPr>
          <p:cNvPr id="7" name="テキスト プレースホルダー 6">
            <a:extLst>
              <a:ext uri="{FF2B5EF4-FFF2-40B4-BE49-F238E27FC236}">
                <a16:creationId xmlns:a16="http://schemas.microsoft.com/office/drawing/2014/main" id="{F53268A8-4E98-41FD-AA89-6305D2F4CAB7}"/>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sp>
        <p:nvSpPr>
          <p:cNvPr id="8" name="テキスト プレースホルダー 7">
            <a:extLst>
              <a:ext uri="{FF2B5EF4-FFF2-40B4-BE49-F238E27FC236}">
                <a16:creationId xmlns:a16="http://schemas.microsoft.com/office/drawing/2014/main" id="{3568D9B4-F866-471E-8528-7F48B0E03B91}"/>
              </a:ext>
            </a:extLst>
          </p:cNvPr>
          <p:cNvSpPr>
            <a:spLocks noGrp="1"/>
          </p:cNvSpPr>
          <p:nvPr>
            <p:ph type="body" sz="quarter" idx="14"/>
          </p:nvPr>
        </p:nvSpPr>
        <p:spPr>
          <a:xfrm>
            <a:off x="207963" y="884239"/>
            <a:ext cx="8728075" cy="419338"/>
          </a:xfrm>
        </p:spPr>
        <p:txBody>
          <a:bodyPr/>
          <a:lstStyle/>
          <a:p>
            <a:r>
              <a:rPr kumimoji="1" lang="ja-JP" altLang="en-US" dirty="0"/>
              <a:t>既存のデータセットに</a:t>
            </a:r>
            <a:r>
              <a:rPr kumimoji="1" lang="en-US" altLang="ja-JP" dirty="0"/>
              <a:t>0</a:t>
            </a:r>
            <a:r>
              <a:rPr kumimoji="1" lang="ja-JP" altLang="en-US" dirty="0"/>
              <a:t>～</a:t>
            </a:r>
            <a:r>
              <a:rPr kumimoji="1" lang="en-US" altLang="ja-JP" dirty="0"/>
              <a:t>4</a:t>
            </a:r>
            <a:r>
              <a:rPr kumimoji="1" lang="ja-JP" altLang="en-US" dirty="0"/>
              <a:t>歳の塗分け用人口データを追加します。</a:t>
            </a:r>
          </a:p>
        </p:txBody>
      </p:sp>
      <p:sp>
        <p:nvSpPr>
          <p:cNvPr id="25" name="正方形/長方形 24"/>
          <p:cNvSpPr/>
          <p:nvPr/>
        </p:nvSpPr>
        <p:spPr>
          <a:xfrm>
            <a:off x="3508303" y="1766426"/>
            <a:ext cx="434082" cy="243546"/>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1" name="テキスト ボックス 10">
            <a:extLst>
              <a:ext uri="{FF2B5EF4-FFF2-40B4-BE49-F238E27FC236}">
                <a16:creationId xmlns:a16="http://schemas.microsoft.com/office/drawing/2014/main" id="{6C00C9F7-130C-48A1-A064-17D19D07C6A4}"/>
              </a:ext>
            </a:extLst>
          </p:cNvPr>
          <p:cNvSpPr txBox="1"/>
          <p:nvPr/>
        </p:nvSpPr>
        <p:spPr bwMode="auto">
          <a:xfrm>
            <a:off x="306377" y="1350204"/>
            <a:ext cx="2094594" cy="262316"/>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① 「管理」をクリックします。</a:t>
            </a:r>
          </a:p>
        </p:txBody>
      </p:sp>
      <p:sp>
        <p:nvSpPr>
          <p:cNvPr id="12" name="テキスト ボックス 11">
            <a:extLst>
              <a:ext uri="{FF2B5EF4-FFF2-40B4-BE49-F238E27FC236}">
                <a16:creationId xmlns:a16="http://schemas.microsoft.com/office/drawing/2014/main" id="{99F7CFDD-C0F0-4D72-A6FA-495C0C4963DF}"/>
              </a:ext>
            </a:extLst>
          </p:cNvPr>
          <p:cNvSpPr txBox="1"/>
          <p:nvPr/>
        </p:nvSpPr>
        <p:spPr bwMode="auto">
          <a:xfrm>
            <a:off x="5161354" y="1341230"/>
            <a:ext cx="2718759" cy="262316"/>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②「リソース」タブをクリックします。</a:t>
            </a:r>
          </a:p>
        </p:txBody>
      </p:sp>
      <p:sp>
        <p:nvSpPr>
          <p:cNvPr id="13" name="テキスト ボックス 12">
            <a:extLst>
              <a:ext uri="{FF2B5EF4-FFF2-40B4-BE49-F238E27FC236}">
                <a16:creationId xmlns:a16="http://schemas.microsoft.com/office/drawing/2014/main" id="{E70F779F-400F-433B-8C93-5C5CB8933FE3}"/>
              </a:ext>
            </a:extLst>
          </p:cNvPr>
          <p:cNvSpPr txBox="1"/>
          <p:nvPr/>
        </p:nvSpPr>
        <p:spPr bwMode="auto">
          <a:xfrm>
            <a:off x="3269106" y="1615817"/>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14" name="テキスト ボックス 13">
            <a:extLst>
              <a:ext uri="{FF2B5EF4-FFF2-40B4-BE49-F238E27FC236}">
                <a16:creationId xmlns:a16="http://schemas.microsoft.com/office/drawing/2014/main" id="{51CFABC8-500A-4F92-AD9E-F95C701F7F00}"/>
              </a:ext>
            </a:extLst>
          </p:cNvPr>
          <p:cNvSpPr txBox="1"/>
          <p:nvPr/>
        </p:nvSpPr>
        <p:spPr bwMode="auto">
          <a:xfrm>
            <a:off x="5655630" y="1597683"/>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p>
        </p:txBody>
      </p:sp>
      <p:sp>
        <p:nvSpPr>
          <p:cNvPr id="15" name="テキスト ボックス 14">
            <a:extLst>
              <a:ext uri="{FF2B5EF4-FFF2-40B4-BE49-F238E27FC236}">
                <a16:creationId xmlns:a16="http://schemas.microsoft.com/office/drawing/2014/main" id="{A906DCAC-19B2-4C9F-BE26-1515BD8A6001}"/>
              </a:ext>
            </a:extLst>
          </p:cNvPr>
          <p:cNvSpPr txBox="1"/>
          <p:nvPr/>
        </p:nvSpPr>
        <p:spPr bwMode="auto">
          <a:xfrm>
            <a:off x="168973" y="4342807"/>
            <a:ext cx="213200" cy="272510"/>
          </a:xfrm>
          <a:prstGeom prst="rect">
            <a:avLst/>
          </a:prstGeom>
          <a:noFill/>
          <a:ln w="9525" algn="ctr">
            <a:noFill/>
            <a:miter lim="800000"/>
            <a:headEnd/>
            <a:tailEnd/>
          </a:ln>
          <a:effectLst/>
        </p:spPr>
        <p:txBody>
          <a:bodyPr wrap="non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p>
        </p:txBody>
      </p:sp>
      <p:sp>
        <p:nvSpPr>
          <p:cNvPr id="16" name="テキスト ボックス 15">
            <a:extLst>
              <a:ext uri="{FF2B5EF4-FFF2-40B4-BE49-F238E27FC236}">
                <a16:creationId xmlns:a16="http://schemas.microsoft.com/office/drawing/2014/main" id="{6999485A-8BE9-46B1-99A3-927EA2F057A2}"/>
              </a:ext>
            </a:extLst>
          </p:cNvPr>
          <p:cNvSpPr txBox="1"/>
          <p:nvPr/>
        </p:nvSpPr>
        <p:spPr bwMode="auto">
          <a:xfrm>
            <a:off x="4737669" y="4186624"/>
            <a:ext cx="470849" cy="272510"/>
          </a:xfrm>
          <a:prstGeom prst="rect">
            <a:avLst/>
          </a:prstGeom>
          <a:noFill/>
          <a:ln w="9525" algn="ctr">
            <a:noFill/>
            <a:miter lim="800000"/>
            <a:headEnd/>
            <a:tailEnd/>
          </a:ln>
          <a:effectLst/>
        </p:spPr>
        <p:txBody>
          <a:bodyPr wrap="squar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p>
        </p:txBody>
      </p:sp>
      <p:sp>
        <p:nvSpPr>
          <p:cNvPr id="17" name="正方形/長方形 16">
            <a:extLst>
              <a:ext uri="{FF2B5EF4-FFF2-40B4-BE49-F238E27FC236}">
                <a16:creationId xmlns:a16="http://schemas.microsoft.com/office/drawing/2014/main" id="{76433B16-D985-4127-95B1-03AAF3FB1AE0}"/>
              </a:ext>
            </a:extLst>
          </p:cNvPr>
          <p:cNvSpPr/>
          <p:nvPr/>
        </p:nvSpPr>
        <p:spPr>
          <a:xfrm>
            <a:off x="5905597" y="1791180"/>
            <a:ext cx="472700" cy="178599"/>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19" name="正方形/長方形 18">
            <a:extLst>
              <a:ext uri="{FF2B5EF4-FFF2-40B4-BE49-F238E27FC236}">
                <a16:creationId xmlns:a16="http://schemas.microsoft.com/office/drawing/2014/main" id="{ADFC6617-0B5E-446F-A0AF-C8CF6A0AE483}"/>
              </a:ext>
            </a:extLst>
          </p:cNvPr>
          <p:cNvSpPr/>
          <p:nvPr/>
        </p:nvSpPr>
        <p:spPr>
          <a:xfrm>
            <a:off x="400433" y="4437112"/>
            <a:ext cx="859199" cy="172334"/>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0" name="正方形/長方形 19">
            <a:extLst>
              <a:ext uri="{FF2B5EF4-FFF2-40B4-BE49-F238E27FC236}">
                <a16:creationId xmlns:a16="http://schemas.microsoft.com/office/drawing/2014/main" id="{5B6651C6-87A5-4176-8652-662991113AF3}"/>
              </a:ext>
            </a:extLst>
          </p:cNvPr>
          <p:cNvSpPr/>
          <p:nvPr/>
        </p:nvSpPr>
        <p:spPr>
          <a:xfrm>
            <a:off x="5017734" y="4498828"/>
            <a:ext cx="530447" cy="121957"/>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1" name="正方形/長方形 20">
            <a:extLst>
              <a:ext uri="{FF2B5EF4-FFF2-40B4-BE49-F238E27FC236}">
                <a16:creationId xmlns:a16="http://schemas.microsoft.com/office/drawing/2014/main" id="{F6247672-4F24-4EC2-A94E-F0F9060CF80B}"/>
              </a:ext>
            </a:extLst>
          </p:cNvPr>
          <p:cNvSpPr/>
          <p:nvPr/>
        </p:nvSpPr>
        <p:spPr>
          <a:xfrm>
            <a:off x="5015370" y="4846144"/>
            <a:ext cx="3589078" cy="191669"/>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2" name="テキスト ボックス 21">
            <a:extLst>
              <a:ext uri="{FF2B5EF4-FFF2-40B4-BE49-F238E27FC236}">
                <a16:creationId xmlns:a16="http://schemas.microsoft.com/office/drawing/2014/main" id="{776C7631-F622-409A-B764-91AC9D0C7738}"/>
              </a:ext>
            </a:extLst>
          </p:cNvPr>
          <p:cNvSpPr txBox="1"/>
          <p:nvPr/>
        </p:nvSpPr>
        <p:spPr bwMode="auto">
          <a:xfrm>
            <a:off x="4650048" y="4784745"/>
            <a:ext cx="470849" cy="272510"/>
          </a:xfrm>
          <a:prstGeom prst="rect">
            <a:avLst/>
          </a:prstGeom>
          <a:noFill/>
          <a:ln w="9525" algn="ctr">
            <a:noFill/>
            <a:miter lim="800000"/>
            <a:headEnd/>
            <a:tailEnd/>
          </a:ln>
          <a:effectLst/>
        </p:spPr>
        <p:txBody>
          <a:bodyPr wrap="squar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p>
        </p:txBody>
      </p:sp>
      <p:sp>
        <p:nvSpPr>
          <p:cNvPr id="23" name="テキスト ボックス 22">
            <a:extLst>
              <a:ext uri="{FF2B5EF4-FFF2-40B4-BE49-F238E27FC236}">
                <a16:creationId xmlns:a16="http://schemas.microsoft.com/office/drawing/2014/main" id="{687D5F5C-06B9-4A12-BE2E-A65785F8145F}"/>
              </a:ext>
            </a:extLst>
          </p:cNvPr>
          <p:cNvSpPr txBox="1"/>
          <p:nvPr/>
        </p:nvSpPr>
        <p:spPr bwMode="auto">
          <a:xfrm>
            <a:off x="7835252" y="6438928"/>
            <a:ext cx="470849" cy="272510"/>
          </a:xfrm>
          <a:prstGeom prst="rect">
            <a:avLst/>
          </a:prstGeom>
          <a:noFill/>
          <a:ln w="9525" algn="ctr">
            <a:noFill/>
            <a:miter lim="800000"/>
            <a:headEnd/>
            <a:tailEnd/>
          </a:ln>
          <a:effectLst/>
        </p:spPr>
        <p:txBody>
          <a:bodyPr wrap="square" lIns="0" tIns="0" rIns="0" bIns="0" rtlCol="0">
            <a:spAutoFit/>
          </a:bodyPr>
          <a:lstStyle/>
          <a:p>
            <a:pPr algn="ctr">
              <a:lnSpc>
                <a:spcPct val="120000"/>
              </a:lnSpc>
              <a:spcBef>
                <a:spcPts val="369"/>
              </a:spcBef>
            </a:pPr>
            <a:r>
              <a:rPr kumimoji="1" lang="ja-JP" altLang="en-US" sz="166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⑥</a:t>
            </a:r>
          </a:p>
        </p:txBody>
      </p:sp>
      <p:sp>
        <p:nvSpPr>
          <p:cNvPr id="24" name="正方形/長方形 23">
            <a:extLst>
              <a:ext uri="{FF2B5EF4-FFF2-40B4-BE49-F238E27FC236}">
                <a16:creationId xmlns:a16="http://schemas.microsoft.com/office/drawing/2014/main" id="{0C8F3A06-606C-4934-8EEB-5DFED4524AFB}"/>
              </a:ext>
            </a:extLst>
          </p:cNvPr>
          <p:cNvSpPr/>
          <p:nvPr/>
        </p:nvSpPr>
        <p:spPr>
          <a:xfrm>
            <a:off x="8225187" y="6479349"/>
            <a:ext cx="379261" cy="191669"/>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6" name="テキスト ボックス 25">
            <a:extLst>
              <a:ext uri="{FF2B5EF4-FFF2-40B4-BE49-F238E27FC236}">
                <a16:creationId xmlns:a16="http://schemas.microsoft.com/office/drawing/2014/main" id="{EA01B7AD-994B-42E1-B88D-326DC4304B07}"/>
              </a:ext>
            </a:extLst>
          </p:cNvPr>
          <p:cNvSpPr txBox="1"/>
          <p:nvPr/>
        </p:nvSpPr>
        <p:spPr bwMode="auto">
          <a:xfrm>
            <a:off x="365636" y="3614502"/>
            <a:ext cx="3270058" cy="262316"/>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③「新しいリソースの追加」をクリックします。</a:t>
            </a:r>
          </a:p>
        </p:txBody>
      </p:sp>
      <p:sp>
        <p:nvSpPr>
          <p:cNvPr id="31" name="右矢印 9">
            <a:extLst>
              <a:ext uri="{FF2B5EF4-FFF2-40B4-BE49-F238E27FC236}">
                <a16:creationId xmlns:a16="http://schemas.microsoft.com/office/drawing/2014/main" id="{49497CB3-DE8E-4371-BAE7-6BE4A4BF4C27}"/>
              </a:ext>
            </a:extLst>
          </p:cNvPr>
          <p:cNvSpPr/>
          <p:nvPr/>
        </p:nvSpPr>
        <p:spPr>
          <a:xfrm rot="10800000" flipH="1">
            <a:off x="4217493" y="2236009"/>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2" name="右矢印 9">
            <a:extLst>
              <a:ext uri="{FF2B5EF4-FFF2-40B4-BE49-F238E27FC236}">
                <a16:creationId xmlns:a16="http://schemas.microsoft.com/office/drawing/2014/main" id="{556ED75B-A32A-4007-9BA2-874A03811205}"/>
              </a:ext>
            </a:extLst>
          </p:cNvPr>
          <p:cNvSpPr/>
          <p:nvPr/>
        </p:nvSpPr>
        <p:spPr>
          <a:xfrm rot="10800000" flipH="1">
            <a:off x="4256258" y="4398740"/>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3" name="右矢印 9">
            <a:extLst>
              <a:ext uri="{FF2B5EF4-FFF2-40B4-BE49-F238E27FC236}">
                <a16:creationId xmlns:a16="http://schemas.microsoft.com/office/drawing/2014/main" id="{3FE7C65E-6904-4C98-8D83-84272B2370DD}"/>
              </a:ext>
            </a:extLst>
          </p:cNvPr>
          <p:cNvSpPr/>
          <p:nvPr/>
        </p:nvSpPr>
        <p:spPr>
          <a:xfrm rot="19120365" flipH="1">
            <a:off x="4247240" y="3496526"/>
            <a:ext cx="576064" cy="16064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4" name="テキスト ボックス 33">
            <a:extLst>
              <a:ext uri="{FF2B5EF4-FFF2-40B4-BE49-F238E27FC236}">
                <a16:creationId xmlns:a16="http://schemas.microsoft.com/office/drawing/2014/main" id="{9ED3D6E1-CB37-4E90-A930-0E096A956492}"/>
              </a:ext>
            </a:extLst>
          </p:cNvPr>
          <p:cNvSpPr txBox="1"/>
          <p:nvPr/>
        </p:nvSpPr>
        <p:spPr bwMode="auto">
          <a:xfrm>
            <a:off x="4760958" y="3605632"/>
            <a:ext cx="3915498" cy="262316"/>
          </a:xfrm>
          <a:prstGeom prst="rect">
            <a:avLst/>
          </a:prstGeom>
          <a:noFill/>
          <a:ln w="9525" algn="ctr">
            <a:noFill/>
            <a:miter lim="800000"/>
            <a:headEnd/>
            <a:tailEnd/>
          </a:ln>
          <a:effectLst/>
        </p:spPr>
        <p:txBody>
          <a:bodyPr wrap="square" lIns="0" tIns="0" rIns="0" bIns="0" rtlCol="0">
            <a:spAutoFit/>
          </a:bodyPr>
          <a:lstStyle/>
          <a:p>
            <a:pPr>
              <a:lnSpc>
                <a:spcPct val="120000"/>
              </a:lnSpc>
              <a:spcBef>
                <a:spcPts val="369"/>
              </a:spcBef>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④～⑥ファイルをアップロードします。</a:t>
            </a:r>
          </a:p>
        </p:txBody>
      </p:sp>
      <p:sp>
        <p:nvSpPr>
          <p:cNvPr id="35" name="角丸四角形吹き出し 26">
            <a:extLst>
              <a:ext uri="{FF2B5EF4-FFF2-40B4-BE49-F238E27FC236}">
                <a16:creationId xmlns:a16="http://schemas.microsoft.com/office/drawing/2014/main" id="{C9B0621D-E536-43BA-810B-F380D22C29FF}"/>
              </a:ext>
            </a:extLst>
          </p:cNvPr>
          <p:cNvSpPr/>
          <p:nvPr/>
        </p:nvSpPr>
        <p:spPr>
          <a:xfrm>
            <a:off x="683568" y="5577110"/>
            <a:ext cx="4054101" cy="953171"/>
          </a:xfrm>
          <a:prstGeom prst="wedgeRoundRectCallout">
            <a:avLst>
              <a:gd name="adj1" fmla="val 60197"/>
              <a:gd name="adj2" fmla="val -41143"/>
              <a:gd name="adj3" fmla="val 16667"/>
            </a:avLst>
          </a:prstGeom>
          <a:solidFill>
            <a:schemeClr val="bg1"/>
          </a:solidFill>
          <a:ln w="9525">
            <a:solidFill>
              <a:srgbClr val="FF0000"/>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66462" tIns="66462" rIns="66462" bIns="66462" rtlCol="0" anchor="ctr"/>
          <a:lstStyle/>
          <a:p>
            <a:pPr>
              <a:spcBef>
                <a:spcPts val="369"/>
              </a:spcBef>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④「アップロード」をクリックして作成した</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Excel</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ファイルを選択し</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369"/>
              </a:spcBef>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⑤名前：に「街区別人口データ（</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歳）」を入力して</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369"/>
              </a:spcBef>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説明：（ブランクで</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OK</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です）</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369"/>
              </a:spcBef>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⑥「追加」ボタンをクリックします。</a:t>
            </a:r>
            <a:endParaRPr lang="ja-JP" altLang="en-US" sz="1200" kern="0" dirty="0">
              <a:solidFill>
                <a:srgbClr val="FF0000"/>
              </a:solidFill>
              <a:latin typeface="Meiryo UI" panose="020B0604030504040204" pitchFamily="50" charset="-128"/>
              <a:ea typeface="Meiryo UI"/>
            </a:endParaRPr>
          </a:p>
        </p:txBody>
      </p:sp>
    </p:spTree>
    <p:extLst>
      <p:ext uri="{BB962C8B-B14F-4D97-AF65-F5344CB8AC3E}">
        <p14:creationId xmlns:p14="http://schemas.microsoft.com/office/powerpoint/2010/main" val="57531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CC4F846-16E6-4530-B479-7EEC73E06774}"/>
              </a:ext>
            </a:extLst>
          </p:cNvPr>
          <p:cNvPicPr>
            <a:picLocks noChangeAspect="1"/>
          </p:cNvPicPr>
          <p:nvPr/>
        </p:nvPicPr>
        <p:blipFill rotWithShape="1">
          <a:blip r:embed="rId3"/>
          <a:srcRect t="8272" b="2543"/>
          <a:stretch/>
        </p:blipFill>
        <p:spPr>
          <a:xfrm>
            <a:off x="207963" y="1320796"/>
            <a:ext cx="8465725" cy="5387284"/>
          </a:xfrm>
          <a:prstGeom prst="rect">
            <a:avLst/>
          </a:prstGeom>
        </p:spPr>
      </p:pic>
      <p:sp>
        <p:nvSpPr>
          <p:cNvPr id="2" name="タイトル 1">
            <a:extLst>
              <a:ext uri="{FF2B5EF4-FFF2-40B4-BE49-F238E27FC236}">
                <a16:creationId xmlns:a16="http://schemas.microsoft.com/office/drawing/2014/main" id="{9081FB4F-25C6-439E-9DA6-96A684C28349}"/>
              </a:ext>
            </a:extLst>
          </p:cNvPr>
          <p:cNvSpPr>
            <a:spLocks noGrp="1"/>
          </p:cNvSpPr>
          <p:nvPr>
            <p:ph type="title"/>
          </p:nvPr>
        </p:nvSpPr>
        <p:spPr/>
        <p:txBody>
          <a:bodyPr>
            <a:normAutofit/>
          </a:bodyPr>
          <a:lstStyle/>
          <a:p>
            <a:r>
              <a:rPr lang="en-US" altLang="ja-JP" dirty="0"/>
              <a:t>3.5 </a:t>
            </a:r>
            <a:r>
              <a:rPr lang="ja-JP" altLang="en-US" dirty="0"/>
              <a:t>マップの塗分けデータの確認</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067EFC52-C34A-4A1B-879C-F7681BFACCAD}" type="slidenum">
              <a:rPr lang="ja-JP" altLang="en-US" smtClean="0"/>
              <a:pPr>
                <a:defRPr/>
              </a:pPr>
              <a:t>31</a:t>
            </a:fld>
            <a:endParaRPr lang="ja-JP" altLang="en-US" dirty="0"/>
          </a:p>
        </p:txBody>
      </p:sp>
      <p:sp>
        <p:nvSpPr>
          <p:cNvPr id="4" name="テキスト プレースホルダー 3">
            <a:extLst>
              <a:ext uri="{FF2B5EF4-FFF2-40B4-BE49-F238E27FC236}">
                <a16:creationId xmlns:a16="http://schemas.microsoft.com/office/drawing/2014/main" id="{21A390BF-D45E-40D4-8B12-E555E8CF718F}"/>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p:txBody>
      </p:sp>
      <p:sp>
        <p:nvSpPr>
          <p:cNvPr id="7" name="テキスト プレースホルダー 6">
            <a:extLst>
              <a:ext uri="{FF2B5EF4-FFF2-40B4-BE49-F238E27FC236}">
                <a16:creationId xmlns:a16="http://schemas.microsoft.com/office/drawing/2014/main" id="{6141BBC8-40B4-486A-A71E-E6EF9CDC12A4}"/>
              </a:ext>
            </a:extLst>
          </p:cNvPr>
          <p:cNvSpPr>
            <a:spLocks noGrp="1"/>
          </p:cNvSpPr>
          <p:nvPr>
            <p:ph type="body" sz="quarter" idx="14"/>
          </p:nvPr>
        </p:nvSpPr>
        <p:spPr>
          <a:xfrm>
            <a:off x="207963" y="884239"/>
            <a:ext cx="8728075" cy="422493"/>
          </a:xfrm>
        </p:spPr>
        <p:txBody>
          <a:bodyPr>
            <a:norm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新しく作成した塗分け用のデータが表示されていますので、クリックして確認します。</a:t>
            </a:r>
            <a:endParaRPr lang="ja-JP" altLang="en-US" dirty="0"/>
          </a:p>
          <a:p>
            <a:endParaRPr kumimoji="1" lang="ja-JP" altLang="en-US" dirty="0"/>
          </a:p>
        </p:txBody>
      </p:sp>
      <p:sp>
        <p:nvSpPr>
          <p:cNvPr id="19" name="正方形/長方形 18"/>
          <p:cNvSpPr/>
          <p:nvPr/>
        </p:nvSpPr>
        <p:spPr>
          <a:xfrm>
            <a:off x="207963" y="3429000"/>
            <a:ext cx="1512168" cy="178163"/>
          </a:xfrm>
          <a:prstGeom prst="rect">
            <a:avLst/>
          </a:prstGeom>
          <a:noFill/>
          <a:ln w="25400">
            <a:solidFill>
              <a:srgbClr val="FF0000"/>
            </a:solid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Tree>
    <p:extLst>
      <p:ext uri="{BB962C8B-B14F-4D97-AF65-F5344CB8AC3E}">
        <p14:creationId xmlns:p14="http://schemas.microsoft.com/office/powerpoint/2010/main" val="1376939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432CA8-7D37-4CD9-B8B7-487D7AECDABC}"/>
              </a:ext>
            </a:extLst>
          </p:cNvPr>
          <p:cNvSpPr>
            <a:spLocks noGrp="1"/>
          </p:cNvSpPr>
          <p:nvPr>
            <p:ph type="title"/>
          </p:nvPr>
        </p:nvSpPr>
        <p:spPr/>
        <p:txBody>
          <a:bodyPr/>
          <a:lstStyle/>
          <a:p>
            <a:r>
              <a:rPr lang="en-US" altLang="ja-JP" dirty="0"/>
              <a:t>3.6</a:t>
            </a:r>
            <a:r>
              <a:rPr lang="ja-JP" altLang="en-US" dirty="0"/>
              <a:t> オープンデータマップの事例</a:t>
            </a:r>
            <a:endParaRPr kumimoji="1" lang="ja-JP" altLang="en-US" dirty="0"/>
          </a:p>
        </p:txBody>
      </p:sp>
      <p:sp>
        <p:nvSpPr>
          <p:cNvPr id="3" name="スライド番号プレースホルダー 2">
            <a:extLst>
              <a:ext uri="{FF2B5EF4-FFF2-40B4-BE49-F238E27FC236}">
                <a16:creationId xmlns:a16="http://schemas.microsoft.com/office/drawing/2014/main" id="{6FD7FFA4-87BA-4062-83CB-08DF836CA8EB}"/>
              </a:ext>
            </a:extLst>
          </p:cNvPr>
          <p:cNvSpPr>
            <a:spLocks noGrp="1"/>
          </p:cNvSpPr>
          <p:nvPr>
            <p:ph type="sldNum" sz="quarter" idx="12"/>
          </p:nvPr>
        </p:nvSpPr>
        <p:spPr/>
        <p:txBody>
          <a:bodyPr/>
          <a:lstStyle/>
          <a:p>
            <a:fld id="{EEDB8509-CC2C-4EC7-9C2E-996B98B58898}" type="slidenum">
              <a:rPr kumimoji="1" lang="ja-JP" altLang="en-US" smtClean="0"/>
              <a:pPr/>
              <a:t>32</a:t>
            </a:fld>
            <a:endParaRPr kumimoji="1" lang="ja-JP" altLang="en-US"/>
          </a:p>
        </p:txBody>
      </p:sp>
      <p:sp>
        <p:nvSpPr>
          <p:cNvPr id="4" name="テキスト プレースホルダー 3">
            <a:extLst>
              <a:ext uri="{FF2B5EF4-FFF2-40B4-BE49-F238E27FC236}">
                <a16:creationId xmlns:a16="http://schemas.microsoft.com/office/drawing/2014/main" id="{C1B2D5D7-8DE9-4C7E-A7FB-9DC817D951AF}"/>
              </a:ext>
            </a:extLst>
          </p:cNvPr>
          <p:cNvSpPr>
            <a:spLocks noGrp="1"/>
          </p:cNvSpPr>
          <p:nvPr>
            <p:ph type="body" sz="quarter" idx="13"/>
          </p:nvPr>
        </p:nvSpPr>
        <p:spPr/>
        <p:txBody>
          <a:bodyPr/>
          <a:lstStyle/>
          <a:p>
            <a:r>
              <a:rPr lang="en-US" altLang="ja-JP" dirty="0"/>
              <a:t>3.</a:t>
            </a:r>
            <a:r>
              <a:rPr lang="ja-JP" altLang="en-US" dirty="0"/>
              <a:t>マップによるデータのビジュアライズ</a:t>
            </a:r>
          </a:p>
          <a:p>
            <a:endParaRPr kumimoji="1" lang="ja-JP" altLang="en-US" dirty="0"/>
          </a:p>
        </p:txBody>
      </p:sp>
      <p:sp>
        <p:nvSpPr>
          <p:cNvPr id="5" name="テキスト プレースホルダー 4">
            <a:extLst>
              <a:ext uri="{FF2B5EF4-FFF2-40B4-BE49-F238E27FC236}">
                <a16:creationId xmlns:a16="http://schemas.microsoft.com/office/drawing/2014/main" id="{F2289577-94C1-4198-A4C7-C884CA78DE1D}"/>
              </a:ext>
            </a:extLst>
          </p:cNvPr>
          <p:cNvSpPr>
            <a:spLocks noGrp="1"/>
          </p:cNvSpPr>
          <p:nvPr>
            <p:ph type="body" sz="quarter" idx="14"/>
          </p:nvPr>
        </p:nvSpPr>
        <p:spPr>
          <a:xfrm>
            <a:off x="207963" y="884238"/>
            <a:ext cx="8728075" cy="424733"/>
          </a:xfrm>
        </p:spPr>
        <p:txBody>
          <a:bodyPr/>
          <a:lstStyle/>
          <a:p>
            <a:r>
              <a:rPr kumimoji="1" lang="ja-JP" altLang="en-US" dirty="0"/>
              <a:t>福岡市のオープンデータマップの事例紹介です。</a:t>
            </a:r>
          </a:p>
        </p:txBody>
      </p:sp>
      <p:sp>
        <p:nvSpPr>
          <p:cNvPr id="7" name="正方形/長方形 6">
            <a:extLst>
              <a:ext uri="{FF2B5EF4-FFF2-40B4-BE49-F238E27FC236}">
                <a16:creationId xmlns:a16="http://schemas.microsoft.com/office/drawing/2014/main" id="{A816DCBC-C0B9-4001-9F7E-9EE158203E4B}"/>
              </a:ext>
            </a:extLst>
          </p:cNvPr>
          <p:cNvSpPr/>
          <p:nvPr/>
        </p:nvSpPr>
        <p:spPr>
          <a:xfrm>
            <a:off x="207964" y="1316983"/>
            <a:ext cx="8728074" cy="584775"/>
          </a:xfrm>
          <a:prstGeom prst="rect">
            <a:avLst/>
          </a:prstGeom>
        </p:spPr>
        <p:txBody>
          <a:bodyPr wrap="square">
            <a:spAutoFit/>
          </a:bodyPr>
          <a:lstStyle/>
          <a:p>
            <a:r>
              <a:rPr lang="ja-JP" altLang="en-US" sz="1600" dirty="0"/>
              <a:t>以下の</a:t>
            </a:r>
            <a:r>
              <a:rPr lang="en-US" altLang="ja-JP" sz="1600" dirty="0"/>
              <a:t>URL</a:t>
            </a:r>
            <a:r>
              <a:rPr lang="ja-JP" altLang="en-US" sz="1600" dirty="0"/>
              <a:t>にアクセスする事で、福岡市のオープンデータマップの事例を確認頂けます。</a:t>
            </a:r>
            <a:endParaRPr lang="en-US" altLang="ja-JP" sz="1600" dirty="0"/>
          </a:p>
          <a:p>
            <a:r>
              <a:rPr lang="ja-JP" altLang="en-US" sz="1600" dirty="0">
                <a:hlinkClick r:id="rId3"/>
              </a:rPr>
              <a:t>https://mapfukuoka.bodik.jp/fukuoka-city</a:t>
            </a:r>
            <a:endParaRPr lang="ja-JP" altLang="en-US" sz="1600" dirty="0"/>
          </a:p>
        </p:txBody>
      </p:sp>
      <p:pic>
        <p:nvPicPr>
          <p:cNvPr id="8" name="図 7">
            <a:extLst>
              <a:ext uri="{FF2B5EF4-FFF2-40B4-BE49-F238E27FC236}">
                <a16:creationId xmlns:a16="http://schemas.microsoft.com/office/drawing/2014/main" id="{969C98DE-4CE3-4B74-B10E-FEB79466A139}"/>
              </a:ext>
            </a:extLst>
          </p:cNvPr>
          <p:cNvPicPr>
            <a:picLocks noChangeAspect="1"/>
          </p:cNvPicPr>
          <p:nvPr/>
        </p:nvPicPr>
        <p:blipFill rotWithShape="1">
          <a:blip r:embed="rId4"/>
          <a:srcRect t="7981" b="4051"/>
          <a:stretch/>
        </p:blipFill>
        <p:spPr>
          <a:xfrm>
            <a:off x="323528" y="2000959"/>
            <a:ext cx="7776864" cy="4640570"/>
          </a:xfrm>
          <a:prstGeom prst="rect">
            <a:avLst/>
          </a:prstGeom>
        </p:spPr>
      </p:pic>
    </p:spTree>
    <p:extLst>
      <p:ext uri="{BB962C8B-B14F-4D97-AF65-F5344CB8AC3E}">
        <p14:creationId xmlns:p14="http://schemas.microsoft.com/office/powerpoint/2010/main" val="4846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6"/>
          <p:cNvSpPr>
            <a:spLocks noGrp="1"/>
          </p:cNvSpPr>
          <p:nvPr>
            <p:ph type="sldNum" sz="quarter" idx="12"/>
          </p:nvPr>
        </p:nvSpPr>
        <p:spPr>
          <a:xfrm>
            <a:off x="8604448" y="6525344"/>
            <a:ext cx="504056" cy="288032"/>
          </a:xfrm>
        </p:spPr>
        <p:txBody>
          <a:bodyPr/>
          <a:lstStyle/>
          <a:p>
            <a:r>
              <a:rPr kumimoji="1" lang="en-US" altLang="ja-JP" dirty="0"/>
              <a:t>36</a:t>
            </a:r>
            <a:endParaRPr kumimoji="1" lang="ja-JP" altLang="en-US" dirty="0"/>
          </a:p>
        </p:txBody>
      </p:sp>
      <p:sp>
        <p:nvSpPr>
          <p:cNvPr id="6" name="正方形/長方形 11"/>
          <p:cNvSpPr>
            <a:spLocks noChangeArrowheads="1"/>
          </p:cNvSpPr>
          <p:nvPr/>
        </p:nvSpPr>
        <p:spPr bwMode="gray">
          <a:xfrm>
            <a:off x="251520" y="2771636"/>
            <a:ext cx="864000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7" name="テキスト ボックス 6"/>
          <p:cNvSpPr txBox="1"/>
          <p:nvPr/>
        </p:nvSpPr>
        <p:spPr>
          <a:xfrm>
            <a:off x="899592" y="3212976"/>
            <a:ext cx="5328592" cy="400110"/>
          </a:xfrm>
          <a:prstGeom prst="rect">
            <a:avLst/>
          </a:prstGeom>
          <a:noFill/>
        </p:spPr>
        <p:txBody>
          <a:bodyPr wrap="square" rtlCol="0">
            <a:spAutoFit/>
          </a:bodyPr>
          <a:lstStyle/>
          <a:p>
            <a:r>
              <a:rPr kumimoji="1" lang="ja-JP" altLang="en-US" sz="2000" dirty="0"/>
              <a:t>実習</a:t>
            </a:r>
          </a:p>
        </p:txBody>
      </p:sp>
      <p:sp>
        <p:nvSpPr>
          <p:cNvPr id="8" name="Text Box 35"/>
          <p:cNvSpPr txBox="1">
            <a:spLocks noChangeArrowheads="1"/>
          </p:cNvSpPr>
          <p:nvPr/>
        </p:nvSpPr>
        <p:spPr bwMode="gray">
          <a:xfrm>
            <a:off x="561975" y="2153703"/>
            <a:ext cx="995785" cy="553998"/>
          </a:xfrm>
          <a:prstGeom prst="rect">
            <a:avLst/>
          </a:prstGeom>
          <a:noFill/>
          <a:ln w="9525">
            <a:noFill/>
            <a:miter lim="800000"/>
            <a:headEnd/>
            <a:tailEnd/>
          </a:ln>
          <a:effectLst/>
        </p:spPr>
        <p:txBody>
          <a:bodyPr wrap="none">
            <a:spAutoFit/>
          </a:bodyPr>
          <a:lstStyle/>
          <a:p>
            <a:pPr>
              <a:lnSpc>
                <a:spcPct val="100000"/>
              </a:lnSpc>
            </a:pPr>
            <a:r>
              <a:rPr lang="en-US" altLang="ja-JP" sz="3000" dirty="0">
                <a:solidFill>
                  <a:schemeClr val="tx1"/>
                </a:solidFill>
                <a:latin typeface="+mj-lt"/>
                <a:ea typeface="Arial Unicode MS" pitchFamily="50" charset="-128"/>
                <a:cs typeface="Arial Unicode MS" pitchFamily="50" charset="-128"/>
              </a:rPr>
              <a:t>END</a:t>
            </a:r>
          </a:p>
        </p:txBody>
      </p:sp>
    </p:spTree>
    <p:extLst>
      <p:ext uri="{BB962C8B-B14F-4D97-AF65-F5344CB8AC3E}">
        <p14:creationId xmlns:p14="http://schemas.microsoft.com/office/powerpoint/2010/main" val="382276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1619354"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tx1"/>
                </a:solidFill>
                <a:latin typeface="+mj-ea"/>
                <a:ea typeface="+mj-ea"/>
              </a:rPr>
              <a:t>１</a:t>
            </a:r>
            <a:r>
              <a:rPr lang="en-US" altLang="ja-JP" sz="2200" dirty="0">
                <a:solidFill>
                  <a:schemeClr val="tx1"/>
                </a:solidFill>
                <a:latin typeface="+mj-ea"/>
                <a:ea typeface="+mj-ea"/>
              </a:rPr>
              <a:t>.</a:t>
            </a:r>
            <a:r>
              <a:rPr lang="ja-JP" altLang="en-US" sz="2200" dirty="0">
                <a:solidFill>
                  <a:schemeClr val="tx1"/>
                </a:solidFill>
                <a:latin typeface="+mj-ea"/>
                <a:ea typeface="+mj-ea"/>
              </a:rPr>
              <a:t> はじめに</a:t>
            </a: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2983509"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オープンデータの公開</a:t>
            </a:r>
          </a:p>
        </p:txBody>
      </p:sp>
      <p:sp>
        <p:nvSpPr>
          <p:cNvPr id="8" name="Text Box 31">
            <a:extLst>
              <a:ext uri="{FF2B5EF4-FFF2-40B4-BE49-F238E27FC236}">
                <a16:creationId xmlns:a16="http://schemas.microsoft.com/office/drawing/2014/main" id="{481B14C7-A8BD-48B1-9937-DC8AD9C3ADB2}"/>
              </a:ext>
            </a:extLst>
          </p:cNvPr>
          <p:cNvSpPr txBox="1">
            <a:spLocks noChangeArrowheads="1"/>
          </p:cNvSpPr>
          <p:nvPr/>
        </p:nvSpPr>
        <p:spPr bwMode="gray">
          <a:xfrm>
            <a:off x="566738" y="4172729"/>
            <a:ext cx="435087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マップによるデータのビジュアライズ</a:t>
            </a:r>
          </a:p>
        </p:txBody>
      </p:sp>
    </p:spTree>
    <p:extLst>
      <p:ext uri="{BB962C8B-B14F-4D97-AF65-F5344CB8AC3E}">
        <p14:creationId xmlns:p14="http://schemas.microsoft.com/office/powerpoint/2010/main" val="3689314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AC2BB-6A86-460C-B5CF-45D54B3882F5}"/>
              </a:ext>
            </a:extLst>
          </p:cNvPr>
          <p:cNvSpPr>
            <a:spLocks noGrp="1"/>
          </p:cNvSpPr>
          <p:nvPr>
            <p:ph type="title"/>
          </p:nvPr>
        </p:nvSpPr>
        <p:spPr/>
        <p:txBody>
          <a:bodyPr/>
          <a:lstStyle/>
          <a:p>
            <a:r>
              <a:rPr kumimoji="1" lang="en-US" altLang="ja-JP" dirty="0"/>
              <a:t>1.1 CKAN</a:t>
            </a:r>
            <a:r>
              <a:rPr kumimoji="1" lang="ja-JP" altLang="en-US" dirty="0"/>
              <a:t>概要</a:t>
            </a:r>
          </a:p>
        </p:txBody>
      </p:sp>
      <p:sp>
        <p:nvSpPr>
          <p:cNvPr id="4" name="スライド番号プレースホルダー 3">
            <a:extLst>
              <a:ext uri="{FF2B5EF4-FFF2-40B4-BE49-F238E27FC236}">
                <a16:creationId xmlns:a16="http://schemas.microsoft.com/office/drawing/2014/main" id="{D003C513-DAD5-45AA-9C91-2B3E47DC7B9B}"/>
              </a:ext>
            </a:extLst>
          </p:cNvPr>
          <p:cNvSpPr>
            <a:spLocks noGrp="1"/>
          </p:cNvSpPr>
          <p:nvPr>
            <p:ph type="sldNum" sz="quarter" idx="12"/>
          </p:nvPr>
        </p:nvSpPr>
        <p:spPr/>
        <p:txBody>
          <a:bodyPr/>
          <a:lstStyle/>
          <a:p>
            <a:fld id="{EEDB8509-CC2C-4EC7-9C2E-996B98B58898}" type="slidenum">
              <a:rPr kumimoji="1" lang="ja-JP" altLang="en-US" smtClean="0"/>
              <a:pPr/>
              <a:t>5</a:t>
            </a:fld>
            <a:endParaRPr kumimoji="1" lang="ja-JP" altLang="en-US"/>
          </a:p>
        </p:txBody>
      </p:sp>
      <p:sp>
        <p:nvSpPr>
          <p:cNvPr id="5" name="テキスト プレースホルダー 4">
            <a:extLst>
              <a:ext uri="{FF2B5EF4-FFF2-40B4-BE49-F238E27FC236}">
                <a16:creationId xmlns:a16="http://schemas.microsoft.com/office/drawing/2014/main" id="{3C15B9A0-F252-405F-84E5-023DB8633245}"/>
              </a:ext>
            </a:extLst>
          </p:cNvPr>
          <p:cNvSpPr>
            <a:spLocks noGrp="1"/>
          </p:cNvSpPr>
          <p:nvPr>
            <p:ph type="body" sz="quarter" idx="13"/>
          </p:nvPr>
        </p:nvSpPr>
        <p:spPr/>
        <p:txBody>
          <a:bodyPr/>
          <a:lstStyle/>
          <a:p>
            <a:r>
              <a:rPr kumimoji="1" lang="en-US" altLang="ja-JP" dirty="0"/>
              <a:t>1.</a:t>
            </a:r>
            <a:r>
              <a:rPr kumimoji="1" lang="ja-JP" altLang="en-US" dirty="0"/>
              <a:t>はじめに</a:t>
            </a:r>
          </a:p>
        </p:txBody>
      </p:sp>
      <p:sp>
        <p:nvSpPr>
          <p:cNvPr id="6" name="テキスト プレースホルダー 5">
            <a:extLst>
              <a:ext uri="{FF2B5EF4-FFF2-40B4-BE49-F238E27FC236}">
                <a16:creationId xmlns:a16="http://schemas.microsoft.com/office/drawing/2014/main" id="{73323ECD-9FB6-4ED3-9995-0C02586979D8}"/>
              </a:ext>
            </a:extLst>
          </p:cNvPr>
          <p:cNvSpPr>
            <a:spLocks noGrp="1"/>
          </p:cNvSpPr>
          <p:nvPr>
            <p:ph type="body" sz="quarter" idx="14"/>
          </p:nvPr>
        </p:nvSpPr>
        <p:spPr>
          <a:xfrm>
            <a:off x="207963" y="884238"/>
            <a:ext cx="8728075" cy="1608658"/>
          </a:xfrm>
        </p:spPr>
        <p:txBody>
          <a:bodyPr>
            <a:normAutofit/>
          </a:bodyPr>
          <a:lstStyle/>
          <a:p>
            <a:r>
              <a:rPr lang="en-US" altLang="ja-JP" dirty="0">
                <a:latin typeface="+mn-ea"/>
              </a:rPr>
              <a:t>CKAN</a:t>
            </a:r>
            <a:r>
              <a:rPr lang="ja-JP" altLang="en-US" dirty="0">
                <a:latin typeface="+mn-ea"/>
              </a:rPr>
              <a:t>とは、イギリスに本部を置く</a:t>
            </a:r>
            <a:r>
              <a:rPr lang="en-US" altLang="ja-JP" dirty="0">
                <a:latin typeface="+mn-ea"/>
              </a:rPr>
              <a:t>Open Knowledge</a:t>
            </a:r>
            <a:r>
              <a:rPr lang="ja-JP" altLang="en-US" dirty="0">
                <a:latin typeface="+mn-ea"/>
              </a:rPr>
              <a:t>が開発した、データカタログサイトを構築するためのフルオープンソースのソフトウェアで、オープンデータサイトの構築ではデファクトスタンダードになりつつあります。</a:t>
            </a:r>
            <a:endParaRPr lang="en-US" altLang="ja-JP" dirty="0">
              <a:latin typeface="+mn-ea"/>
            </a:endParaRPr>
          </a:p>
          <a:p>
            <a:r>
              <a:rPr kumimoji="1" lang="ja-JP" altLang="en-US" dirty="0">
                <a:latin typeface="+mn-ea"/>
              </a:rPr>
              <a:t>アメリカ連邦政府のオープンデータサイトである、</a:t>
            </a:r>
            <a:r>
              <a:rPr kumimoji="1" lang="en-US" altLang="ja-JP" dirty="0">
                <a:latin typeface="+mn-ea"/>
              </a:rPr>
              <a:t>DATA.GOV</a:t>
            </a:r>
            <a:r>
              <a:rPr kumimoji="1" lang="ja-JP" altLang="en-US" dirty="0">
                <a:latin typeface="+mn-ea"/>
              </a:rPr>
              <a:t>や、</a:t>
            </a:r>
            <a:r>
              <a:rPr kumimoji="1" lang="en-US" altLang="ja-JP" dirty="0">
                <a:latin typeface="+mn-ea"/>
              </a:rPr>
              <a:t>EU</a:t>
            </a:r>
            <a:r>
              <a:rPr kumimoji="1" lang="ja-JP" altLang="en-US" dirty="0">
                <a:latin typeface="+mn-ea"/>
              </a:rPr>
              <a:t>のオープンデータポータル、日本政府の</a:t>
            </a:r>
            <a:r>
              <a:rPr kumimoji="1" lang="en-US" altLang="ja-JP" dirty="0">
                <a:latin typeface="+mn-ea"/>
              </a:rPr>
              <a:t>DATA.GO.JP</a:t>
            </a:r>
            <a:r>
              <a:rPr kumimoji="1" lang="ja-JP" altLang="en-US" dirty="0">
                <a:latin typeface="+mn-ea"/>
              </a:rPr>
              <a:t>など、多くのサイトで利用されています。</a:t>
            </a:r>
            <a:endParaRPr kumimoji="1" lang="en-US" altLang="ja-JP" dirty="0">
              <a:latin typeface="+mn-ea"/>
            </a:endParaRPr>
          </a:p>
          <a:p>
            <a:endParaRPr kumimoji="1" lang="ja-JP" altLang="en-US" dirty="0">
              <a:latin typeface="+mn-ea"/>
            </a:endParaRPr>
          </a:p>
        </p:txBody>
      </p:sp>
      <p:pic>
        <p:nvPicPr>
          <p:cNvPr id="1026" name="Picture 2" descr="ckan">
            <a:extLst>
              <a:ext uri="{FF2B5EF4-FFF2-40B4-BE49-F238E27FC236}">
                <a16:creationId xmlns:a16="http://schemas.microsoft.com/office/drawing/2014/main" id="{F08BC742-E107-4931-91B6-535EAC462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367" y="3720334"/>
            <a:ext cx="1296144" cy="43937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プレースホルダー 7">
            <a:extLst>
              <a:ext uri="{FF2B5EF4-FFF2-40B4-BE49-F238E27FC236}">
                <a16:creationId xmlns:a16="http://schemas.microsoft.com/office/drawing/2014/main" id="{01C57E73-17B5-4FC9-8055-225F3716A9D2}"/>
              </a:ext>
            </a:extLst>
          </p:cNvPr>
          <p:cNvSpPr>
            <a:spLocks noGrp="1"/>
          </p:cNvSpPr>
          <p:nvPr>
            <p:ph type="body" sz="quarter" idx="15"/>
          </p:nvPr>
        </p:nvSpPr>
        <p:spPr>
          <a:xfrm>
            <a:off x="193675" y="5657213"/>
            <a:ext cx="8756650" cy="439371"/>
          </a:xfrm>
        </p:spPr>
        <p:txBody>
          <a:bodyPr>
            <a:normAutofit/>
          </a:bodyPr>
          <a:lstStyle/>
          <a:p>
            <a:pPr>
              <a:lnSpc>
                <a:spcPct val="150000"/>
              </a:lnSpc>
            </a:pPr>
            <a:r>
              <a:rPr lang="ja-JP" altLang="en-US" dirty="0"/>
              <a:t>地方自治体のオープンデータカタログサイトでも、多くの自治体が</a:t>
            </a:r>
            <a:r>
              <a:rPr lang="en-US" altLang="ja-JP" dirty="0"/>
              <a:t>CKAN</a:t>
            </a:r>
            <a:r>
              <a:rPr lang="ja-JP" altLang="en-US" dirty="0"/>
              <a:t>を採用しています。</a:t>
            </a:r>
          </a:p>
        </p:txBody>
      </p:sp>
      <p:sp>
        <p:nvSpPr>
          <p:cNvPr id="3" name="正方形/長方形 2">
            <a:extLst>
              <a:ext uri="{FF2B5EF4-FFF2-40B4-BE49-F238E27FC236}">
                <a16:creationId xmlns:a16="http://schemas.microsoft.com/office/drawing/2014/main" id="{454A57F1-81FB-4DD3-85E4-D093E96E1BFB}"/>
              </a:ext>
            </a:extLst>
          </p:cNvPr>
          <p:cNvSpPr/>
          <p:nvPr/>
        </p:nvSpPr>
        <p:spPr>
          <a:xfrm>
            <a:off x="385212" y="5070933"/>
            <a:ext cx="2293000" cy="461665"/>
          </a:xfrm>
          <a:prstGeom prst="rect">
            <a:avLst/>
          </a:prstGeom>
        </p:spPr>
        <p:txBody>
          <a:bodyPr wrap="none">
            <a:spAutoFit/>
          </a:bodyPr>
          <a:lstStyle/>
          <a:p>
            <a:r>
              <a:rPr lang="en-US" altLang="ja-JP" sz="1200" dirty="0"/>
              <a:t>DATA.GOV (2018/10/19)</a:t>
            </a:r>
          </a:p>
          <a:p>
            <a:r>
              <a:rPr lang="en-US" altLang="ja-JP" sz="1200" dirty="0"/>
              <a:t>URL:</a:t>
            </a:r>
            <a:r>
              <a:rPr lang="ja-JP" altLang="en-US" sz="1200" dirty="0"/>
              <a:t>https://www.data.gov/</a:t>
            </a:r>
          </a:p>
        </p:txBody>
      </p:sp>
      <p:sp>
        <p:nvSpPr>
          <p:cNvPr id="9" name="正方形/長方形 8">
            <a:extLst>
              <a:ext uri="{FF2B5EF4-FFF2-40B4-BE49-F238E27FC236}">
                <a16:creationId xmlns:a16="http://schemas.microsoft.com/office/drawing/2014/main" id="{361F7C1E-E0F1-4359-85D3-5F00205C44FD}"/>
              </a:ext>
            </a:extLst>
          </p:cNvPr>
          <p:cNvSpPr/>
          <p:nvPr/>
        </p:nvSpPr>
        <p:spPr>
          <a:xfrm>
            <a:off x="2980371" y="5065023"/>
            <a:ext cx="3355086" cy="461665"/>
          </a:xfrm>
          <a:prstGeom prst="rect">
            <a:avLst/>
          </a:prstGeom>
        </p:spPr>
        <p:txBody>
          <a:bodyPr wrap="none">
            <a:spAutoFit/>
          </a:bodyPr>
          <a:lstStyle/>
          <a:p>
            <a:r>
              <a:rPr lang="en-US" altLang="ja-JP" sz="1200" dirty="0"/>
              <a:t>European Data Portal (2018/10/19)</a:t>
            </a:r>
          </a:p>
          <a:p>
            <a:r>
              <a:rPr lang="en-US" altLang="ja-JP" sz="1200" dirty="0"/>
              <a:t>URL:</a:t>
            </a:r>
            <a:r>
              <a:rPr lang="ja-JP" altLang="en-US" sz="1200" dirty="0"/>
              <a:t>https://www.europeandataportal.eu/</a:t>
            </a:r>
          </a:p>
        </p:txBody>
      </p:sp>
      <p:sp>
        <p:nvSpPr>
          <p:cNvPr id="10" name="正方形/長方形 9">
            <a:extLst>
              <a:ext uri="{FF2B5EF4-FFF2-40B4-BE49-F238E27FC236}">
                <a16:creationId xmlns:a16="http://schemas.microsoft.com/office/drawing/2014/main" id="{A97A2FFD-9276-4705-85E0-82E054297E22}"/>
              </a:ext>
            </a:extLst>
          </p:cNvPr>
          <p:cNvSpPr/>
          <p:nvPr/>
        </p:nvSpPr>
        <p:spPr>
          <a:xfrm>
            <a:off x="6395138" y="5060495"/>
            <a:ext cx="2338397" cy="461665"/>
          </a:xfrm>
          <a:prstGeom prst="rect">
            <a:avLst/>
          </a:prstGeom>
        </p:spPr>
        <p:txBody>
          <a:bodyPr wrap="none">
            <a:spAutoFit/>
          </a:bodyPr>
          <a:lstStyle/>
          <a:p>
            <a:r>
              <a:rPr lang="en-US" altLang="ja-JP" sz="1200" dirty="0"/>
              <a:t>DATA.GO.JP (2018/10/19)</a:t>
            </a:r>
          </a:p>
          <a:p>
            <a:r>
              <a:rPr lang="en-US" altLang="ja-JP" sz="1200" dirty="0"/>
              <a:t>URL:</a:t>
            </a:r>
            <a:r>
              <a:rPr lang="ja-JP" altLang="en-US" sz="1200" dirty="0"/>
              <a:t>http://www.data.go.jp/</a:t>
            </a:r>
          </a:p>
        </p:txBody>
      </p:sp>
      <p:pic>
        <p:nvPicPr>
          <p:cNvPr id="11" name="図 10">
            <a:extLst>
              <a:ext uri="{FF2B5EF4-FFF2-40B4-BE49-F238E27FC236}">
                <a16:creationId xmlns:a16="http://schemas.microsoft.com/office/drawing/2014/main" id="{66FDBBE9-D926-41D2-A866-10DA2E8FA489}"/>
              </a:ext>
            </a:extLst>
          </p:cNvPr>
          <p:cNvPicPr>
            <a:picLocks noChangeAspect="1"/>
          </p:cNvPicPr>
          <p:nvPr/>
        </p:nvPicPr>
        <p:blipFill rotWithShape="1">
          <a:blip r:embed="rId4"/>
          <a:srcRect l="979" t="10301" r="1420" b="726"/>
          <a:stretch/>
        </p:blipFill>
        <p:spPr>
          <a:xfrm>
            <a:off x="107504" y="2670704"/>
            <a:ext cx="2967525" cy="2275614"/>
          </a:xfrm>
          <a:prstGeom prst="rect">
            <a:avLst/>
          </a:prstGeom>
        </p:spPr>
      </p:pic>
      <p:pic>
        <p:nvPicPr>
          <p:cNvPr id="12" name="図 11">
            <a:extLst>
              <a:ext uri="{FF2B5EF4-FFF2-40B4-BE49-F238E27FC236}">
                <a16:creationId xmlns:a16="http://schemas.microsoft.com/office/drawing/2014/main" id="{6D420FC9-BAF7-4F7B-926B-C1D26630BC5D}"/>
              </a:ext>
            </a:extLst>
          </p:cNvPr>
          <p:cNvPicPr>
            <a:picLocks noChangeAspect="1"/>
          </p:cNvPicPr>
          <p:nvPr/>
        </p:nvPicPr>
        <p:blipFill rotWithShape="1">
          <a:blip r:embed="rId5"/>
          <a:srcRect l="538" t="9051" r="1422" b="602"/>
          <a:stretch/>
        </p:blipFill>
        <p:spPr>
          <a:xfrm>
            <a:off x="6092179" y="2670704"/>
            <a:ext cx="2944317" cy="2282418"/>
          </a:xfrm>
          <a:prstGeom prst="rect">
            <a:avLst/>
          </a:prstGeom>
        </p:spPr>
      </p:pic>
      <p:pic>
        <p:nvPicPr>
          <p:cNvPr id="13" name="図 12">
            <a:extLst>
              <a:ext uri="{FF2B5EF4-FFF2-40B4-BE49-F238E27FC236}">
                <a16:creationId xmlns:a16="http://schemas.microsoft.com/office/drawing/2014/main" id="{A609E956-A77F-48BC-BF04-9BF6E95D715E}"/>
              </a:ext>
            </a:extLst>
          </p:cNvPr>
          <p:cNvPicPr>
            <a:picLocks noChangeAspect="1"/>
          </p:cNvPicPr>
          <p:nvPr/>
        </p:nvPicPr>
        <p:blipFill rotWithShape="1">
          <a:blip r:embed="rId6"/>
          <a:srcRect l="363" t="8352" r="1596" b="1301"/>
          <a:stretch/>
        </p:blipFill>
        <p:spPr>
          <a:xfrm>
            <a:off x="3190129" y="2670704"/>
            <a:ext cx="2935570" cy="2275614"/>
          </a:xfrm>
          <a:prstGeom prst="rect">
            <a:avLst/>
          </a:prstGeom>
        </p:spPr>
      </p:pic>
      <p:sp>
        <p:nvSpPr>
          <p:cNvPr id="14" name="テキスト ボックス 13">
            <a:extLst>
              <a:ext uri="{FF2B5EF4-FFF2-40B4-BE49-F238E27FC236}">
                <a16:creationId xmlns:a16="http://schemas.microsoft.com/office/drawing/2014/main" id="{AE1D26AC-6F67-45B9-A395-30E4AD174C55}"/>
              </a:ext>
            </a:extLst>
          </p:cNvPr>
          <p:cNvSpPr txBox="1"/>
          <p:nvPr/>
        </p:nvSpPr>
        <p:spPr>
          <a:xfrm>
            <a:off x="207963" y="6155401"/>
            <a:ext cx="7892429" cy="584775"/>
          </a:xfrm>
          <a:prstGeom prst="rect">
            <a:avLst/>
          </a:prstGeom>
          <a:noFill/>
        </p:spPr>
        <p:txBody>
          <a:bodyPr wrap="square" rtlCol="0">
            <a:spAutoFit/>
          </a:bodyPr>
          <a:lstStyle/>
          <a:p>
            <a:r>
              <a:rPr kumimoji="1" lang="en-US" altLang="ja-JP" sz="1600" dirty="0"/>
              <a:t>※</a:t>
            </a:r>
            <a:r>
              <a:rPr kumimoji="1" lang="ja-JP" altLang="en-US" sz="1600" dirty="0"/>
              <a:t>本実習では、</a:t>
            </a:r>
            <a:r>
              <a:rPr kumimoji="1" lang="en-US" altLang="ja-JP" sz="1600" dirty="0"/>
              <a:t>CKAN</a:t>
            </a:r>
            <a:r>
              <a:rPr kumimoji="1" lang="ja-JP" altLang="en-US" sz="1600" dirty="0"/>
              <a:t>をベースに開発された、内閣官房</a:t>
            </a:r>
            <a:r>
              <a:rPr kumimoji="1" lang="en-US" altLang="ja-JP" sz="1600" dirty="0"/>
              <a:t>IT</a:t>
            </a:r>
            <a:r>
              <a:rPr kumimoji="1" lang="ja-JP" altLang="en-US" sz="1600" dirty="0"/>
              <a:t>総合戦略室の「地方公共団体向けオープンデータパッケージ」を利用します。</a:t>
            </a:r>
          </a:p>
        </p:txBody>
      </p:sp>
    </p:spTree>
    <p:extLst>
      <p:ext uri="{BB962C8B-B14F-4D97-AF65-F5344CB8AC3E}">
        <p14:creationId xmlns:p14="http://schemas.microsoft.com/office/powerpoint/2010/main" val="3465511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E5C85E-A8B0-4996-ACFC-F2AA9E4A0F4F}"/>
              </a:ext>
            </a:extLst>
          </p:cNvPr>
          <p:cNvSpPr>
            <a:spLocks noGrp="1"/>
          </p:cNvSpPr>
          <p:nvPr>
            <p:ph type="title"/>
          </p:nvPr>
        </p:nvSpPr>
        <p:spPr/>
        <p:txBody>
          <a:bodyPr/>
          <a:lstStyle/>
          <a:p>
            <a:r>
              <a:rPr kumimoji="1" lang="en-US" altLang="ja-JP" dirty="0"/>
              <a:t>1.2 </a:t>
            </a:r>
            <a:r>
              <a:rPr kumimoji="1" lang="ja-JP" altLang="en-US" dirty="0"/>
              <a:t>データセットとリソース</a:t>
            </a:r>
          </a:p>
        </p:txBody>
      </p:sp>
      <p:sp>
        <p:nvSpPr>
          <p:cNvPr id="4" name="スライド番号プレースホルダー 3">
            <a:extLst>
              <a:ext uri="{FF2B5EF4-FFF2-40B4-BE49-F238E27FC236}">
                <a16:creationId xmlns:a16="http://schemas.microsoft.com/office/drawing/2014/main" id="{778DABE0-A6D3-4AEA-9004-DC5A0CB070C2}"/>
              </a:ext>
            </a:extLst>
          </p:cNvPr>
          <p:cNvSpPr>
            <a:spLocks noGrp="1"/>
          </p:cNvSpPr>
          <p:nvPr>
            <p:ph type="sldNum" sz="quarter" idx="12"/>
          </p:nvPr>
        </p:nvSpPr>
        <p:spPr/>
        <p:txBody>
          <a:bodyPr/>
          <a:lstStyle/>
          <a:p>
            <a:fld id="{EEDB8509-CC2C-4EC7-9C2E-996B98B58898}" type="slidenum">
              <a:rPr kumimoji="1" lang="ja-JP" altLang="en-US" smtClean="0"/>
              <a:pPr/>
              <a:t>6</a:t>
            </a:fld>
            <a:endParaRPr kumimoji="1" lang="ja-JP" altLang="en-US"/>
          </a:p>
        </p:txBody>
      </p:sp>
      <p:sp>
        <p:nvSpPr>
          <p:cNvPr id="5" name="テキスト プレースホルダー 4">
            <a:extLst>
              <a:ext uri="{FF2B5EF4-FFF2-40B4-BE49-F238E27FC236}">
                <a16:creationId xmlns:a16="http://schemas.microsoft.com/office/drawing/2014/main" id="{11BDB85D-5867-462C-AE32-EBEF4824867D}"/>
              </a:ext>
            </a:extLst>
          </p:cNvPr>
          <p:cNvSpPr>
            <a:spLocks noGrp="1"/>
          </p:cNvSpPr>
          <p:nvPr>
            <p:ph type="body" sz="quarter" idx="13"/>
          </p:nvPr>
        </p:nvSpPr>
        <p:spPr/>
        <p:txBody>
          <a:bodyPr/>
          <a:lstStyle/>
          <a:p>
            <a:r>
              <a:rPr kumimoji="1" lang="en-US" altLang="ja-JP" dirty="0"/>
              <a:t>1. </a:t>
            </a:r>
            <a:r>
              <a:rPr kumimoji="1" lang="ja-JP" altLang="en-US" dirty="0"/>
              <a:t>はじめに</a:t>
            </a:r>
          </a:p>
        </p:txBody>
      </p:sp>
      <p:sp>
        <p:nvSpPr>
          <p:cNvPr id="6" name="テキスト プレースホルダー 5">
            <a:extLst>
              <a:ext uri="{FF2B5EF4-FFF2-40B4-BE49-F238E27FC236}">
                <a16:creationId xmlns:a16="http://schemas.microsoft.com/office/drawing/2014/main" id="{E5554763-6084-4A42-A81F-1D522BCF9CAB}"/>
              </a:ext>
            </a:extLst>
          </p:cNvPr>
          <p:cNvSpPr>
            <a:spLocks noGrp="1"/>
          </p:cNvSpPr>
          <p:nvPr>
            <p:ph type="body" sz="quarter" idx="14"/>
          </p:nvPr>
        </p:nvSpPr>
        <p:spPr>
          <a:xfrm>
            <a:off x="207963" y="884239"/>
            <a:ext cx="8728075" cy="424732"/>
          </a:xfrm>
        </p:spPr>
        <p:txBody>
          <a:bodyPr/>
          <a:lstStyle/>
          <a:p>
            <a:r>
              <a:rPr kumimoji="1" lang="en-US" altLang="ja-JP" dirty="0"/>
              <a:t>CKAN</a:t>
            </a:r>
            <a:r>
              <a:rPr kumimoji="1" lang="ja-JP" altLang="en-US" dirty="0"/>
              <a:t>では、「データセット」と「リソース」という言葉が出てきますので確認しておきます。</a:t>
            </a:r>
          </a:p>
        </p:txBody>
      </p:sp>
      <p:sp>
        <p:nvSpPr>
          <p:cNvPr id="7" name="テキスト プレースホルダー 6">
            <a:extLst>
              <a:ext uri="{FF2B5EF4-FFF2-40B4-BE49-F238E27FC236}">
                <a16:creationId xmlns:a16="http://schemas.microsoft.com/office/drawing/2014/main" id="{6F354834-56EC-48FC-9324-2D4868ECDF68}"/>
              </a:ext>
            </a:extLst>
          </p:cNvPr>
          <p:cNvSpPr>
            <a:spLocks noGrp="1"/>
          </p:cNvSpPr>
          <p:nvPr>
            <p:ph type="body" sz="quarter" idx="15"/>
          </p:nvPr>
        </p:nvSpPr>
        <p:spPr>
          <a:xfrm>
            <a:off x="207963" y="1486781"/>
            <a:ext cx="4220021" cy="2827281"/>
          </a:xfrm>
        </p:spPr>
        <p:txBody>
          <a:bodyPr>
            <a:normAutofit/>
          </a:bodyPr>
          <a:lstStyle/>
          <a:p>
            <a:pPr marL="285750" indent="-285750">
              <a:buFont typeface="Wingdings" panose="05000000000000000000" pitchFamily="2" charset="2"/>
              <a:buChar char="l"/>
            </a:pPr>
            <a:r>
              <a:rPr kumimoji="1" lang="ja-JP" altLang="en-US" sz="2000" dirty="0"/>
              <a:t>データセット</a:t>
            </a:r>
            <a:endParaRPr kumimoji="1" lang="en-US" altLang="ja-JP" sz="2000" dirty="0"/>
          </a:p>
          <a:p>
            <a:r>
              <a:rPr lang="ja-JP" altLang="en-US" sz="1800" b="1" dirty="0"/>
              <a:t>データセットは入れ物</a:t>
            </a:r>
            <a:endParaRPr lang="en-US" altLang="ja-JP" sz="1800" b="1" dirty="0"/>
          </a:p>
          <a:p>
            <a:r>
              <a:rPr lang="ja-JP" altLang="en-US" sz="1800" dirty="0"/>
              <a:t>　データセットとはファイルを入れておくフォルダのようなもので、データの入れ物になります。データセットに入れるものをリソースと言います。</a:t>
            </a:r>
          </a:p>
          <a:p>
            <a:r>
              <a:rPr lang="ja-JP" altLang="en-US" sz="1800" dirty="0"/>
              <a:t>　データセットには複数のリソースを追加する事ができます。またデータセットはユニークな</a:t>
            </a:r>
            <a:r>
              <a:rPr lang="en-US" altLang="ja-JP" sz="1800" dirty="0"/>
              <a:t>URL</a:t>
            </a:r>
            <a:r>
              <a:rPr lang="ja-JP" altLang="en-US" sz="1800" dirty="0"/>
              <a:t>を１つ持ちます。そのため、登録時の</a:t>
            </a:r>
            <a:r>
              <a:rPr lang="en-US" altLang="ja-JP" sz="1800" dirty="0"/>
              <a:t>URL</a:t>
            </a:r>
            <a:r>
              <a:rPr lang="ja-JP" altLang="en-US" sz="1800" dirty="0"/>
              <a:t>名は重複してはいけません。</a:t>
            </a:r>
          </a:p>
        </p:txBody>
      </p:sp>
      <p:sp>
        <p:nvSpPr>
          <p:cNvPr id="8" name="テキスト プレースホルダー 6">
            <a:extLst>
              <a:ext uri="{FF2B5EF4-FFF2-40B4-BE49-F238E27FC236}">
                <a16:creationId xmlns:a16="http://schemas.microsoft.com/office/drawing/2014/main" id="{C4BC1C7D-9116-4EDE-9DA4-469D516FE789}"/>
              </a:ext>
            </a:extLst>
          </p:cNvPr>
          <p:cNvSpPr txBox="1">
            <a:spLocks/>
          </p:cNvSpPr>
          <p:nvPr/>
        </p:nvSpPr>
        <p:spPr>
          <a:xfrm>
            <a:off x="4699059" y="1475582"/>
            <a:ext cx="4220021" cy="4329682"/>
          </a:xfrm>
          <a:prstGeom prst="rect">
            <a:avLst/>
          </a:prstGeom>
          <a:solidFill>
            <a:srgbClr val="DDD9C3"/>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85750" indent="-285750">
              <a:buFont typeface="Wingdings" panose="05000000000000000000" pitchFamily="2" charset="2"/>
              <a:buChar char="l"/>
            </a:pPr>
            <a:r>
              <a:rPr lang="ja-JP" altLang="en-US" sz="2000" dirty="0"/>
              <a:t>リソース</a:t>
            </a:r>
            <a:endParaRPr lang="en-US" altLang="ja-JP" sz="2000" dirty="0"/>
          </a:p>
          <a:p>
            <a:r>
              <a:rPr lang="ja-JP" altLang="en-US" sz="2000" b="1" dirty="0"/>
              <a:t>リソースはファイルか</a:t>
            </a:r>
            <a:r>
              <a:rPr lang="en-US" altLang="ja-JP" sz="2000" b="1" dirty="0"/>
              <a:t>URL</a:t>
            </a:r>
          </a:p>
          <a:p>
            <a:r>
              <a:rPr lang="ja-JP" altLang="en-US" sz="2000" dirty="0"/>
              <a:t>データセットに登録できるリソースは</a:t>
            </a:r>
            <a:r>
              <a:rPr lang="ja-JP" altLang="en-US" sz="2000" b="1" dirty="0"/>
              <a:t>「ファイル」</a:t>
            </a:r>
            <a:r>
              <a:rPr lang="ja-JP" altLang="en-US" sz="2000" dirty="0"/>
              <a:t>または</a:t>
            </a:r>
            <a:r>
              <a:rPr lang="ja-JP" altLang="en-US" sz="2000" b="1" dirty="0"/>
              <a:t>「</a:t>
            </a:r>
            <a:r>
              <a:rPr lang="en-US" altLang="ja-JP" sz="2000" b="1" dirty="0"/>
              <a:t>URL</a:t>
            </a:r>
            <a:r>
              <a:rPr lang="ja-JP" altLang="en-US" sz="2000" b="1" dirty="0"/>
              <a:t>」</a:t>
            </a:r>
            <a:r>
              <a:rPr lang="ja-JP" altLang="en-US" sz="2000" dirty="0"/>
              <a:t>です。</a:t>
            </a:r>
            <a:endParaRPr lang="en-US" altLang="ja-JP" sz="2000" dirty="0"/>
          </a:p>
          <a:p>
            <a:r>
              <a:rPr lang="ja-JP" altLang="en-US" sz="2000" dirty="0"/>
              <a:t>ファイルはどんなフォーマットのものでも登録はできますが、</a:t>
            </a:r>
            <a:r>
              <a:rPr lang="en-US" altLang="ja-JP" sz="2000" dirty="0"/>
              <a:t>CKAN</a:t>
            </a:r>
            <a:r>
              <a:rPr lang="ja-JP" altLang="en-US" sz="2000" dirty="0"/>
              <a:t>のビューが対応していない場合は、ブラウザ内では表示できません。（ユーザーがダウンロードして利用する事は可能です）</a:t>
            </a:r>
            <a:endParaRPr lang="en-US" altLang="ja-JP" sz="2000" dirty="0"/>
          </a:p>
          <a:p>
            <a:r>
              <a:rPr lang="en-US" altLang="ja-JP" sz="2000" dirty="0"/>
              <a:t>URL</a:t>
            </a:r>
            <a:r>
              <a:rPr lang="ja-JP" altLang="en-US" sz="2000" dirty="0"/>
              <a:t>は、別の場所にあるファイルの</a:t>
            </a:r>
            <a:r>
              <a:rPr lang="en-US" altLang="ja-JP" sz="2000" dirty="0"/>
              <a:t>URL</a:t>
            </a:r>
            <a:r>
              <a:rPr lang="ja-JP" altLang="en-US" sz="2000" dirty="0"/>
              <a:t>や、ホームページそのものをオープンデータにする場合などに、</a:t>
            </a:r>
            <a:r>
              <a:rPr lang="en-US" altLang="ja-JP" sz="2000" dirty="0"/>
              <a:t>URL</a:t>
            </a:r>
            <a:r>
              <a:rPr lang="ja-JP" altLang="en-US" sz="2000" dirty="0"/>
              <a:t>として登録します。</a:t>
            </a:r>
            <a:endParaRPr lang="en-US" altLang="ja-JP" sz="2000" dirty="0"/>
          </a:p>
        </p:txBody>
      </p:sp>
      <p:grpSp>
        <p:nvGrpSpPr>
          <p:cNvPr id="9" name="グループ化 8">
            <a:extLst>
              <a:ext uri="{FF2B5EF4-FFF2-40B4-BE49-F238E27FC236}">
                <a16:creationId xmlns:a16="http://schemas.microsoft.com/office/drawing/2014/main" id="{A89377DC-1F3E-4D86-B865-90BE77908F9D}"/>
              </a:ext>
            </a:extLst>
          </p:cNvPr>
          <p:cNvGrpSpPr/>
          <p:nvPr/>
        </p:nvGrpSpPr>
        <p:grpSpPr>
          <a:xfrm>
            <a:off x="827584" y="4525744"/>
            <a:ext cx="2424677" cy="1484642"/>
            <a:chOff x="6864798" y="2378924"/>
            <a:chExt cx="2801872" cy="1715601"/>
          </a:xfrm>
        </p:grpSpPr>
        <p:pic>
          <p:nvPicPr>
            <p:cNvPr id="10" name="図 9" descr="E:\Google ドライブ\BODIK\BODIK ODCS\Manual\office_supplies170.jpg">
              <a:extLst>
                <a:ext uri="{FF2B5EF4-FFF2-40B4-BE49-F238E27FC236}">
                  <a16:creationId xmlns:a16="http://schemas.microsoft.com/office/drawing/2014/main" id="{577FC664-594A-41F3-8A80-7BE24246B4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64798" y="2479150"/>
              <a:ext cx="1389380" cy="1389380"/>
            </a:xfrm>
            <a:prstGeom prst="rect">
              <a:avLst/>
            </a:prstGeom>
            <a:noFill/>
            <a:ln>
              <a:noFill/>
            </a:ln>
          </p:spPr>
        </p:pic>
        <p:pic>
          <p:nvPicPr>
            <p:cNvPr id="11" name="図 10" descr="E:\Google ドライブ\BODIK\BODIK ODCS\Manual\office_supplies172.jpg">
              <a:extLst>
                <a:ext uri="{FF2B5EF4-FFF2-40B4-BE49-F238E27FC236}">
                  <a16:creationId xmlns:a16="http://schemas.microsoft.com/office/drawing/2014/main" id="{65AF1DE5-5948-4C4F-AC17-345A61B29C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54785" y="2626896"/>
              <a:ext cx="1111885" cy="1111885"/>
            </a:xfrm>
            <a:prstGeom prst="rect">
              <a:avLst/>
            </a:prstGeom>
            <a:noFill/>
            <a:ln>
              <a:noFill/>
            </a:ln>
          </p:spPr>
        </p:pic>
        <p:sp>
          <p:nvSpPr>
            <p:cNvPr id="12" name="矢印: U ターン 11">
              <a:extLst>
                <a:ext uri="{FF2B5EF4-FFF2-40B4-BE49-F238E27FC236}">
                  <a16:creationId xmlns:a16="http://schemas.microsoft.com/office/drawing/2014/main" id="{D315019D-7273-4FE4-92CA-45E10D29726F}"/>
                </a:ext>
              </a:extLst>
            </p:cNvPr>
            <p:cNvSpPr/>
            <p:nvPr/>
          </p:nvSpPr>
          <p:spPr>
            <a:xfrm flipH="1">
              <a:off x="7559488" y="2378924"/>
              <a:ext cx="1601894" cy="247972"/>
            </a:xfrm>
            <a:prstGeom prst="uturn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5D496219-71DB-497C-BADB-E77A49BBDF26}"/>
                </a:ext>
              </a:extLst>
            </p:cNvPr>
            <p:cNvSpPr txBox="1"/>
            <p:nvPr/>
          </p:nvSpPr>
          <p:spPr>
            <a:xfrm>
              <a:off x="6940208" y="3720239"/>
              <a:ext cx="1128466" cy="355656"/>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データセット</a:t>
              </a:r>
            </a:p>
          </p:txBody>
        </p:sp>
        <p:sp>
          <p:nvSpPr>
            <p:cNvPr id="14" name="テキスト ボックス 13">
              <a:extLst>
                <a:ext uri="{FF2B5EF4-FFF2-40B4-BE49-F238E27FC236}">
                  <a16:creationId xmlns:a16="http://schemas.microsoft.com/office/drawing/2014/main" id="{2B8C1827-CDE8-4E34-94E2-35BFE1E287E5}"/>
                </a:ext>
              </a:extLst>
            </p:cNvPr>
            <p:cNvSpPr txBox="1"/>
            <p:nvPr/>
          </p:nvSpPr>
          <p:spPr>
            <a:xfrm>
              <a:off x="8624705" y="3738869"/>
              <a:ext cx="819120" cy="355656"/>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リソース</a:t>
              </a:r>
            </a:p>
          </p:txBody>
        </p:sp>
      </p:grpSp>
      <p:sp>
        <p:nvSpPr>
          <p:cNvPr id="3" name="正方形/長方形 2">
            <a:extLst>
              <a:ext uri="{FF2B5EF4-FFF2-40B4-BE49-F238E27FC236}">
                <a16:creationId xmlns:a16="http://schemas.microsoft.com/office/drawing/2014/main" id="{027197AA-B80A-4FEE-B439-F2D58C0B2D60}"/>
              </a:ext>
            </a:extLst>
          </p:cNvPr>
          <p:cNvSpPr/>
          <p:nvPr/>
        </p:nvSpPr>
        <p:spPr>
          <a:xfrm>
            <a:off x="323528" y="6042431"/>
            <a:ext cx="3744416" cy="523220"/>
          </a:xfrm>
          <a:prstGeom prst="rect">
            <a:avLst/>
          </a:prstGeom>
        </p:spPr>
        <p:txBody>
          <a:bodyPr wrap="square">
            <a:spAutoFit/>
          </a:bodyPr>
          <a:lstStyle/>
          <a:p>
            <a:r>
              <a:rPr lang="ja-JP" altLang="en-US" sz="1400" dirty="0"/>
              <a:t>　イメージとしては、紙のデータがあった場合、整理していれるファイリングケースがデータセットになります。</a:t>
            </a:r>
          </a:p>
        </p:txBody>
      </p:sp>
    </p:spTree>
    <p:extLst>
      <p:ext uri="{BB962C8B-B14F-4D97-AF65-F5344CB8AC3E}">
        <p14:creationId xmlns:p14="http://schemas.microsoft.com/office/powerpoint/2010/main" val="132472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973F8883-FAB5-4F4D-8AC4-8D83E314B08D}"/>
              </a:ext>
            </a:extLst>
          </p:cNvPr>
          <p:cNvPicPr>
            <a:picLocks noChangeAspect="1"/>
          </p:cNvPicPr>
          <p:nvPr/>
        </p:nvPicPr>
        <p:blipFill rotWithShape="1">
          <a:blip r:embed="rId3"/>
          <a:srcRect l="38637" t="11285" r="28738" b="1136"/>
          <a:stretch/>
        </p:blipFill>
        <p:spPr>
          <a:xfrm>
            <a:off x="207962" y="1628800"/>
            <a:ext cx="3139901" cy="4800543"/>
          </a:xfrm>
          <a:prstGeom prst="rect">
            <a:avLst/>
          </a:prstGeom>
        </p:spPr>
      </p:pic>
      <p:sp>
        <p:nvSpPr>
          <p:cNvPr id="2" name="タイトル 1">
            <a:extLst>
              <a:ext uri="{FF2B5EF4-FFF2-40B4-BE49-F238E27FC236}">
                <a16:creationId xmlns:a16="http://schemas.microsoft.com/office/drawing/2014/main" id="{7CB8AC11-E42C-425D-B649-B535B5C68D6A}"/>
              </a:ext>
            </a:extLst>
          </p:cNvPr>
          <p:cNvSpPr>
            <a:spLocks noGrp="1"/>
          </p:cNvSpPr>
          <p:nvPr>
            <p:ph type="title"/>
          </p:nvPr>
        </p:nvSpPr>
        <p:spPr/>
        <p:txBody>
          <a:bodyPr/>
          <a:lstStyle/>
          <a:p>
            <a:r>
              <a:rPr kumimoji="1" lang="en-US" altLang="ja-JP" dirty="0"/>
              <a:t>1.3 </a:t>
            </a:r>
            <a:r>
              <a:rPr kumimoji="1" lang="ja-JP" altLang="en-US" dirty="0"/>
              <a:t>メタデータ</a:t>
            </a:r>
          </a:p>
        </p:txBody>
      </p:sp>
      <p:sp>
        <p:nvSpPr>
          <p:cNvPr id="4" name="スライド番号プレースホルダー 3">
            <a:extLst>
              <a:ext uri="{FF2B5EF4-FFF2-40B4-BE49-F238E27FC236}">
                <a16:creationId xmlns:a16="http://schemas.microsoft.com/office/drawing/2014/main" id="{1DC3547A-4735-4227-93F8-F0BBBDCA1841}"/>
              </a:ext>
            </a:extLst>
          </p:cNvPr>
          <p:cNvSpPr>
            <a:spLocks noGrp="1"/>
          </p:cNvSpPr>
          <p:nvPr>
            <p:ph type="sldNum" sz="quarter" idx="12"/>
          </p:nvPr>
        </p:nvSpPr>
        <p:spPr/>
        <p:txBody>
          <a:bodyPr/>
          <a:lstStyle/>
          <a:p>
            <a:fld id="{EEDB8509-CC2C-4EC7-9C2E-996B98B58898}" type="slidenum">
              <a:rPr kumimoji="1" lang="ja-JP" altLang="en-US" smtClean="0"/>
              <a:pPr/>
              <a:t>7</a:t>
            </a:fld>
            <a:endParaRPr kumimoji="1" lang="ja-JP" altLang="en-US"/>
          </a:p>
        </p:txBody>
      </p:sp>
      <p:sp>
        <p:nvSpPr>
          <p:cNvPr id="5" name="テキスト プレースホルダー 4">
            <a:extLst>
              <a:ext uri="{FF2B5EF4-FFF2-40B4-BE49-F238E27FC236}">
                <a16:creationId xmlns:a16="http://schemas.microsoft.com/office/drawing/2014/main" id="{78CEB6CF-62DE-4ADB-AC72-C7E4CBE5EC25}"/>
              </a:ext>
            </a:extLst>
          </p:cNvPr>
          <p:cNvSpPr>
            <a:spLocks noGrp="1"/>
          </p:cNvSpPr>
          <p:nvPr>
            <p:ph type="body" sz="quarter" idx="13"/>
          </p:nvPr>
        </p:nvSpPr>
        <p:spPr/>
        <p:txBody>
          <a:bodyPr/>
          <a:lstStyle/>
          <a:p>
            <a:r>
              <a:rPr kumimoji="1" lang="en-US" altLang="ja-JP" dirty="0"/>
              <a:t>1.</a:t>
            </a:r>
            <a:r>
              <a:rPr kumimoji="1" lang="ja-JP" altLang="en-US" dirty="0"/>
              <a:t>はじめに</a:t>
            </a:r>
          </a:p>
        </p:txBody>
      </p:sp>
      <p:sp>
        <p:nvSpPr>
          <p:cNvPr id="6" name="テキスト プレースホルダー 5">
            <a:extLst>
              <a:ext uri="{FF2B5EF4-FFF2-40B4-BE49-F238E27FC236}">
                <a16:creationId xmlns:a16="http://schemas.microsoft.com/office/drawing/2014/main" id="{373F6FD8-85C5-4CD8-AE0D-72B8203C497F}"/>
              </a:ext>
            </a:extLst>
          </p:cNvPr>
          <p:cNvSpPr>
            <a:spLocks noGrp="1"/>
          </p:cNvSpPr>
          <p:nvPr>
            <p:ph type="body" sz="quarter" idx="14"/>
          </p:nvPr>
        </p:nvSpPr>
        <p:spPr>
          <a:xfrm>
            <a:off x="207963" y="884239"/>
            <a:ext cx="8728075" cy="672554"/>
          </a:xfrm>
        </p:spPr>
        <p:txBody>
          <a:bodyPr>
            <a:normAutofit/>
          </a:bodyPr>
          <a:lstStyle/>
          <a:p>
            <a:r>
              <a:rPr kumimoji="1" lang="en-US" altLang="ja-JP" dirty="0"/>
              <a:t>CKAN</a:t>
            </a:r>
            <a:r>
              <a:rPr kumimoji="1" lang="ja-JP" altLang="en-US" dirty="0"/>
              <a:t>では、データセット単位でメタデータを設定します。</a:t>
            </a:r>
            <a:r>
              <a:rPr lang="ja-JP" altLang="en-US" dirty="0"/>
              <a:t>メタデータとはデータを説明するためのデータです。</a:t>
            </a:r>
            <a:endParaRPr kumimoji="1" lang="ja-JP" altLang="en-US" dirty="0"/>
          </a:p>
        </p:txBody>
      </p:sp>
      <p:sp>
        <p:nvSpPr>
          <p:cNvPr id="9" name="テキスト ボックス 8">
            <a:extLst>
              <a:ext uri="{FF2B5EF4-FFF2-40B4-BE49-F238E27FC236}">
                <a16:creationId xmlns:a16="http://schemas.microsoft.com/office/drawing/2014/main" id="{4E252AF2-B3BC-48B6-BBF4-46E35504D94A}"/>
              </a:ext>
            </a:extLst>
          </p:cNvPr>
          <p:cNvSpPr txBox="1"/>
          <p:nvPr/>
        </p:nvSpPr>
        <p:spPr>
          <a:xfrm>
            <a:off x="601921" y="6406807"/>
            <a:ext cx="1890261"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メタデータ登録画面の例</a:t>
            </a:r>
          </a:p>
        </p:txBody>
      </p:sp>
      <p:pic>
        <p:nvPicPr>
          <p:cNvPr id="7" name="図 6">
            <a:extLst>
              <a:ext uri="{FF2B5EF4-FFF2-40B4-BE49-F238E27FC236}">
                <a16:creationId xmlns:a16="http://schemas.microsoft.com/office/drawing/2014/main" id="{3833ABF2-4B28-456B-8EA4-4E1B58DA9B4D}"/>
              </a:ext>
            </a:extLst>
          </p:cNvPr>
          <p:cNvPicPr>
            <a:picLocks noChangeAspect="1"/>
          </p:cNvPicPr>
          <p:nvPr/>
        </p:nvPicPr>
        <p:blipFill rotWithShape="1">
          <a:blip r:embed="rId4"/>
          <a:srcRect l="22438" t="20964" r="23226" b="16327"/>
          <a:stretch/>
        </p:blipFill>
        <p:spPr>
          <a:xfrm>
            <a:off x="3597378" y="1916832"/>
            <a:ext cx="3067424" cy="2016224"/>
          </a:xfrm>
          <a:prstGeom prst="rect">
            <a:avLst/>
          </a:prstGeom>
        </p:spPr>
      </p:pic>
      <p:sp>
        <p:nvSpPr>
          <p:cNvPr id="10" name="テキスト ボックス 9">
            <a:extLst>
              <a:ext uri="{FF2B5EF4-FFF2-40B4-BE49-F238E27FC236}">
                <a16:creationId xmlns:a16="http://schemas.microsoft.com/office/drawing/2014/main" id="{399AA269-EE0C-459C-8447-92AAC6D9E857}"/>
              </a:ext>
            </a:extLst>
          </p:cNvPr>
          <p:cNvSpPr txBox="1"/>
          <p:nvPr/>
        </p:nvSpPr>
        <p:spPr>
          <a:xfrm>
            <a:off x="3563888" y="1602790"/>
            <a:ext cx="3860352"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登録したメタデータはデータセットの閲覧画面に表示されます。</a:t>
            </a:r>
          </a:p>
        </p:txBody>
      </p:sp>
      <p:cxnSp>
        <p:nvCxnSpPr>
          <p:cNvPr id="12" name="直線矢印コネクタ 11">
            <a:extLst>
              <a:ext uri="{FF2B5EF4-FFF2-40B4-BE49-F238E27FC236}">
                <a16:creationId xmlns:a16="http://schemas.microsoft.com/office/drawing/2014/main" id="{A9F48A24-5292-4EC0-BE90-550451C4092F}"/>
              </a:ext>
            </a:extLst>
          </p:cNvPr>
          <p:cNvCxnSpPr>
            <a:cxnSpLocks/>
          </p:cNvCxnSpPr>
          <p:nvPr/>
        </p:nvCxnSpPr>
        <p:spPr>
          <a:xfrm>
            <a:off x="1835696" y="3501008"/>
            <a:ext cx="1800200" cy="2520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12D907C2-29E6-4408-A778-40715CC4DAC1}"/>
              </a:ext>
            </a:extLst>
          </p:cNvPr>
          <p:cNvCxnSpPr>
            <a:cxnSpLocks/>
          </p:cNvCxnSpPr>
          <p:nvPr/>
        </p:nvCxnSpPr>
        <p:spPr>
          <a:xfrm flipV="1">
            <a:off x="1835696" y="2634252"/>
            <a:ext cx="1800200" cy="11547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0C391CD8-5A82-4837-A87D-AC0136965BC6}"/>
              </a:ext>
            </a:extLst>
          </p:cNvPr>
          <p:cNvCxnSpPr>
            <a:cxnSpLocks/>
          </p:cNvCxnSpPr>
          <p:nvPr/>
        </p:nvCxnSpPr>
        <p:spPr>
          <a:xfrm>
            <a:off x="3131840" y="2058188"/>
            <a:ext cx="1296144" cy="159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FA093A38-0FE3-4ACA-851A-6FCFA8F6DE26}"/>
              </a:ext>
            </a:extLst>
          </p:cNvPr>
          <p:cNvCxnSpPr>
            <a:cxnSpLocks/>
          </p:cNvCxnSpPr>
          <p:nvPr/>
        </p:nvCxnSpPr>
        <p:spPr>
          <a:xfrm>
            <a:off x="2123728" y="2309925"/>
            <a:ext cx="2232248" cy="71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右中かっこ 27">
            <a:extLst>
              <a:ext uri="{FF2B5EF4-FFF2-40B4-BE49-F238E27FC236}">
                <a16:creationId xmlns:a16="http://schemas.microsoft.com/office/drawing/2014/main" id="{8898D521-10F6-4740-B9B5-1DDA11BC8ED3}"/>
              </a:ext>
            </a:extLst>
          </p:cNvPr>
          <p:cNvSpPr/>
          <p:nvPr/>
        </p:nvSpPr>
        <p:spPr>
          <a:xfrm>
            <a:off x="2339752" y="4149080"/>
            <a:ext cx="216024" cy="1512168"/>
          </a:xfrm>
          <a:prstGeom prst="rightBrace">
            <a:avLst>
              <a:gd name="adj1" fmla="val 8333"/>
              <a:gd name="adj2" fmla="val 2801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B8CC21A8-B0CA-46FC-A2C1-75D65E836520}"/>
              </a:ext>
            </a:extLst>
          </p:cNvPr>
          <p:cNvCxnSpPr>
            <a:cxnSpLocks/>
          </p:cNvCxnSpPr>
          <p:nvPr/>
        </p:nvCxnSpPr>
        <p:spPr>
          <a:xfrm flipV="1">
            <a:off x="2657123" y="3694204"/>
            <a:ext cx="1783452" cy="830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962B3AF-3D19-4A79-812F-96A733FA2D07}"/>
              </a:ext>
            </a:extLst>
          </p:cNvPr>
          <p:cNvSpPr txBox="1"/>
          <p:nvPr/>
        </p:nvSpPr>
        <p:spPr>
          <a:xfrm>
            <a:off x="3536209" y="3952006"/>
            <a:ext cx="3451586"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タイトル、説明、タグなどは全文検索の対象となります。</a:t>
            </a:r>
          </a:p>
        </p:txBody>
      </p:sp>
      <p:pic>
        <p:nvPicPr>
          <p:cNvPr id="32" name="図 31">
            <a:extLst>
              <a:ext uri="{FF2B5EF4-FFF2-40B4-BE49-F238E27FC236}">
                <a16:creationId xmlns:a16="http://schemas.microsoft.com/office/drawing/2014/main" id="{D6EC6AA0-204D-437F-9165-ED8C4DF74740}"/>
              </a:ext>
            </a:extLst>
          </p:cNvPr>
          <p:cNvPicPr>
            <a:picLocks noChangeAspect="1"/>
          </p:cNvPicPr>
          <p:nvPr/>
        </p:nvPicPr>
        <p:blipFill rotWithShape="1">
          <a:blip r:embed="rId5"/>
          <a:srcRect l="38975" t="26748" r="27951" b="20963"/>
          <a:stretch/>
        </p:blipFill>
        <p:spPr>
          <a:xfrm>
            <a:off x="3707904" y="4240939"/>
            <a:ext cx="2808311" cy="2528594"/>
          </a:xfrm>
          <a:prstGeom prst="rect">
            <a:avLst/>
          </a:prstGeom>
        </p:spPr>
      </p:pic>
      <p:pic>
        <p:nvPicPr>
          <p:cNvPr id="33" name="図 32">
            <a:extLst>
              <a:ext uri="{FF2B5EF4-FFF2-40B4-BE49-F238E27FC236}">
                <a16:creationId xmlns:a16="http://schemas.microsoft.com/office/drawing/2014/main" id="{59B2B45D-906F-4ADC-8FB5-31829D95738E}"/>
              </a:ext>
            </a:extLst>
          </p:cNvPr>
          <p:cNvPicPr>
            <a:picLocks noChangeAspect="1"/>
          </p:cNvPicPr>
          <p:nvPr/>
        </p:nvPicPr>
        <p:blipFill rotWithShape="1">
          <a:blip r:embed="rId6"/>
          <a:srcRect l="28737" t="16815" r="61328" b="19342"/>
          <a:stretch/>
        </p:blipFill>
        <p:spPr>
          <a:xfrm>
            <a:off x="7037792" y="2862531"/>
            <a:ext cx="908425" cy="3324849"/>
          </a:xfrm>
          <a:prstGeom prst="rect">
            <a:avLst/>
          </a:prstGeom>
        </p:spPr>
      </p:pic>
      <p:pic>
        <p:nvPicPr>
          <p:cNvPr id="34" name="図 33">
            <a:extLst>
              <a:ext uri="{FF2B5EF4-FFF2-40B4-BE49-F238E27FC236}">
                <a16:creationId xmlns:a16="http://schemas.microsoft.com/office/drawing/2014/main" id="{63D5B27F-6112-45B6-8AA6-C9BEC656AAF5}"/>
              </a:ext>
            </a:extLst>
          </p:cNvPr>
          <p:cNvPicPr>
            <a:picLocks noChangeAspect="1"/>
          </p:cNvPicPr>
          <p:nvPr/>
        </p:nvPicPr>
        <p:blipFill rotWithShape="1">
          <a:blip r:embed="rId7"/>
          <a:srcRect l="28541" t="23678" r="61249" b="22346"/>
          <a:stretch/>
        </p:blipFill>
        <p:spPr>
          <a:xfrm>
            <a:off x="7996214" y="2862531"/>
            <a:ext cx="933558" cy="2810972"/>
          </a:xfrm>
          <a:prstGeom prst="rect">
            <a:avLst/>
          </a:prstGeom>
        </p:spPr>
      </p:pic>
      <p:sp>
        <p:nvSpPr>
          <p:cNvPr id="35" name="テキスト ボックス 34">
            <a:extLst>
              <a:ext uri="{FF2B5EF4-FFF2-40B4-BE49-F238E27FC236}">
                <a16:creationId xmlns:a16="http://schemas.microsoft.com/office/drawing/2014/main" id="{6990DBA3-9003-4205-9BFA-4C81D9E2F044}"/>
              </a:ext>
            </a:extLst>
          </p:cNvPr>
          <p:cNvSpPr txBox="1"/>
          <p:nvPr/>
        </p:nvSpPr>
        <p:spPr>
          <a:xfrm>
            <a:off x="6987795" y="6236231"/>
            <a:ext cx="2047355"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ファセットナビゲーションの例</a:t>
            </a:r>
          </a:p>
        </p:txBody>
      </p:sp>
      <p:sp>
        <p:nvSpPr>
          <p:cNvPr id="36" name="テキスト ボックス 35">
            <a:extLst>
              <a:ext uri="{FF2B5EF4-FFF2-40B4-BE49-F238E27FC236}">
                <a16:creationId xmlns:a16="http://schemas.microsoft.com/office/drawing/2014/main" id="{70ADF796-48E8-41F5-AD71-C77367DF4F22}"/>
              </a:ext>
            </a:extLst>
          </p:cNvPr>
          <p:cNvSpPr txBox="1"/>
          <p:nvPr/>
        </p:nvSpPr>
        <p:spPr>
          <a:xfrm>
            <a:off x="6969931" y="2157506"/>
            <a:ext cx="1952572" cy="646331"/>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組織、グループ、タグ、</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フォーマット、ライセンスで検索結果の絞り込みが可能です。</a:t>
            </a:r>
          </a:p>
        </p:txBody>
      </p:sp>
    </p:spTree>
    <p:extLst>
      <p:ext uri="{BB962C8B-B14F-4D97-AF65-F5344CB8AC3E}">
        <p14:creationId xmlns:p14="http://schemas.microsoft.com/office/powerpoint/2010/main" val="114077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9305BD-5CB2-4E7F-8CED-15ADABDB952F}"/>
              </a:ext>
            </a:extLst>
          </p:cNvPr>
          <p:cNvSpPr>
            <a:spLocks noGrp="1"/>
          </p:cNvSpPr>
          <p:nvPr>
            <p:ph type="title"/>
          </p:nvPr>
        </p:nvSpPr>
        <p:spPr/>
        <p:txBody>
          <a:bodyPr/>
          <a:lstStyle/>
          <a:p>
            <a:r>
              <a:rPr kumimoji="1" lang="en-US" altLang="ja-JP" dirty="0"/>
              <a:t>1.4 CKAN</a:t>
            </a:r>
            <a:r>
              <a:rPr kumimoji="1" lang="ja-JP" altLang="en-US" dirty="0"/>
              <a:t>の要素</a:t>
            </a:r>
          </a:p>
        </p:txBody>
      </p:sp>
      <p:sp>
        <p:nvSpPr>
          <p:cNvPr id="4" name="スライド番号プレースホルダー 3">
            <a:extLst>
              <a:ext uri="{FF2B5EF4-FFF2-40B4-BE49-F238E27FC236}">
                <a16:creationId xmlns:a16="http://schemas.microsoft.com/office/drawing/2014/main" id="{60434C9F-FD8C-4AF7-AADE-288B9D868A07}"/>
              </a:ext>
            </a:extLst>
          </p:cNvPr>
          <p:cNvSpPr>
            <a:spLocks noGrp="1"/>
          </p:cNvSpPr>
          <p:nvPr>
            <p:ph type="sldNum" sz="quarter" idx="12"/>
          </p:nvPr>
        </p:nvSpPr>
        <p:spPr/>
        <p:txBody>
          <a:bodyPr/>
          <a:lstStyle/>
          <a:p>
            <a:fld id="{EEDB8509-CC2C-4EC7-9C2E-996B98B58898}" type="slidenum">
              <a:rPr kumimoji="1" lang="ja-JP" altLang="en-US" smtClean="0"/>
              <a:pPr/>
              <a:t>8</a:t>
            </a:fld>
            <a:endParaRPr kumimoji="1" lang="ja-JP" altLang="en-US"/>
          </a:p>
        </p:txBody>
      </p:sp>
      <p:sp>
        <p:nvSpPr>
          <p:cNvPr id="5" name="テキスト プレースホルダー 4">
            <a:extLst>
              <a:ext uri="{FF2B5EF4-FFF2-40B4-BE49-F238E27FC236}">
                <a16:creationId xmlns:a16="http://schemas.microsoft.com/office/drawing/2014/main" id="{1A2F24BD-EDAD-4C76-B8DE-79EA2D06126C}"/>
              </a:ext>
            </a:extLst>
          </p:cNvPr>
          <p:cNvSpPr>
            <a:spLocks noGrp="1"/>
          </p:cNvSpPr>
          <p:nvPr>
            <p:ph type="body" sz="quarter" idx="13"/>
          </p:nvPr>
        </p:nvSpPr>
        <p:spPr/>
        <p:txBody>
          <a:bodyPr/>
          <a:lstStyle/>
          <a:p>
            <a:r>
              <a:rPr kumimoji="1" lang="en-US" altLang="ja-JP" dirty="0"/>
              <a:t>1.</a:t>
            </a:r>
            <a:r>
              <a:rPr kumimoji="1" lang="ja-JP" altLang="en-US" dirty="0"/>
              <a:t>はじめに</a:t>
            </a:r>
          </a:p>
        </p:txBody>
      </p:sp>
      <p:sp>
        <p:nvSpPr>
          <p:cNvPr id="6" name="テキスト プレースホルダー 5">
            <a:extLst>
              <a:ext uri="{FF2B5EF4-FFF2-40B4-BE49-F238E27FC236}">
                <a16:creationId xmlns:a16="http://schemas.microsoft.com/office/drawing/2014/main" id="{FD11C795-FF4F-4349-BECE-9617F6D4C4E7}"/>
              </a:ext>
            </a:extLst>
          </p:cNvPr>
          <p:cNvSpPr>
            <a:spLocks noGrp="1"/>
          </p:cNvSpPr>
          <p:nvPr>
            <p:ph type="body" sz="quarter" idx="14"/>
          </p:nvPr>
        </p:nvSpPr>
        <p:spPr>
          <a:xfrm>
            <a:off x="207963" y="884239"/>
            <a:ext cx="8728075" cy="629080"/>
          </a:xfrm>
        </p:spPr>
        <p:txBody>
          <a:bodyPr>
            <a:normAutofit lnSpcReduction="10000"/>
          </a:bodyPr>
          <a:lstStyle/>
          <a:p>
            <a:r>
              <a:rPr kumimoji="1" lang="en-US" altLang="ja-JP" dirty="0"/>
              <a:t>CKAN</a:t>
            </a:r>
            <a:r>
              <a:rPr kumimoji="1" lang="ja-JP" altLang="en-US" dirty="0"/>
              <a:t>で</a:t>
            </a:r>
            <a:r>
              <a:rPr lang="ja-JP" altLang="en-US" dirty="0"/>
              <a:t>は、ユーザー、組織、データセット、グループという要素があります。ここではそれらの要素の関連を示しています。</a:t>
            </a:r>
          </a:p>
          <a:p>
            <a:endParaRPr kumimoji="1" lang="ja-JP" altLang="en-US" dirty="0"/>
          </a:p>
        </p:txBody>
      </p:sp>
      <p:sp>
        <p:nvSpPr>
          <p:cNvPr id="34" name="コンテンツ プレースホルダー 2">
            <a:extLst>
              <a:ext uri="{FF2B5EF4-FFF2-40B4-BE49-F238E27FC236}">
                <a16:creationId xmlns:a16="http://schemas.microsoft.com/office/drawing/2014/main" id="{3DD12151-1094-4F50-99CF-572761F40363}"/>
              </a:ext>
            </a:extLst>
          </p:cNvPr>
          <p:cNvSpPr txBox="1">
            <a:spLocks/>
          </p:cNvSpPr>
          <p:nvPr/>
        </p:nvSpPr>
        <p:spPr>
          <a:xfrm>
            <a:off x="3976688" y="1583643"/>
            <a:ext cx="4955032" cy="53523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20000"/>
              </a:lnSpc>
            </a:pPr>
            <a:r>
              <a:rPr lang="ja-JP" altLang="en-US" dirty="0"/>
              <a:t>ユーザー</a:t>
            </a:r>
            <a:endParaRPr lang="en-US" altLang="ja-JP" dirty="0"/>
          </a:p>
          <a:p>
            <a:pPr lvl="1">
              <a:lnSpc>
                <a:spcPct val="120000"/>
              </a:lnSpc>
            </a:pPr>
            <a:r>
              <a:rPr lang="ja-JP" altLang="en-US" dirty="0"/>
              <a:t>ユーザー名、パスワード、メールアドレス、氏名で登録</a:t>
            </a:r>
            <a:endParaRPr lang="en-US" altLang="ja-JP" dirty="0"/>
          </a:p>
          <a:p>
            <a:pPr lvl="1">
              <a:lnSpc>
                <a:spcPct val="120000"/>
              </a:lnSpc>
            </a:pPr>
            <a:r>
              <a:rPr lang="ja-JP" altLang="en-US" dirty="0"/>
              <a:t>ユーザー毎に</a:t>
            </a:r>
            <a:r>
              <a:rPr lang="en-US" altLang="ja-JP" dirty="0"/>
              <a:t>API</a:t>
            </a:r>
            <a:r>
              <a:rPr lang="ja-JP" altLang="en-US" dirty="0"/>
              <a:t>キーが割り当てられ、</a:t>
            </a:r>
            <a:r>
              <a:rPr lang="en-US" altLang="ja-JP" dirty="0"/>
              <a:t>CKAN</a:t>
            </a:r>
            <a:r>
              <a:rPr lang="ja-JP" altLang="en-US" dirty="0"/>
              <a:t>の設定によっては外部からデータセットの追加、削除等多くの事が</a:t>
            </a:r>
            <a:r>
              <a:rPr lang="en-US" altLang="ja-JP" dirty="0"/>
              <a:t>Web API</a:t>
            </a:r>
            <a:r>
              <a:rPr lang="ja-JP" altLang="en-US" dirty="0"/>
              <a:t>経由で実行可能となる</a:t>
            </a:r>
            <a:endParaRPr lang="en-US" altLang="ja-JP" dirty="0"/>
          </a:p>
          <a:p>
            <a:pPr>
              <a:lnSpc>
                <a:spcPct val="120000"/>
              </a:lnSpc>
            </a:pPr>
            <a:r>
              <a:rPr lang="ja-JP" altLang="en-US" dirty="0"/>
              <a:t>組織</a:t>
            </a:r>
            <a:endParaRPr lang="en-US" altLang="ja-JP" dirty="0"/>
          </a:p>
          <a:p>
            <a:pPr lvl="1">
              <a:lnSpc>
                <a:spcPct val="120000"/>
              </a:lnSpc>
            </a:pPr>
            <a:r>
              <a:rPr lang="ja-JP" altLang="en-US" dirty="0"/>
              <a:t>ユーザーは複数の組織に所属する事が可能（今回の利用方法では、基本的にユーザーと組織は</a:t>
            </a:r>
            <a:r>
              <a:rPr lang="en-US" altLang="ja-JP" dirty="0"/>
              <a:t>1:1</a:t>
            </a:r>
            <a:r>
              <a:rPr lang="ja-JP" altLang="en-US" dirty="0"/>
              <a:t>）</a:t>
            </a:r>
            <a:endParaRPr lang="en-US" altLang="ja-JP" dirty="0"/>
          </a:p>
          <a:p>
            <a:pPr lvl="1">
              <a:lnSpc>
                <a:spcPct val="120000"/>
              </a:lnSpc>
            </a:pPr>
            <a:r>
              <a:rPr lang="ja-JP" altLang="en-US" dirty="0"/>
              <a:t>組織毎にユーザーの権限を設定可能（管理者、編集者、メンバー）</a:t>
            </a:r>
            <a:endParaRPr lang="en-US" altLang="ja-JP" dirty="0"/>
          </a:p>
          <a:p>
            <a:pPr>
              <a:lnSpc>
                <a:spcPct val="120000"/>
              </a:lnSpc>
            </a:pPr>
            <a:r>
              <a:rPr lang="ja-JP" altLang="en-US" dirty="0"/>
              <a:t>データセット</a:t>
            </a:r>
            <a:endParaRPr lang="en-US" altLang="ja-JP" dirty="0"/>
          </a:p>
          <a:p>
            <a:pPr lvl="1">
              <a:lnSpc>
                <a:spcPct val="120000"/>
              </a:lnSpc>
            </a:pPr>
            <a:r>
              <a:rPr lang="ja-JP" altLang="en-US" dirty="0"/>
              <a:t>ユニークな</a:t>
            </a:r>
            <a:r>
              <a:rPr lang="en-US" altLang="ja-JP" dirty="0"/>
              <a:t>URL</a:t>
            </a:r>
            <a:r>
              <a:rPr lang="ja-JP" altLang="en-US" dirty="0"/>
              <a:t>を持つ</a:t>
            </a:r>
            <a:endParaRPr lang="en-US" altLang="ja-JP" dirty="0"/>
          </a:p>
          <a:p>
            <a:pPr lvl="1">
              <a:lnSpc>
                <a:spcPct val="120000"/>
              </a:lnSpc>
            </a:pPr>
            <a:r>
              <a:rPr lang="ja-JP" altLang="en-US" dirty="0"/>
              <a:t>一つのデータセットに複数のファイルを登録可能</a:t>
            </a:r>
            <a:endParaRPr lang="en-US" altLang="ja-JP" dirty="0"/>
          </a:p>
          <a:p>
            <a:pPr lvl="1">
              <a:lnSpc>
                <a:spcPct val="120000"/>
              </a:lnSpc>
            </a:pPr>
            <a:r>
              <a:rPr lang="ja-JP" altLang="en-US" dirty="0"/>
              <a:t>ファイルを直接登録するだけでなく、リンク</a:t>
            </a:r>
            <a:r>
              <a:rPr lang="en-US" altLang="ja-JP" dirty="0"/>
              <a:t>(URL)</a:t>
            </a:r>
            <a:r>
              <a:rPr lang="ja-JP" altLang="en-US" dirty="0"/>
              <a:t>の登録も可能</a:t>
            </a:r>
            <a:endParaRPr lang="en-US" altLang="ja-JP" dirty="0"/>
          </a:p>
          <a:p>
            <a:pPr lvl="1">
              <a:lnSpc>
                <a:spcPct val="120000"/>
              </a:lnSpc>
            </a:pPr>
            <a:r>
              <a:rPr lang="ja-JP" altLang="en-US" dirty="0"/>
              <a:t>一つのデータセットは一つの組織に割り当てられる</a:t>
            </a:r>
            <a:endParaRPr lang="en-US" altLang="ja-JP" dirty="0"/>
          </a:p>
          <a:p>
            <a:pPr>
              <a:lnSpc>
                <a:spcPct val="120000"/>
              </a:lnSpc>
            </a:pPr>
            <a:r>
              <a:rPr lang="ja-JP" altLang="en-US" dirty="0"/>
              <a:t>グループ</a:t>
            </a:r>
            <a:endParaRPr lang="en-US" altLang="ja-JP" dirty="0"/>
          </a:p>
          <a:p>
            <a:pPr lvl="1">
              <a:lnSpc>
                <a:spcPct val="120000"/>
              </a:lnSpc>
            </a:pPr>
            <a:r>
              <a:rPr lang="ja-JP" altLang="en-US" dirty="0"/>
              <a:t>いろいろな使い方が想定されるが、カテゴリとして利用する事が多い</a:t>
            </a:r>
            <a:endParaRPr lang="en-US" altLang="ja-JP" dirty="0"/>
          </a:p>
          <a:p>
            <a:pPr lvl="1">
              <a:lnSpc>
                <a:spcPct val="120000"/>
              </a:lnSpc>
            </a:pPr>
            <a:r>
              <a:rPr lang="ja-JP" altLang="en-US" dirty="0"/>
              <a:t>一つのデータセットは複数のグループに割り当てることができる</a:t>
            </a:r>
            <a:endParaRPr lang="en-US" altLang="ja-JP" dirty="0"/>
          </a:p>
        </p:txBody>
      </p:sp>
      <p:pic>
        <p:nvPicPr>
          <p:cNvPr id="35" name="Picture 2">
            <a:extLst>
              <a:ext uri="{FF2B5EF4-FFF2-40B4-BE49-F238E27FC236}">
                <a16:creationId xmlns:a16="http://schemas.microsoft.com/office/drawing/2014/main" id="{540CC779-63DA-4C1C-9CFA-C56426154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54" y="2614625"/>
            <a:ext cx="86121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a:extLst>
              <a:ext uri="{FF2B5EF4-FFF2-40B4-BE49-F238E27FC236}">
                <a16:creationId xmlns:a16="http://schemas.microsoft.com/office/drawing/2014/main" id="{4655CD54-5C4D-437D-8496-3060DE972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39" y="5137446"/>
            <a:ext cx="586617" cy="59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a:extLst>
              <a:ext uri="{FF2B5EF4-FFF2-40B4-BE49-F238E27FC236}">
                <a16:creationId xmlns:a16="http://schemas.microsoft.com/office/drawing/2014/main" id="{43E83A24-4D71-4D87-B78E-B9AD80E15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839" y="4261776"/>
            <a:ext cx="586617" cy="59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a:extLst>
              <a:ext uri="{FF2B5EF4-FFF2-40B4-BE49-F238E27FC236}">
                <a16:creationId xmlns:a16="http://schemas.microsoft.com/office/drawing/2014/main" id="{D92ADA11-29AB-44B8-B8F3-75254FA72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236" y="5137445"/>
            <a:ext cx="586617" cy="59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直線矢印コネクタ 38">
            <a:extLst>
              <a:ext uri="{FF2B5EF4-FFF2-40B4-BE49-F238E27FC236}">
                <a16:creationId xmlns:a16="http://schemas.microsoft.com/office/drawing/2014/main" id="{C76A4AE3-0BA2-42DB-B741-2A9A2BE78A85}"/>
              </a:ext>
            </a:extLst>
          </p:cNvPr>
          <p:cNvCxnSpPr>
            <a:cxnSpLocks/>
          </p:cNvCxnSpPr>
          <p:nvPr/>
        </p:nvCxnSpPr>
        <p:spPr>
          <a:xfrm flipH="1">
            <a:off x="1583103" y="2438105"/>
            <a:ext cx="773241" cy="5276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B7C78AF-652A-4E19-BAB9-0126B8550164}"/>
              </a:ext>
            </a:extLst>
          </p:cNvPr>
          <p:cNvSpPr txBox="1"/>
          <p:nvPr/>
        </p:nvSpPr>
        <p:spPr>
          <a:xfrm>
            <a:off x="1065237" y="1963831"/>
            <a:ext cx="1294777" cy="830997"/>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所属する</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（複数の組織に</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所属可能）</a:t>
            </a:r>
            <a:br>
              <a:rPr kumimoji="1" lang="en-US" altLang="ja-JP" sz="1200" dirty="0">
                <a:latin typeface="Meiryo UI" panose="020B0604030504040204" pitchFamily="50" charset="-128"/>
                <a:ea typeface="Meiryo UI" panose="020B0604030504040204" pitchFamily="50" charset="-128"/>
              </a:rPr>
            </a:br>
            <a:endParaRPr kumimoji="1" lang="ja-JP" altLang="en-US" sz="1200" dirty="0">
              <a:latin typeface="Meiryo UI" panose="020B0604030504040204" pitchFamily="50" charset="-128"/>
              <a:ea typeface="Meiryo UI" panose="020B0604030504040204" pitchFamily="50" charset="-128"/>
            </a:endParaRPr>
          </a:p>
        </p:txBody>
      </p:sp>
      <p:grpSp>
        <p:nvGrpSpPr>
          <p:cNvPr id="41" name="グループ化 40">
            <a:extLst>
              <a:ext uri="{FF2B5EF4-FFF2-40B4-BE49-F238E27FC236}">
                <a16:creationId xmlns:a16="http://schemas.microsoft.com/office/drawing/2014/main" id="{0137F10A-88ED-466A-AAF7-8D01583A1FFC}"/>
              </a:ext>
            </a:extLst>
          </p:cNvPr>
          <p:cNvGrpSpPr/>
          <p:nvPr/>
        </p:nvGrpSpPr>
        <p:grpSpPr>
          <a:xfrm>
            <a:off x="2411503" y="1777666"/>
            <a:ext cx="688009" cy="1037486"/>
            <a:chOff x="1456278" y="2924944"/>
            <a:chExt cx="688009" cy="1037486"/>
          </a:xfrm>
        </p:grpSpPr>
        <p:pic>
          <p:nvPicPr>
            <p:cNvPr id="42" name="Picture 3">
              <a:extLst>
                <a:ext uri="{FF2B5EF4-FFF2-40B4-BE49-F238E27FC236}">
                  <a16:creationId xmlns:a16="http://schemas.microsoft.com/office/drawing/2014/main" id="{DDBF7053-C2E7-4A11-A684-8012FF8A7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902" y="2924944"/>
              <a:ext cx="5715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a:extLst>
                <a:ext uri="{FF2B5EF4-FFF2-40B4-BE49-F238E27FC236}">
                  <a16:creationId xmlns:a16="http://schemas.microsoft.com/office/drawing/2014/main" id="{FABD4FEE-8BCB-4620-A421-2FA4D795CB17}"/>
                </a:ext>
              </a:extLst>
            </p:cNvPr>
            <p:cNvSpPr txBox="1"/>
            <p:nvPr/>
          </p:nvSpPr>
          <p:spPr>
            <a:xfrm>
              <a:off x="1456278" y="3685431"/>
              <a:ext cx="688009"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ユーザー</a:t>
              </a:r>
            </a:p>
          </p:txBody>
        </p:sp>
      </p:grpSp>
      <p:sp>
        <p:nvSpPr>
          <p:cNvPr id="44" name="テキスト ボックス 43">
            <a:extLst>
              <a:ext uri="{FF2B5EF4-FFF2-40B4-BE49-F238E27FC236}">
                <a16:creationId xmlns:a16="http://schemas.microsoft.com/office/drawing/2014/main" id="{56AF2388-6177-47BF-8E02-EB455DD072A6}"/>
              </a:ext>
            </a:extLst>
          </p:cNvPr>
          <p:cNvSpPr txBox="1"/>
          <p:nvPr/>
        </p:nvSpPr>
        <p:spPr>
          <a:xfrm>
            <a:off x="400179" y="3568242"/>
            <a:ext cx="1723549"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組織（例：久留米市）</a:t>
            </a:r>
            <a:endParaRPr kumimoji="1" lang="ja-JP" altLang="en-US" sz="1200" dirty="0">
              <a:latin typeface="Meiryo UI" panose="020B0604030504040204" pitchFamily="50" charset="-128"/>
              <a:ea typeface="Meiryo UI" panose="020B0604030504040204" pitchFamily="50" charset="-128"/>
            </a:endParaRPr>
          </a:p>
        </p:txBody>
      </p:sp>
      <p:cxnSp>
        <p:nvCxnSpPr>
          <p:cNvPr id="45" name="直線矢印コネクタ 44">
            <a:extLst>
              <a:ext uri="{FF2B5EF4-FFF2-40B4-BE49-F238E27FC236}">
                <a16:creationId xmlns:a16="http://schemas.microsoft.com/office/drawing/2014/main" id="{E58A299B-7506-48AB-A5DC-546680D5896B}"/>
              </a:ext>
            </a:extLst>
          </p:cNvPr>
          <p:cNvCxnSpPr>
            <a:cxnSpLocks/>
          </p:cNvCxnSpPr>
          <p:nvPr/>
        </p:nvCxnSpPr>
        <p:spPr>
          <a:xfrm flipH="1">
            <a:off x="2730069" y="2823330"/>
            <a:ext cx="4318" cy="143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C7658AAA-4FDC-41E6-A0B6-DA001B93F823}"/>
              </a:ext>
            </a:extLst>
          </p:cNvPr>
          <p:cNvSpPr txBox="1"/>
          <p:nvPr/>
        </p:nvSpPr>
        <p:spPr>
          <a:xfrm>
            <a:off x="2798764" y="3063170"/>
            <a:ext cx="1162498" cy="830997"/>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データセットを</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追加する時に</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組織を選択する</a:t>
            </a:r>
            <a:br>
              <a:rPr kumimoji="1" lang="en-US" altLang="ja-JP" sz="1200" dirty="0">
                <a:latin typeface="Meiryo UI" panose="020B0604030504040204" pitchFamily="50" charset="-128"/>
                <a:ea typeface="Meiryo UI" panose="020B0604030504040204" pitchFamily="50" charset="-128"/>
              </a:rPr>
            </a:br>
            <a:endParaRPr kumimoji="1" lang="ja-JP" altLang="en-US" sz="12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6F6934D6-0B7C-4D8C-884F-321612E4E479}"/>
              </a:ext>
            </a:extLst>
          </p:cNvPr>
          <p:cNvSpPr txBox="1"/>
          <p:nvPr/>
        </p:nvSpPr>
        <p:spPr>
          <a:xfrm>
            <a:off x="2212936" y="4810742"/>
            <a:ext cx="864339"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データセット</a:t>
            </a:r>
            <a:endParaRPr kumimoji="1" lang="ja-JP" altLang="en-US" sz="1200" dirty="0">
              <a:latin typeface="Meiryo UI" panose="020B0604030504040204" pitchFamily="50" charset="-128"/>
              <a:ea typeface="Meiryo UI" panose="020B0604030504040204" pitchFamily="50" charset="-128"/>
            </a:endParaRPr>
          </a:p>
        </p:txBody>
      </p:sp>
      <p:cxnSp>
        <p:nvCxnSpPr>
          <p:cNvPr id="48" name="直線矢印コネクタ 47">
            <a:extLst>
              <a:ext uri="{FF2B5EF4-FFF2-40B4-BE49-F238E27FC236}">
                <a16:creationId xmlns:a16="http://schemas.microsoft.com/office/drawing/2014/main" id="{FF38E348-823F-4586-B268-6C14367AE89F}"/>
              </a:ext>
            </a:extLst>
          </p:cNvPr>
          <p:cNvCxnSpPr/>
          <p:nvPr/>
        </p:nvCxnSpPr>
        <p:spPr>
          <a:xfrm flipH="1" flipV="1">
            <a:off x="1622551" y="3779423"/>
            <a:ext cx="733793" cy="55781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1EFEC12C-329B-4FB0-9FCA-E91BCBE9287F}"/>
              </a:ext>
            </a:extLst>
          </p:cNvPr>
          <p:cNvSpPr txBox="1"/>
          <p:nvPr/>
        </p:nvSpPr>
        <p:spPr>
          <a:xfrm>
            <a:off x="1524032" y="4066139"/>
            <a:ext cx="473581" cy="276999"/>
          </a:xfrm>
          <a:prstGeom prst="rect">
            <a:avLst/>
          </a:prstGeom>
          <a:noFill/>
        </p:spPr>
        <p:txBody>
          <a:bodyPr wrap="square" rtlCol="0">
            <a:spAutoFit/>
          </a:bodyPr>
          <a:lstStyle/>
          <a:p>
            <a:r>
              <a:rPr kumimoji="1" lang="en-US" altLang="ja-JP" sz="1200" dirty="0"/>
              <a:t>1:1</a:t>
            </a:r>
            <a:endParaRPr kumimoji="1" lang="ja-JP" altLang="en-US" sz="1200" dirty="0"/>
          </a:p>
        </p:txBody>
      </p:sp>
      <p:sp>
        <p:nvSpPr>
          <p:cNvPr id="50" name="テキスト ボックス 49">
            <a:extLst>
              <a:ext uri="{FF2B5EF4-FFF2-40B4-BE49-F238E27FC236}">
                <a16:creationId xmlns:a16="http://schemas.microsoft.com/office/drawing/2014/main" id="{14118ED0-87E3-4FCF-9572-5074832A0910}"/>
              </a:ext>
            </a:extLst>
          </p:cNvPr>
          <p:cNvSpPr txBox="1"/>
          <p:nvPr/>
        </p:nvSpPr>
        <p:spPr>
          <a:xfrm>
            <a:off x="2339246" y="5731047"/>
            <a:ext cx="864339"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データセット</a:t>
            </a:r>
            <a:endParaRPr kumimoji="1" lang="ja-JP" altLang="en-US" sz="1200"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6E25AA3E-7D87-446D-BA63-FDE34CA10431}"/>
              </a:ext>
            </a:extLst>
          </p:cNvPr>
          <p:cNvSpPr txBox="1"/>
          <p:nvPr/>
        </p:nvSpPr>
        <p:spPr>
          <a:xfrm>
            <a:off x="755576" y="5744947"/>
            <a:ext cx="864339"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データセット</a:t>
            </a:r>
            <a:endParaRPr kumimoji="1" lang="ja-JP" altLang="en-US" sz="1200" dirty="0">
              <a:latin typeface="Meiryo UI" panose="020B0604030504040204" pitchFamily="50" charset="-128"/>
              <a:ea typeface="Meiryo UI" panose="020B0604030504040204" pitchFamily="50" charset="-128"/>
            </a:endParaRPr>
          </a:p>
        </p:txBody>
      </p:sp>
      <p:sp>
        <p:nvSpPr>
          <p:cNvPr id="52" name="角丸四角形 18">
            <a:extLst>
              <a:ext uri="{FF2B5EF4-FFF2-40B4-BE49-F238E27FC236}">
                <a16:creationId xmlns:a16="http://schemas.microsoft.com/office/drawing/2014/main" id="{DFAC6AFE-9884-4950-87DE-CE97FB273E16}"/>
              </a:ext>
            </a:extLst>
          </p:cNvPr>
          <p:cNvSpPr/>
          <p:nvPr/>
        </p:nvSpPr>
        <p:spPr>
          <a:xfrm>
            <a:off x="672416" y="5067530"/>
            <a:ext cx="2852917" cy="942607"/>
          </a:xfrm>
          <a:prstGeom prst="roundRect">
            <a:avLst/>
          </a:prstGeom>
          <a:noFill/>
          <a:ln>
            <a:solidFill>
              <a:schemeClr val="accent6"/>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3" name="角丸四角形 29">
            <a:extLst>
              <a:ext uri="{FF2B5EF4-FFF2-40B4-BE49-F238E27FC236}">
                <a16:creationId xmlns:a16="http://schemas.microsoft.com/office/drawing/2014/main" id="{7C42529C-F176-48B1-8C1C-DC0D2B4AEEF8}"/>
              </a:ext>
            </a:extLst>
          </p:cNvPr>
          <p:cNvSpPr/>
          <p:nvPr/>
        </p:nvSpPr>
        <p:spPr>
          <a:xfrm>
            <a:off x="2206039" y="4026850"/>
            <a:ext cx="1141843" cy="2118708"/>
          </a:xfrm>
          <a:prstGeom prst="roundRect">
            <a:avLst/>
          </a:prstGeom>
          <a:noFill/>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B02DCBF5-C36D-4429-A3DD-154AAA4F1C03}"/>
              </a:ext>
            </a:extLst>
          </p:cNvPr>
          <p:cNvSpPr txBox="1"/>
          <p:nvPr/>
        </p:nvSpPr>
        <p:spPr>
          <a:xfrm>
            <a:off x="2492717" y="6145559"/>
            <a:ext cx="543739" cy="307777"/>
          </a:xfrm>
          <a:prstGeom prst="rect">
            <a:avLst/>
          </a:prstGeom>
          <a:noFill/>
        </p:spPr>
        <p:txBody>
          <a:bodyPr wrap="none" rtlCol="0">
            <a:spAutoFit/>
          </a:bodyPr>
          <a:lstStyle/>
          <a:p>
            <a:r>
              <a:rPr lang="ja-JP" altLang="en-US" sz="1400" dirty="0">
                <a:solidFill>
                  <a:schemeClr val="accent1"/>
                </a:solidFill>
              </a:rPr>
              <a:t>防災</a:t>
            </a:r>
            <a:endParaRPr kumimoji="1" lang="ja-JP" altLang="en-US" sz="1400" dirty="0">
              <a:solidFill>
                <a:schemeClr val="accent1"/>
              </a:solidFill>
            </a:endParaRPr>
          </a:p>
        </p:txBody>
      </p:sp>
      <p:sp>
        <p:nvSpPr>
          <p:cNvPr id="55" name="テキスト ボックス 54">
            <a:extLst>
              <a:ext uri="{FF2B5EF4-FFF2-40B4-BE49-F238E27FC236}">
                <a16:creationId xmlns:a16="http://schemas.microsoft.com/office/drawing/2014/main" id="{4C342EC5-8DBD-44C1-B30F-53383A0B6C2B}"/>
              </a:ext>
            </a:extLst>
          </p:cNvPr>
          <p:cNvSpPr txBox="1"/>
          <p:nvPr/>
        </p:nvSpPr>
        <p:spPr>
          <a:xfrm>
            <a:off x="900877" y="6125814"/>
            <a:ext cx="543739" cy="307777"/>
          </a:xfrm>
          <a:prstGeom prst="rect">
            <a:avLst/>
          </a:prstGeom>
          <a:noFill/>
        </p:spPr>
        <p:txBody>
          <a:bodyPr wrap="none" rtlCol="0">
            <a:spAutoFit/>
          </a:bodyPr>
          <a:lstStyle/>
          <a:p>
            <a:r>
              <a:rPr lang="ja-JP" altLang="en-US" sz="1400" dirty="0">
                <a:solidFill>
                  <a:schemeClr val="accent6"/>
                </a:solidFill>
              </a:rPr>
              <a:t>統計</a:t>
            </a:r>
            <a:endParaRPr kumimoji="1" lang="ja-JP" altLang="en-US" sz="1400" dirty="0">
              <a:solidFill>
                <a:schemeClr val="accent6"/>
              </a:solidFill>
            </a:endParaRPr>
          </a:p>
        </p:txBody>
      </p:sp>
      <p:sp>
        <p:nvSpPr>
          <p:cNvPr id="56" name="テキスト ボックス 55">
            <a:extLst>
              <a:ext uri="{FF2B5EF4-FFF2-40B4-BE49-F238E27FC236}">
                <a16:creationId xmlns:a16="http://schemas.microsoft.com/office/drawing/2014/main" id="{1157F644-DFFB-4E63-97DA-71F8A87E5966}"/>
              </a:ext>
            </a:extLst>
          </p:cNvPr>
          <p:cNvSpPr txBox="1"/>
          <p:nvPr/>
        </p:nvSpPr>
        <p:spPr>
          <a:xfrm>
            <a:off x="308831" y="6453336"/>
            <a:ext cx="4095025"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データセットを追加した後でグループに割り当てる</a:t>
            </a:r>
          </a:p>
        </p:txBody>
      </p:sp>
    </p:spTree>
    <p:extLst>
      <p:ext uri="{BB962C8B-B14F-4D97-AF65-F5344CB8AC3E}">
        <p14:creationId xmlns:p14="http://schemas.microsoft.com/office/powerpoint/2010/main" val="2625730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9305BD-5CB2-4E7F-8CED-15ADABDB952F}"/>
              </a:ext>
            </a:extLst>
          </p:cNvPr>
          <p:cNvSpPr>
            <a:spLocks noGrp="1"/>
          </p:cNvSpPr>
          <p:nvPr>
            <p:ph type="title"/>
          </p:nvPr>
        </p:nvSpPr>
        <p:spPr/>
        <p:txBody>
          <a:bodyPr/>
          <a:lstStyle/>
          <a:p>
            <a:r>
              <a:rPr kumimoji="1" lang="en-US" altLang="ja-JP" dirty="0"/>
              <a:t>1.5 </a:t>
            </a:r>
            <a:r>
              <a:rPr kumimoji="1" lang="ja-JP" altLang="en-US" dirty="0"/>
              <a:t>オープンデータカタログサイト（</a:t>
            </a:r>
            <a:r>
              <a:rPr kumimoji="1" lang="en-US" altLang="ja-JP" dirty="0"/>
              <a:t>CKAN</a:t>
            </a:r>
            <a:r>
              <a:rPr kumimoji="1" lang="ja-JP" altLang="en-US" dirty="0"/>
              <a:t>）を利用するメリット</a:t>
            </a:r>
          </a:p>
        </p:txBody>
      </p:sp>
      <p:sp>
        <p:nvSpPr>
          <p:cNvPr id="4" name="スライド番号プレースホルダー 3">
            <a:extLst>
              <a:ext uri="{FF2B5EF4-FFF2-40B4-BE49-F238E27FC236}">
                <a16:creationId xmlns:a16="http://schemas.microsoft.com/office/drawing/2014/main" id="{60434C9F-FD8C-4AF7-AADE-288B9D868A07}"/>
              </a:ext>
            </a:extLst>
          </p:cNvPr>
          <p:cNvSpPr>
            <a:spLocks noGrp="1"/>
          </p:cNvSpPr>
          <p:nvPr>
            <p:ph type="sldNum" sz="quarter" idx="12"/>
          </p:nvPr>
        </p:nvSpPr>
        <p:spPr/>
        <p:txBody>
          <a:bodyPr/>
          <a:lstStyle/>
          <a:p>
            <a:fld id="{EEDB8509-CC2C-4EC7-9C2E-996B98B58898}" type="slidenum">
              <a:rPr kumimoji="1" lang="ja-JP" altLang="en-US" smtClean="0"/>
              <a:pPr/>
              <a:t>9</a:t>
            </a:fld>
            <a:endParaRPr kumimoji="1" lang="ja-JP" altLang="en-US"/>
          </a:p>
        </p:txBody>
      </p:sp>
      <p:sp>
        <p:nvSpPr>
          <p:cNvPr id="5" name="テキスト プレースホルダー 4">
            <a:extLst>
              <a:ext uri="{FF2B5EF4-FFF2-40B4-BE49-F238E27FC236}">
                <a16:creationId xmlns:a16="http://schemas.microsoft.com/office/drawing/2014/main" id="{1A2F24BD-EDAD-4C76-B8DE-79EA2D06126C}"/>
              </a:ext>
            </a:extLst>
          </p:cNvPr>
          <p:cNvSpPr>
            <a:spLocks noGrp="1"/>
          </p:cNvSpPr>
          <p:nvPr>
            <p:ph type="body" sz="quarter" idx="13"/>
          </p:nvPr>
        </p:nvSpPr>
        <p:spPr/>
        <p:txBody>
          <a:bodyPr/>
          <a:lstStyle/>
          <a:p>
            <a:r>
              <a:rPr kumimoji="1" lang="en-US" altLang="ja-JP" dirty="0"/>
              <a:t>1.</a:t>
            </a:r>
            <a:r>
              <a:rPr kumimoji="1" lang="ja-JP" altLang="en-US" dirty="0"/>
              <a:t>はじめに</a:t>
            </a:r>
          </a:p>
        </p:txBody>
      </p:sp>
      <p:sp>
        <p:nvSpPr>
          <p:cNvPr id="6" name="テキスト プレースホルダー 5">
            <a:extLst>
              <a:ext uri="{FF2B5EF4-FFF2-40B4-BE49-F238E27FC236}">
                <a16:creationId xmlns:a16="http://schemas.microsoft.com/office/drawing/2014/main" id="{FD11C795-FF4F-4349-BECE-9617F6D4C4E7}"/>
              </a:ext>
            </a:extLst>
          </p:cNvPr>
          <p:cNvSpPr>
            <a:spLocks noGrp="1"/>
          </p:cNvSpPr>
          <p:nvPr>
            <p:ph type="body" sz="quarter" idx="14"/>
          </p:nvPr>
        </p:nvSpPr>
        <p:spPr>
          <a:xfrm>
            <a:off x="207963" y="884239"/>
            <a:ext cx="8728075" cy="744562"/>
          </a:xfrm>
        </p:spPr>
        <p:txBody>
          <a:bodyPr>
            <a:normAutofit/>
          </a:bodyPr>
          <a:lstStyle/>
          <a:p>
            <a:r>
              <a:rPr lang="ja-JP" altLang="en-US" dirty="0"/>
              <a:t>通常の</a:t>
            </a:r>
            <a:r>
              <a:rPr lang="en-US" altLang="ja-JP" dirty="0"/>
              <a:t>Web</a:t>
            </a:r>
            <a:r>
              <a:rPr lang="ja-JP" altLang="en-US" dirty="0"/>
              <a:t>サイトに比べて、</a:t>
            </a:r>
            <a:r>
              <a:rPr kumimoji="1" lang="ja-JP" altLang="en-US" dirty="0"/>
              <a:t>オープンデータカタログサイトを利用するメリットをまとめておきます。</a:t>
            </a:r>
          </a:p>
        </p:txBody>
      </p:sp>
      <p:sp>
        <p:nvSpPr>
          <p:cNvPr id="3" name="テキスト プレースホルダー 2">
            <a:extLst>
              <a:ext uri="{FF2B5EF4-FFF2-40B4-BE49-F238E27FC236}">
                <a16:creationId xmlns:a16="http://schemas.microsoft.com/office/drawing/2014/main" id="{AD28F84E-D99A-4F0F-A9C3-C0D603746184}"/>
              </a:ext>
            </a:extLst>
          </p:cNvPr>
          <p:cNvSpPr>
            <a:spLocks noGrp="1"/>
          </p:cNvSpPr>
          <p:nvPr>
            <p:ph type="body" sz="quarter" idx="15"/>
          </p:nvPr>
        </p:nvSpPr>
        <p:spPr>
          <a:xfrm>
            <a:off x="207963" y="1778324"/>
            <a:ext cx="8728075" cy="4594225"/>
          </a:xfrm>
        </p:spPr>
        <p:txBody>
          <a:bodyPr/>
          <a:lstStyle/>
          <a:p>
            <a:pPr marL="342900" indent="-342900">
              <a:buFont typeface="+mj-lt"/>
              <a:buAutoNum type="arabicPeriod"/>
            </a:pPr>
            <a:r>
              <a:rPr lang="ja-JP" altLang="en-US" b="1" dirty="0"/>
              <a:t>データを探すことが容易になる</a:t>
            </a:r>
            <a:br>
              <a:rPr lang="en-US" altLang="ja-JP" dirty="0"/>
            </a:br>
            <a:r>
              <a:rPr lang="ja-JP" altLang="en-US" dirty="0"/>
              <a:t>独自の全文検索エンジンを含んでいますので、キーワード検索でユーザーが欲しいファイルを探すことができます。また検索結果の絞り込み（ファセットナビゲーション）も可能になっていますので、データが増えた場合でも、ユーザーは目的のファイルにたどり着く事ができます。</a:t>
            </a:r>
            <a:endParaRPr lang="en-US" altLang="ja-JP" dirty="0"/>
          </a:p>
          <a:p>
            <a:pPr marL="342900" indent="-342900">
              <a:buFont typeface="+mj-lt"/>
              <a:buAutoNum type="arabicPeriod"/>
            </a:pPr>
            <a:r>
              <a:rPr kumimoji="1" lang="ja-JP" altLang="en-US" b="1" dirty="0"/>
              <a:t>ファイルの中身の閲覧が可能になる</a:t>
            </a:r>
            <a:br>
              <a:rPr lang="en-US" altLang="ja-JP" dirty="0"/>
            </a:br>
            <a:r>
              <a:rPr lang="ja-JP" altLang="en-US" dirty="0"/>
              <a:t>登録されたファイルは、ダウンロードして開かなくても、</a:t>
            </a:r>
            <a:r>
              <a:rPr lang="en-US" altLang="ja-JP" dirty="0"/>
              <a:t>Web</a:t>
            </a:r>
            <a:r>
              <a:rPr lang="ja-JP" altLang="en-US" dirty="0"/>
              <a:t>ブラウザでデータの中身を確認する事ができるようになります。ユーザーは必要なファイルだけダウンロードすれば良い事になります。</a:t>
            </a:r>
            <a:endParaRPr kumimoji="1" lang="en-US" altLang="ja-JP" dirty="0"/>
          </a:p>
          <a:p>
            <a:pPr marL="342900" indent="-342900">
              <a:buFont typeface="+mj-lt"/>
              <a:buAutoNum type="arabicPeriod"/>
            </a:pPr>
            <a:r>
              <a:rPr kumimoji="1" lang="ja-JP" altLang="en-US" b="1" dirty="0"/>
              <a:t>アプリケーションの開発が容易になる</a:t>
            </a:r>
            <a:br>
              <a:rPr lang="en-US" altLang="ja-JP" dirty="0"/>
            </a:br>
            <a:r>
              <a:rPr lang="en-US" altLang="ja-JP" dirty="0"/>
              <a:t>CSV</a:t>
            </a:r>
            <a:r>
              <a:rPr lang="ja-JP" altLang="en-US" dirty="0"/>
              <a:t>や</a:t>
            </a:r>
            <a:r>
              <a:rPr lang="en-US" altLang="ja-JP" dirty="0"/>
              <a:t>Excel</a:t>
            </a:r>
            <a:r>
              <a:rPr lang="ja-JP" altLang="en-US" dirty="0"/>
              <a:t>などのファイルは、登録したファイルのデータに</a:t>
            </a:r>
            <a:r>
              <a:rPr lang="en-US" altLang="ja-JP" dirty="0"/>
              <a:t>Web API</a:t>
            </a:r>
            <a:r>
              <a:rPr lang="ja-JP" altLang="en-US" dirty="0"/>
              <a:t>でアクセスできるようになります。アプリ開発者の負担を軽減する事で、活用事例の創出を促進します。</a:t>
            </a:r>
            <a:endParaRPr lang="en-US" altLang="ja-JP" dirty="0"/>
          </a:p>
          <a:p>
            <a:pPr marL="342900" indent="-342900">
              <a:buFont typeface="+mj-lt"/>
              <a:buAutoNum type="arabicPeriod"/>
            </a:pPr>
            <a:r>
              <a:rPr lang="ja-JP" altLang="en-US" b="1" dirty="0"/>
              <a:t>メタデータの共通化により登録作業が楽になる</a:t>
            </a:r>
            <a:br>
              <a:rPr lang="en-US" altLang="ja-JP" dirty="0"/>
            </a:br>
            <a:r>
              <a:rPr lang="ja-JP" altLang="en-US" dirty="0"/>
              <a:t>システムでメタデータが定義されていますので、オープンデータを登録する時に、どのようなメタデータを登録すれば良いか悩む必要がありません。また、更新日時は自動で登録されますし、ライセンスや言語などは選択形式で登録しますので、登録の作業も楽になります。</a:t>
            </a:r>
            <a:endParaRPr lang="en-US" altLang="ja-JP" dirty="0"/>
          </a:p>
          <a:p>
            <a:pPr marL="342900" indent="-342900">
              <a:buFont typeface="+mj-lt"/>
              <a:buAutoNum type="arabicPeriod"/>
            </a:pPr>
            <a:r>
              <a:rPr kumimoji="1" lang="ja-JP" altLang="en-US" b="1" dirty="0"/>
              <a:t>運用が容易になる</a:t>
            </a:r>
            <a:br>
              <a:rPr lang="en-US" altLang="ja-JP" dirty="0"/>
            </a:br>
            <a:r>
              <a:rPr lang="en-US" altLang="ja-JP" dirty="0"/>
              <a:t>API</a:t>
            </a:r>
            <a:r>
              <a:rPr lang="ja-JP" altLang="en-US" dirty="0" err="1"/>
              <a:t>が提</a:t>
            </a:r>
            <a:r>
              <a:rPr lang="ja-JP" altLang="en-US" dirty="0"/>
              <a:t>供されている事で、運用管理も容易になります。現時点で何件のデータが公開されているか、すべての公開しているデータセットのメタデータを集めたファイルを作成する、など管理側が必要なデータを</a:t>
            </a:r>
            <a:r>
              <a:rPr lang="en-US" altLang="ja-JP" dirty="0"/>
              <a:t>API</a:t>
            </a:r>
            <a:r>
              <a:rPr lang="ja-JP" altLang="en-US" dirty="0"/>
              <a:t>を利用して取得する事が可能になります。</a:t>
            </a:r>
            <a:endParaRPr kumimoji="1" lang="en-US" altLang="ja-JP" dirty="0"/>
          </a:p>
        </p:txBody>
      </p:sp>
    </p:spTree>
    <p:extLst>
      <p:ext uri="{BB962C8B-B14F-4D97-AF65-F5344CB8AC3E}">
        <p14:creationId xmlns:p14="http://schemas.microsoft.com/office/powerpoint/2010/main" val="2257901498"/>
      </p:ext>
    </p:extLst>
  </p:cSld>
  <p:clrMapOvr>
    <a:masterClrMapping/>
  </p:clrMapOvr>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3526</Words>
  <Application>Microsoft Office PowerPoint</Application>
  <PresentationFormat>画面に合わせる (4:3)</PresentationFormat>
  <Paragraphs>390</Paragraphs>
  <Slides>33</Slides>
  <Notes>33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33</vt:i4>
      </vt:variant>
    </vt:vector>
  </HeadingPairs>
  <TitlesOfParts>
    <vt:vector size="37" baseType="lpstr">
      <vt:lpstr>Meiryo UI</vt:lpstr>
      <vt:lpstr>Arial</vt:lpstr>
      <vt:lpstr>Wingdings</vt:lpstr>
      <vt:lpstr>Office テーマ</vt:lpstr>
      <vt:lpstr>オープンデータリーダ育成研修</vt:lpstr>
      <vt:lpstr>本実習の狙い</vt:lpstr>
      <vt:lpstr>PowerPoint プレゼンテーション</vt:lpstr>
      <vt:lpstr>PowerPoint プレゼンテーション</vt:lpstr>
      <vt:lpstr>1.1 CKAN概要</vt:lpstr>
      <vt:lpstr>1.2 データセットとリソース</vt:lpstr>
      <vt:lpstr>1.3 メタデータ</vt:lpstr>
      <vt:lpstr>1.4 CKANの要素</vt:lpstr>
      <vt:lpstr>1.5 オープンデータカタログサイト（CKAN）を利用するメリット</vt:lpstr>
      <vt:lpstr>PowerPoint プレゼンテーション</vt:lpstr>
      <vt:lpstr>2.1 避難施設データの確認</vt:lpstr>
      <vt:lpstr>2.2 ログインIDとパスワードの確認</vt:lpstr>
      <vt:lpstr>2.3 ログイン</vt:lpstr>
      <vt:lpstr>2.4 データセットの作成</vt:lpstr>
      <vt:lpstr>2.5 メタデータの説明①</vt:lpstr>
      <vt:lpstr>2.6 メタデータの説明②</vt:lpstr>
      <vt:lpstr>2.7 メタデータの登録</vt:lpstr>
      <vt:lpstr>2.8 避難施設データの登録</vt:lpstr>
      <vt:lpstr>2.8 避難施設データの登録</vt:lpstr>
      <vt:lpstr>2.9 避難所データのグループへの登録</vt:lpstr>
      <vt:lpstr>2.9 避難所データのグループへの登録</vt:lpstr>
      <vt:lpstr>2.10 登録したデータの確認</vt:lpstr>
      <vt:lpstr>PowerPoint プレゼンテーション</vt:lpstr>
      <vt:lpstr>3.1 オープンデータマップでの登録データの確認</vt:lpstr>
      <vt:lpstr>3.1 オープンデータマップでの登録データの確認</vt:lpstr>
      <vt:lpstr>3.2 地図をエリアで塗分ける</vt:lpstr>
      <vt:lpstr>3.2 マップの塗分け用データの確認</vt:lpstr>
      <vt:lpstr>3.3 ログイン</vt:lpstr>
      <vt:lpstr>3.4 既存のデータセットへのリソースの追加</vt:lpstr>
      <vt:lpstr>3.4 既存のデータセットへのリソースの追加</vt:lpstr>
      <vt:lpstr>3.5 マップの塗分けデータの確認</vt:lpstr>
      <vt:lpstr>3.6 オープンデータマップの事例</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2019-11-15T08:15:23Z</dcterms:created>
  <dcterms:modified xsi:type="dcterms:W3CDTF">2019-11-15T08:15:41Z</dcterms:modified>
</cp:coreProperties>
</file>