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73"/>
  </p:notesMasterIdLst>
  <p:handoutMasterIdLst>
    <p:handoutMasterId r:id="rId74"/>
  </p:handoutMasterIdLst>
  <p:sldIdLst>
    <p:sldId id="260" r:id="rId2"/>
    <p:sldId id="297" r:id="rId3"/>
    <p:sldId id="268" r:id="rId4"/>
    <p:sldId id="299" r:id="rId5"/>
    <p:sldId id="275" r:id="rId6"/>
    <p:sldId id="300" r:id="rId7"/>
    <p:sldId id="276" r:id="rId8"/>
    <p:sldId id="280" r:id="rId9"/>
    <p:sldId id="281" r:id="rId10"/>
    <p:sldId id="301" r:id="rId11"/>
    <p:sldId id="282" r:id="rId12"/>
    <p:sldId id="372" r:id="rId13"/>
    <p:sldId id="311" r:id="rId14"/>
    <p:sldId id="364" r:id="rId15"/>
    <p:sldId id="296" r:id="rId16"/>
    <p:sldId id="315" r:id="rId17"/>
    <p:sldId id="306" r:id="rId18"/>
    <p:sldId id="298" r:id="rId19"/>
    <p:sldId id="278" r:id="rId20"/>
    <p:sldId id="279" r:id="rId21"/>
    <p:sldId id="302" r:id="rId22"/>
    <p:sldId id="304" r:id="rId23"/>
    <p:sldId id="303" r:id="rId24"/>
    <p:sldId id="312" r:id="rId25"/>
    <p:sldId id="313" r:id="rId26"/>
    <p:sldId id="316" r:id="rId27"/>
    <p:sldId id="317" r:id="rId28"/>
    <p:sldId id="318" r:id="rId29"/>
    <p:sldId id="274" r:id="rId30"/>
    <p:sldId id="319" r:id="rId31"/>
    <p:sldId id="309" r:id="rId32"/>
    <p:sldId id="310" r:id="rId33"/>
    <p:sldId id="320" r:id="rId34"/>
    <p:sldId id="321" r:id="rId35"/>
    <p:sldId id="322" r:id="rId36"/>
    <p:sldId id="373" r:id="rId37"/>
    <p:sldId id="323" r:id="rId38"/>
    <p:sldId id="324" r:id="rId39"/>
    <p:sldId id="325" r:id="rId40"/>
    <p:sldId id="314" r:id="rId41"/>
    <p:sldId id="326" r:id="rId42"/>
    <p:sldId id="368" r:id="rId43"/>
    <p:sldId id="369" r:id="rId44"/>
    <p:sldId id="370" r:id="rId45"/>
    <p:sldId id="371" r:id="rId46"/>
    <p:sldId id="327" r:id="rId47"/>
    <p:sldId id="328" r:id="rId48"/>
    <p:sldId id="329" r:id="rId49"/>
    <p:sldId id="333" r:id="rId50"/>
    <p:sldId id="334" r:id="rId51"/>
    <p:sldId id="335" r:id="rId52"/>
    <p:sldId id="336" r:id="rId53"/>
    <p:sldId id="337" r:id="rId54"/>
    <p:sldId id="338" r:id="rId55"/>
    <p:sldId id="339" r:id="rId56"/>
    <p:sldId id="340" r:id="rId57"/>
    <p:sldId id="346" r:id="rId58"/>
    <p:sldId id="273" r:id="rId59"/>
    <p:sldId id="342" r:id="rId60"/>
    <p:sldId id="308" r:id="rId61"/>
    <p:sldId id="355" r:id="rId62"/>
    <p:sldId id="356" r:id="rId63"/>
    <p:sldId id="357" r:id="rId64"/>
    <p:sldId id="359" r:id="rId65"/>
    <p:sldId id="360" r:id="rId66"/>
    <p:sldId id="362" r:id="rId67"/>
    <p:sldId id="374" r:id="rId68"/>
    <p:sldId id="363" r:id="rId69"/>
    <p:sldId id="343" r:id="rId70"/>
    <p:sldId id="349" r:id="rId71"/>
    <p:sldId id="366" r:id="rId7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685" autoAdjust="0"/>
    <p:restoredTop sz="69897" autoAdjust="0"/>
  </p:normalViewPr>
  <p:slideViewPr>
    <p:cSldViewPr>
      <p:cViewPr varScale="1">
        <p:scale>
          <a:sx n="42" d="100"/>
          <a:sy n="42" d="100"/>
        </p:scale>
        <p:origin x="416" y="48"/>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6" d="100"/>
          <a:sy n="76" d="100"/>
        </p:scale>
        <p:origin x="3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t>
        <a:bodyPr/>
        <a:lstStyle/>
        <a:p>
          <a:endParaRPr kumimoji="1" lang="ja-JP" altLang="en-US"/>
        </a:p>
      </dgm:t>
    </dgm:pt>
    <dgm:pt modelId="{88A0A265-23A0-4A48-A565-C26A2E69BEA1}" type="pres">
      <dgm:prSet presAssocID="{95511142-341E-A74B-8984-E2834FEE7727}" presName="Name5" presStyleLbl="vennNode1" presStyleIdx="0" presStyleCnt="4">
        <dgm:presLayoutVars>
          <dgm:bulletEnabled val="1"/>
        </dgm:presLayoutVars>
      </dgm:prSet>
      <dgm:spPr/>
      <dgm:t>
        <a:bodyPr/>
        <a:lstStyle/>
        <a:p>
          <a:endParaRPr kumimoji="1" lang="ja-JP" altLang="en-US"/>
        </a:p>
      </dgm:t>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t>
        <a:bodyPr/>
        <a:lstStyle/>
        <a:p>
          <a:endParaRPr kumimoji="1" lang="ja-JP" altLang="en-US"/>
        </a:p>
      </dgm:t>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t>
        <a:bodyPr/>
        <a:lstStyle/>
        <a:p>
          <a:endParaRPr kumimoji="1" lang="ja-JP" altLang="en-US"/>
        </a:p>
      </dgm:t>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t>
        <a:bodyPr/>
        <a:lstStyle/>
        <a:p>
          <a:endParaRPr kumimoji="1" lang="ja-JP" altLang="en-US"/>
        </a:p>
      </dgm:t>
    </dgm:pt>
  </dgm:ptLst>
  <dgm:cxnLst>
    <dgm:cxn modelId="{69C48BA2-61E4-2440-BDD6-1907C2D4BEF2}" type="presOf" srcId="{F4307B4C-BB19-C847-805A-ECB53EFF12F1}" destId="{01A07667-1A8D-CF46-B041-C20365DCE646}"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67DDD47B-954C-9343-AA9A-EE66910F99C7}" type="presOf" srcId="{1B0D7DC4-80DC-1945-900C-BAFDC8D5E117}" destId="{F71B5ACD-264A-234E-88F2-D0E1B71568C6}" srcOrd="0" destOrd="0" presId="urn:microsoft.com/office/officeart/2005/8/layout/venn3"/>
    <dgm:cxn modelId="{3D57010A-3DD4-1742-914F-F53C9BD17DD7}" type="presOf" srcId="{CEAA22CD-D278-8D43-8C95-B2A319E12B10}" destId="{A8F375DF-E6A4-3840-92AC-A7E7D597D218}" srcOrd="0" destOrd="0" presId="urn:microsoft.com/office/officeart/2005/8/layout/venn3"/>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4337D64-052E-A04B-AB57-7FE37DC4E026}" srcId="{CEAA22CD-D278-8D43-8C95-B2A319E12B10}" destId="{A7B2827A-5E73-9E47-96C3-ECDFD661C427}" srcOrd="3" destOrd="0" parTransId="{4F5BB171-F0EE-554D-88B7-C698F3AD2DB2}" sibTransId="{419D9E90-012D-2748-BF8D-9CB7626B0654}"/>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t>
        <a:bodyPr/>
        <a:lstStyle/>
        <a:p>
          <a:endParaRPr kumimoji="1" lang="ja-JP" altLang="en-US"/>
        </a:p>
      </dgm:t>
    </dgm:pt>
    <dgm:pt modelId="{88A0A265-23A0-4A48-A565-C26A2E69BEA1}" type="pres">
      <dgm:prSet presAssocID="{95511142-341E-A74B-8984-E2834FEE7727}" presName="Name5" presStyleLbl="vennNode1" presStyleIdx="0" presStyleCnt="4">
        <dgm:presLayoutVars>
          <dgm:bulletEnabled val="1"/>
        </dgm:presLayoutVars>
      </dgm:prSet>
      <dgm:spPr/>
      <dgm:t>
        <a:bodyPr/>
        <a:lstStyle/>
        <a:p>
          <a:endParaRPr kumimoji="1" lang="ja-JP" altLang="en-US"/>
        </a:p>
      </dgm:t>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t>
        <a:bodyPr/>
        <a:lstStyle/>
        <a:p>
          <a:endParaRPr kumimoji="1" lang="ja-JP" altLang="en-US"/>
        </a:p>
      </dgm:t>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t>
        <a:bodyPr/>
        <a:lstStyle/>
        <a:p>
          <a:endParaRPr kumimoji="1" lang="ja-JP" altLang="en-US"/>
        </a:p>
      </dgm:t>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t>
        <a:bodyPr/>
        <a:lstStyle/>
        <a:p>
          <a:endParaRPr kumimoji="1" lang="ja-JP" altLang="en-US"/>
        </a:p>
      </dgm:t>
    </dgm:pt>
  </dgm:ptLst>
  <dgm:cxnLst>
    <dgm:cxn modelId="{69C48BA2-61E4-2440-BDD6-1907C2D4BEF2}" type="presOf" srcId="{F4307B4C-BB19-C847-805A-ECB53EFF12F1}" destId="{01A07667-1A8D-CF46-B041-C20365DCE646}"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67DDD47B-954C-9343-AA9A-EE66910F99C7}" type="presOf" srcId="{1B0D7DC4-80DC-1945-900C-BAFDC8D5E117}" destId="{F71B5ACD-264A-234E-88F2-D0E1B71568C6}" srcOrd="0" destOrd="0" presId="urn:microsoft.com/office/officeart/2005/8/layout/venn3"/>
    <dgm:cxn modelId="{3D57010A-3DD4-1742-914F-F53C9BD17DD7}" type="presOf" srcId="{CEAA22CD-D278-8D43-8C95-B2A319E12B10}" destId="{A8F375DF-E6A4-3840-92AC-A7E7D597D218}" srcOrd="0" destOrd="0" presId="urn:microsoft.com/office/officeart/2005/8/layout/venn3"/>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4337D64-052E-A04B-AB57-7FE37DC4E026}" srcId="{CEAA22CD-D278-8D43-8C95-B2A319E12B10}" destId="{A7B2827A-5E73-9E47-96C3-ECDFD661C427}" srcOrd="3" destOrd="0" parTransId="{4F5BB171-F0EE-554D-88B7-C698F3AD2DB2}" sibTransId="{419D9E90-012D-2748-BF8D-9CB7626B0654}"/>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t>
        <a:bodyPr/>
        <a:lstStyle/>
        <a:p>
          <a:endParaRPr kumimoji="1" lang="ja-JP" altLang="en-US"/>
        </a:p>
      </dgm:t>
    </dgm:pt>
    <dgm:pt modelId="{88A0A265-23A0-4A48-A565-C26A2E69BEA1}" type="pres">
      <dgm:prSet presAssocID="{95511142-341E-A74B-8984-E2834FEE7727}" presName="Name5" presStyleLbl="vennNode1" presStyleIdx="0" presStyleCnt="4">
        <dgm:presLayoutVars>
          <dgm:bulletEnabled val="1"/>
        </dgm:presLayoutVars>
      </dgm:prSet>
      <dgm:spPr/>
      <dgm:t>
        <a:bodyPr/>
        <a:lstStyle/>
        <a:p>
          <a:endParaRPr kumimoji="1" lang="ja-JP" altLang="en-US"/>
        </a:p>
      </dgm:t>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t>
        <a:bodyPr/>
        <a:lstStyle/>
        <a:p>
          <a:endParaRPr kumimoji="1" lang="ja-JP" altLang="en-US"/>
        </a:p>
      </dgm:t>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t>
        <a:bodyPr/>
        <a:lstStyle/>
        <a:p>
          <a:endParaRPr kumimoji="1" lang="ja-JP" altLang="en-US"/>
        </a:p>
      </dgm:t>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t>
        <a:bodyPr/>
        <a:lstStyle/>
        <a:p>
          <a:endParaRPr kumimoji="1" lang="ja-JP" altLang="en-US"/>
        </a:p>
      </dgm:t>
    </dgm:pt>
  </dgm:ptLst>
  <dgm:cxnLst>
    <dgm:cxn modelId="{69C48BA2-61E4-2440-BDD6-1907C2D4BEF2}" type="presOf" srcId="{F4307B4C-BB19-C847-805A-ECB53EFF12F1}" destId="{01A07667-1A8D-CF46-B041-C20365DCE646}"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67DDD47B-954C-9343-AA9A-EE66910F99C7}" type="presOf" srcId="{1B0D7DC4-80DC-1945-900C-BAFDC8D5E117}" destId="{F71B5ACD-264A-234E-88F2-D0E1B71568C6}" srcOrd="0" destOrd="0" presId="urn:microsoft.com/office/officeart/2005/8/layout/venn3"/>
    <dgm:cxn modelId="{3D57010A-3DD4-1742-914F-F53C9BD17DD7}" type="presOf" srcId="{CEAA22CD-D278-8D43-8C95-B2A319E12B10}" destId="{A8F375DF-E6A4-3840-92AC-A7E7D597D218}" srcOrd="0" destOrd="0" presId="urn:microsoft.com/office/officeart/2005/8/layout/venn3"/>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4337D64-052E-A04B-AB57-7FE37DC4E026}" srcId="{CEAA22CD-D278-8D43-8C95-B2A319E12B10}" destId="{A7B2827A-5E73-9E47-96C3-ECDFD661C427}" srcOrd="3" destOrd="0" parTransId="{4F5BB171-F0EE-554D-88B7-C698F3AD2DB2}" sibTransId="{419D9E90-012D-2748-BF8D-9CB7626B0654}"/>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CE6F2">
            <a:alpha val="50196"/>
          </a:srgbClr>
        </a:solidFill>
        <a:ln>
          <a:noFill/>
        </a:ln>
      </dgm:spPr>
      <dgm:t>
        <a:bodyPr/>
        <a:lstStyle/>
        <a:p>
          <a:r>
            <a:rPr kumimoji="1" lang="ja-JP" altLang="en-US" sz="2000" b="0">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t>
        <a:bodyPr/>
        <a:lstStyle/>
        <a:p>
          <a:endParaRPr kumimoji="1" lang="ja-JP" altLang="en-US"/>
        </a:p>
      </dgm:t>
    </dgm:pt>
    <dgm:pt modelId="{88A0A265-23A0-4A48-A565-C26A2E69BEA1}" type="pres">
      <dgm:prSet presAssocID="{95511142-341E-A74B-8984-E2834FEE7727}" presName="Name5" presStyleLbl="vennNode1" presStyleIdx="0" presStyleCnt="4">
        <dgm:presLayoutVars>
          <dgm:bulletEnabled val="1"/>
        </dgm:presLayoutVars>
      </dgm:prSet>
      <dgm:spPr/>
      <dgm:t>
        <a:bodyPr/>
        <a:lstStyle/>
        <a:p>
          <a:endParaRPr kumimoji="1" lang="ja-JP" altLang="en-US"/>
        </a:p>
      </dgm:t>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t>
        <a:bodyPr/>
        <a:lstStyle/>
        <a:p>
          <a:endParaRPr kumimoji="1" lang="ja-JP" altLang="en-US"/>
        </a:p>
      </dgm:t>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t>
        <a:bodyPr/>
        <a:lstStyle/>
        <a:p>
          <a:endParaRPr kumimoji="1" lang="ja-JP" altLang="en-US"/>
        </a:p>
      </dgm:t>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t>
        <a:bodyPr/>
        <a:lstStyle/>
        <a:p>
          <a:endParaRPr kumimoji="1" lang="ja-JP" altLang="en-US"/>
        </a:p>
      </dgm:t>
    </dgm:pt>
  </dgm:ptLst>
  <dgm:cxnLst>
    <dgm:cxn modelId="{69C48BA2-61E4-2440-BDD6-1907C2D4BEF2}" type="presOf" srcId="{F4307B4C-BB19-C847-805A-ECB53EFF12F1}" destId="{01A07667-1A8D-CF46-B041-C20365DCE646}"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67DDD47B-954C-9343-AA9A-EE66910F99C7}" type="presOf" srcId="{1B0D7DC4-80DC-1945-900C-BAFDC8D5E117}" destId="{F71B5ACD-264A-234E-88F2-D0E1B71568C6}" srcOrd="0" destOrd="0" presId="urn:microsoft.com/office/officeart/2005/8/layout/venn3"/>
    <dgm:cxn modelId="{3D57010A-3DD4-1742-914F-F53C9BD17DD7}" type="presOf" srcId="{CEAA22CD-D278-8D43-8C95-B2A319E12B10}" destId="{A8F375DF-E6A4-3840-92AC-A7E7D597D218}" srcOrd="0" destOrd="0" presId="urn:microsoft.com/office/officeart/2005/8/layout/venn3"/>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4337D64-052E-A04B-AB57-7FE37DC4E026}" srcId="{CEAA22CD-D278-8D43-8C95-B2A319E12B10}" destId="{A7B2827A-5E73-9E47-96C3-ECDFD661C427}" srcOrd="3" destOrd="0" parTransId="{4F5BB171-F0EE-554D-88B7-C698F3AD2DB2}" sibTransId="{419D9E90-012D-2748-BF8D-9CB7626B0654}"/>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t>
        <a:bodyPr/>
        <a:lstStyle/>
        <a:p>
          <a:endParaRPr kumimoji="1" lang="ja-JP" altLang="en-US"/>
        </a:p>
      </dgm:t>
    </dgm:pt>
    <dgm:pt modelId="{88A0A265-23A0-4A48-A565-C26A2E69BEA1}" type="pres">
      <dgm:prSet presAssocID="{95511142-341E-A74B-8984-E2834FEE7727}" presName="Name5" presStyleLbl="vennNode1" presStyleIdx="0" presStyleCnt="4">
        <dgm:presLayoutVars>
          <dgm:bulletEnabled val="1"/>
        </dgm:presLayoutVars>
      </dgm:prSet>
      <dgm:spPr/>
      <dgm:t>
        <a:bodyPr/>
        <a:lstStyle/>
        <a:p>
          <a:endParaRPr kumimoji="1" lang="ja-JP" altLang="en-US"/>
        </a:p>
      </dgm:t>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t>
        <a:bodyPr/>
        <a:lstStyle/>
        <a:p>
          <a:endParaRPr kumimoji="1" lang="ja-JP" altLang="en-US"/>
        </a:p>
      </dgm:t>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t>
        <a:bodyPr/>
        <a:lstStyle/>
        <a:p>
          <a:endParaRPr kumimoji="1" lang="ja-JP" altLang="en-US"/>
        </a:p>
      </dgm:t>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t>
        <a:bodyPr/>
        <a:lstStyle/>
        <a:p>
          <a:endParaRPr kumimoji="1" lang="ja-JP" altLang="en-US"/>
        </a:p>
      </dgm:t>
    </dgm:pt>
  </dgm:ptLst>
  <dgm:cxnLst>
    <dgm:cxn modelId="{69C48BA2-61E4-2440-BDD6-1907C2D4BEF2}" type="presOf" srcId="{F4307B4C-BB19-C847-805A-ECB53EFF12F1}" destId="{01A07667-1A8D-CF46-B041-C20365DCE646}"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67DDD47B-954C-9343-AA9A-EE66910F99C7}" type="presOf" srcId="{1B0D7DC4-80DC-1945-900C-BAFDC8D5E117}" destId="{F71B5ACD-264A-234E-88F2-D0E1B71568C6}" srcOrd="0" destOrd="0" presId="urn:microsoft.com/office/officeart/2005/8/layout/venn3"/>
    <dgm:cxn modelId="{3D57010A-3DD4-1742-914F-F53C9BD17DD7}" type="presOf" srcId="{CEAA22CD-D278-8D43-8C95-B2A319E12B10}" destId="{A8F375DF-E6A4-3840-92AC-A7E7D597D218}" srcOrd="0" destOrd="0" presId="urn:microsoft.com/office/officeart/2005/8/layout/venn3"/>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4337D64-052E-A04B-AB57-7FE37DC4E026}" srcId="{CEAA22CD-D278-8D43-8C95-B2A319E12B10}" destId="{A7B2827A-5E73-9E47-96C3-ECDFD661C427}" srcOrd="3" destOrd="0" parTransId="{4F5BB171-F0EE-554D-88B7-C698F3AD2DB2}" sibTransId="{419D9E90-012D-2748-BF8D-9CB7626B0654}"/>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CE6F2">
            <a:alpha val="50196"/>
          </a:srgbClr>
        </a:solidFill>
        <a:ln>
          <a:noFill/>
        </a:ln>
      </dgm:spPr>
      <dgm:t>
        <a:bodyPr/>
        <a:lstStyle/>
        <a:p>
          <a:r>
            <a:rPr kumimoji="1" lang="ja-JP" altLang="en-US" sz="2000" b="0">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DCE6F2">
            <a:alpha val="50196"/>
          </a:srgbClr>
        </a:solidFill>
        <a:ln>
          <a:noFill/>
        </a:ln>
      </dgm:spPr>
      <dgm:t>
        <a:bodyPr/>
        <a:lstStyle/>
        <a:p>
          <a:r>
            <a:rPr kumimoji="1" lang="ja-JP" altLang="en-US" sz="2000" b="0">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t>
        <a:bodyPr/>
        <a:lstStyle/>
        <a:p>
          <a:endParaRPr kumimoji="1" lang="ja-JP" altLang="en-US"/>
        </a:p>
      </dgm:t>
    </dgm:pt>
    <dgm:pt modelId="{88A0A265-23A0-4A48-A565-C26A2E69BEA1}" type="pres">
      <dgm:prSet presAssocID="{95511142-341E-A74B-8984-E2834FEE7727}" presName="Name5" presStyleLbl="vennNode1" presStyleIdx="0" presStyleCnt="4">
        <dgm:presLayoutVars>
          <dgm:bulletEnabled val="1"/>
        </dgm:presLayoutVars>
      </dgm:prSet>
      <dgm:spPr/>
      <dgm:t>
        <a:bodyPr/>
        <a:lstStyle/>
        <a:p>
          <a:endParaRPr kumimoji="1" lang="ja-JP" altLang="en-US"/>
        </a:p>
      </dgm:t>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t>
        <a:bodyPr/>
        <a:lstStyle/>
        <a:p>
          <a:endParaRPr kumimoji="1" lang="ja-JP" altLang="en-US"/>
        </a:p>
      </dgm:t>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t>
        <a:bodyPr/>
        <a:lstStyle/>
        <a:p>
          <a:endParaRPr kumimoji="1" lang="ja-JP" altLang="en-US"/>
        </a:p>
      </dgm:t>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t>
        <a:bodyPr/>
        <a:lstStyle/>
        <a:p>
          <a:endParaRPr kumimoji="1" lang="ja-JP" altLang="en-US"/>
        </a:p>
      </dgm:t>
    </dgm:pt>
  </dgm:ptLst>
  <dgm:cxnLst>
    <dgm:cxn modelId="{69C48BA2-61E4-2440-BDD6-1907C2D4BEF2}" type="presOf" srcId="{F4307B4C-BB19-C847-805A-ECB53EFF12F1}" destId="{01A07667-1A8D-CF46-B041-C20365DCE646}"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67DDD47B-954C-9343-AA9A-EE66910F99C7}" type="presOf" srcId="{1B0D7DC4-80DC-1945-900C-BAFDC8D5E117}" destId="{F71B5ACD-264A-234E-88F2-D0E1B71568C6}" srcOrd="0" destOrd="0" presId="urn:microsoft.com/office/officeart/2005/8/layout/venn3"/>
    <dgm:cxn modelId="{3D57010A-3DD4-1742-914F-F53C9BD17DD7}" type="presOf" srcId="{CEAA22CD-D278-8D43-8C95-B2A319E12B10}" destId="{A8F375DF-E6A4-3840-92AC-A7E7D597D218}" srcOrd="0" destOrd="0" presId="urn:microsoft.com/office/officeart/2005/8/layout/venn3"/>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4337D64-052E-A04B-AB57-7FE37DC4E026}" srcId="{CEAA22CD-D278-8D43-8C95-B2A319E12B10}" destId="{A7B2827A-5E73-9E47-96C3-ECDFD661C427}" srcOrd="3" destOrd="0" parTransId="{4F5BB171-F0EE-554D-88B7-C698F3AD2DB2}" sibTransId="{419D9E90-012D-2748-BF8D-9CB7626B0654}"/>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t>
        <a:bodyPr/>
        <a:lstStyle/>
        <a:p>
          <a:endParaRPr kumimoji="1" lang="ja-JP" altLang="en-US"/>
        </a:p>
      </dgm:t>
    </dgm:pt>
    <dgm:pt modelId="{88A0A265-23A0-4A48-A565-C26A2E69BEA1}" type="pres">
      <dgm:prSet presAssocID="{95511142-341E-A74B-8984-E2834FEE7727}" presName="Name5" presStyleLbl="vennNode1" presStyleIdx="0" presStyleCnt="4">
        <dgm:presLayoutVars>
          <dgm:bulletEnabled val="1"/>
        </dgm:presLayoutVars>
      </dgm:prSet>
      <dgm:spPr/>
      <dgm:t>
        <a:bodyPr/>
        <a:lstStyle/>
        <a:p>
          <a:endParaRPr kumimoji="1" lang="ja-JP" altLang="en-US"/>
        </a:p>
      </dgm:t>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t>
        <a:bodyPr/>
        <a:lstStyle/>
        <a:p>
          <a:endParaRPr kumimoji="1" lang="ja-JP" altLang="en-US"/>
        </a:p>
      </dgm:t>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t>
        <a:bodyPr/>
        <a:lstStyle/>
        <a:p>
          <a:endParaRPr kumimoji="1" lang="ja-JP" altLang="en-US"/>
        </a:p>
      </dgm:t>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t>
        <a:bodyPr/>
        <a:lstStyle/>
        <a:p>
          <a:endParaRPr kumimoji="1" lang="ja-JP" altLang="en-US"/>
        </a:p>
      </dgm:t>
    </dgm:pt>
  </dgm:ptLst>
  <dgm:cxnLst>
    <dgm:cxn modelId="{69C48BA2-61E4-2440-BDD6-1907C2D4BEF2}" type="presOf" srcId="{F4307B4C-BB19-C847-805A-ECB53EFF12F1}" destId="{01A07667-1A8D-CF46-B041-C20365DCE646}"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67DDD47B-954C-9343-AA9A-EE66910F99C7}" type="presOf" srcId="{1B0D7DC4-80DC-1945-900C-BAFDC8D5E117}" destId="{F71B5ACD-264A-234E-88F2-D0E1B71568C6}" srcOrd="0" destOrd="0" presId="urn:microsoft.com/office/officeart/2005/8/layout/venn3"/>
    <dgm:cxn modelId="{3D57010A-3DD4-1742-914F-F53C9BD17DD7}" type="presOf" srcId="{CEAA22CD-D278-8D43-8C95-B2A319E12B10}" destId="{A8F375DF-E6A4-3840-92AC-A7E7D597D218}" srcOrd="0" destOrd="0" presId="urn:microsoft.com/office/officeart/2005/8/layout/venn3"/>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4337D64-052E-A04B-AB57-7FE37DC4E026}" srcId="{CEAA22CD-D278-8D43-8C95-B2A319E12B10}" destId="{A7B2827A-5E73-9E47-96C3-ECDFD661C427}" srcOrd="3" destOrd="0" parTransId="{4F5BB171-F0EE-554D-88B7-C698F3AD2DB2}" sibTransId="{419D9E90-012D-2748-BF8D-9CB7626B0654}"/>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CE6F2">
            <a:alpha val="50196"/>
          </a:srgbClr>
        </a:solidFill>
        <a:ln>
          <a:noFill/>
        </a:ln>
      </dgm:spPr>
      <dgm:t>
        <a:bodyPr/>
        <a:lstStyle/>
        <a:p>
          <a:r>
            <a:rPr kumimoji="1" lang="ja-JP" altLang="en-US" sz="2000" b="0">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DCE6F2">
            <a:alpha val="50196"/>
          </a:srgbClr>
        </a:solidFill>
        <a:ln>
          <a:noFill/>
        </a:ln>
      </dgm:spPr>
      <dgm:t>
        <a:bodyPr/>
        <a:lstStyle/>
        <a:p>
          <a:r>
            <a:rPr kumimoji="1" lang="ja-JP" altLang="en-US" sz="2000" b="0">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DCE6F2">
            <a:alpha val="50196"/>
          </a:srgbClr>
        </a:solidFill>
        <a:ln>
          <a:noFill/>
        </a:ln>
      </dgm:spPr>
      <dgm:t>
        <a:bodyPr/>
        <a:lstStyle/>
        <a:p>
          <a:r>
            <a:rPr kumimoji="1" lang="ja-JP" altLang="en-US" sz="2000" b="0">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t>
        <a:bodyPr/>
        <a:lstStyle/>
        <a:p>
          <a:endParaRPr kumimoji="1" lang="ja-JP" altLang="en-US"/>
        </a:p>
      </dgm:t>
    </dgm:pt>
    <dgm:pt modelId="{88A0A265-23A0-4A48-A565-C26A2E69BEA1}" type="pres">
      <dgm:prSet presAssocID="{95511142-341E-A74B-8984-E2834FEE7727}" presName="Name5" presStyleLbl="vennNode1" presStyleIdx="0" presStyleCnt="4">
        <dgm:presLayoutVars>
          <dgm:bulletEnabled val="1"/>
        </dgm:presLayoutVars>
      </dgm:prSet>
      <dgm:spPr/>
      <dgm:t>
        <a:bodyPr/>
        <a:lstStyle/>
        <a:p>
          <a:endParaRPr kumimoji="1" lang="ja-JP" altLang="en-US"/>
        </a:p>
      </dgm:t>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t>
        <a:bodyPr/>
        <a:lstStyle/>
        <a:p>
          <a:endParaRPr kumimoji="1" lang="ja-JP" altLang="en-US"/>
        </a:p>
      </dgm:t>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t>
        <a:bodyPr/>
        <a:lstStyle/>
        <a:p>
          <a:endParaRPr kumimoji="1" lang="ja-JP" altLang="en-US"/>
        </a:p>
      </dgm:t>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t>
        <a:bodyPr/>
        <a:lstStyle/>
        <a:p>
          <a:endParaRPr kumimoji="1" lang="ja-JP" altLang="en-US"/>
        </a:p>
      </dgm:t>
    </dgm:pt>
  </dgm:ptLst>
  <dgm:cxnLst>
    <dgm:cxn modelId="{69C48BA2-61E4-2440-BDD6-1907C2D4BEF2}" type="presOf" srcId="{F4307B4C-BB19-C847-805A-ECB53EFF12F1}" destId="{01A07667-1A8D-CF46-B041-C20365DCE646}"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67DDD47B-954C-9343-AA9A-EE66910F99C7}" type="presOf" srcId="{1B0D7DC4-80DC-1945-900C-BAFDC8D5E117}" destId="{F71B5ACD-264A-234E-88F2-D0E1B71568C6}" srcOrd="0" destOrd="0" presId="urn:microsoft.com/office/officeart/2005/8/layout/venn3"/>
    <dgm:cxn modelId="{3D57010A-3DD4-1742-914F-F53C9BD17DD7}" type="presOf" srcId="{CEAA22CD-D278-8D43-8C95-B2A319E12B10}" destId="{A8F375DF-E6A4-3840-92AC-A7E7D597D218}" srcOrd="0" destOrd="0" presId="urn:microsoft.com/office/officeart/2005/8/layout/venn3"/>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4337D64-052E-A04B-AB57-7FE37DC4E026}" srcId="{CEAA22CD-D278-8D43-8C95-B2A319E12B10}" destId="{A7B2827A-5E73-9E47-96C3-ECDFD661C427}" srcOrd="3" destOrd="0" parTransId="{4F5BB171-F0EE-554D-88B7-C698F3AD2DB2}" sibTransId="{419D9E90-012D-2748-BF8D-9CB7626B0654}"/>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活用する</a:t>
          </a:r>
        </a:p>
      </dsp:txBody>
      <dsp:txXfrm>
        <a:off x="2989665" y="662665"/>
        <a:ext cx="829856" cy="8298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DCE6F2">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活用する</a:t>
          </a:r>
        </a:p>
      </dsp:txBody>
      <dsp:txXfrm>
        <a:off x="2989665" y="662665"/>
        <a:ext cx="829856" cy="8298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DCE6F2">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DCE6F2">
            <a:alpha val="50196"/>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活用する</a:t>
          </a:r>
        </a:p>
      </dsp:txBody>
      <dsp:txXfrm>
        <a:off x="2989665" y="662665"/>
        <a:ext cx="829856" cy="82985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lvl="0" algn="ctr" defTabSz="533400">
            <a:lnSpc>
              <a:spcPct val="90000"/>
            </a:lnSpc>
            <a:spcBef>
              <a:spcPct val="0"/>
            </a:spcBef>
            <a:spcAft>
              <a:spcPct val="35000"/>
            </a:spcAft>
          </a:pPr>
          <a:r>
            <a:rPr kumimoji="1" lang="ja-JP" altLang="en-US" sz="1200" b="1" kern="1200">
              <a:solidFill>
                <a:schemeClr val="bg1"/>
              </a:solidFill>
            </a:rPr>
            <a:t>活用する</a:t>
          </a:r>
        </a:p>
      </dsp:txBody>
      <dsp:txXfrm>
        <a:off x="1640053" y="363521"/>
        <a:ext cx="455237" cy="45523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DCE6F2">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DCE6F2">
            <a:alpha val="50196"/>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DCE6F2">
            <a:alpha val="50196"/>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0" kern="1200">
              <a:solidFill>
                <a:schemeClr val="bg1">
                  <a:lumMod val="65000"/>
                </a:schemeClr>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lvl="0" algn="ctr" defTabSz="889000">
            <a:lnSpc>
              <a:spcPct val="90000"/>
            </a:lnSpc>
            <a:spcBef>
              <a:spcPct val="0"/>
            </a:spcBef>
            <a:spcAft>
              <a:spcPct val="35000"/>
            </a:spcAft>
          </a:pPr>
          <a:r>
            <a:rPr kumimoji="1" lang="ja-JP" altLang="en-US" sz="2000" b="1" kern="1200">
              <a:solidFill>
                <a:schemeClr val="bg1"/>
              </a:solidFill>
            </a:rPr>
            <a:t>活用する</a:t>
          </a:r>
        </a:p>
      </dsp:txBody>
      <dsp:txXfrm>
        <a:off x="2989665" y="662665"/>
        <a:ext cx="829856" cy="829856"/>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2018/11/22</a:t>
            </a:fld>
            <a:endParaRPr kumimoji="1" lang="ja-JP" altLang="en-US"/>
          </a:p>
        </p:txBody>
      </p:sp>
      <p:sp>
        <p:nvSpPr>
          <p:cNvPr id="4" name="フッター プレースホルダー 3">
            <a:extLst>
              <a:ext uri="{FF2B5EF4-FFF2-40B4-BE49-F238E27FC236}">
                <a16:creationId xmlns=""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2018/11/22</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3420203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1882369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3313360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2950363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34806602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81520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141457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536402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2633330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27819410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22786643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9062908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17318877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1575383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1249510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3391425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15805431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4045985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4965699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40036385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2078284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30403103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541473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16158867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37079908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6904598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41426999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27707213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16845363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2170591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52</a:t>
            </a:fld>
            <a:endParaRPr kumimoji="1" lang="ja-JP" altLang="en-US"/>
          </a:p>
        </p:txBody>
      </p:sp>
    </p:spTree>
    <p:extLst>
      <p:ext uri="{BB962C8B-B14F-4D97-AF65-F5344CB8AC3E}">
        <p14:creationId xmlns:p14="http://schemas.microsoft.com/office/powerpoint/2010/main" val="29793989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53</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54</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55</a:t>
            </a:fld>
            <a:endParaRPr kumimoji="1" lang="ja-JP" altLang="en-US"/>
          </a:p>
        </p:txBody>
      </p:sp>
    </p:spTree>
    <p:extLst>
      <p:ext uri="{BB962C8B-B14F-4D97-AF65-F5344CB8AC3E}">
        <p14:creationId xmlns:p14="http://schemas.microsoft.com/office/powerpoint/2010/main" val="39698842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56</a:t>
            </a:fld>
            <a:endParaRPr kumimoji="1" lang="ja-JP" altLang="en-US"/>
          </a:p>
        </p:txBody>
      </p:sp>
    </p:spTree>
    <p:extLst>
      <p:ext uri="{BB962C8B-B14F-4D97-AF65-F5344CB8AC3E}">
        <p14:creationId xmlns:p14="http://schemas.microsoft.com/office/powerpoint/2010/main" val="487518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57</a:t>
            </a:fld>
            <a:endParaRPr kumimoji="1" lang="ja-JP" altLang="en-US"/>
          </a:p>
        </p:txBody>
      </p:sp>
    </p:spTree>
    <p:extLst>
      <p:ext uri="{BB962C8B-B14F-4D97-AF65-F5344CB8AC3E}">
        <p14:creationId xmlns:p14="http://schemas.microsoft.com/office/powerpoint/2010/main" val="8733485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58</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59</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a:xfrm>
            <a:off x="685800" y="4572000"/>
            <a:ext cx="5486400" cy="4131047"/>
          </a:xfrm>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19931392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60</a:t>
            </a:fld>
            <a:endParaRPr kumimoji="1" lang="ja-JP" altLang="en-US"/>
          </a:p>
        </p:txBody>
      </p:sp>
    </p:spTree>
    <p:extLst>
      <p:ext uri="{BB962C8B-B14F-4D97-AF65-F5344CB8AC3E}">
        <p14:creationId xmlns:p14="http://schemas.microsoft.com/office/powerpoint/2010/main" val="27000689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61</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62</a:t>
            </a:fld>
            <a:endParaRPr kumimoji="1" lang="ja-JP" altLang="en-US"/>
          </a:p>
        </p:txBody>
      </p:sp>
    </p:spTree>
    <p:extLst>
      <p:ext uri="{BB962C8B-B14F-4D97-AF65-F5344CB8AC3E}">
        <p14:creationId xmlns:p14="http://schemas.microsoft.com/office/powerpoint/2010/main" val="354965451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63</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64</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65</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66</a:t>
            </a:fld>
            <a:endParaRPr kumimoji="1" lang="ja-JP" altLang="en-US"/>
          </a:p>
        </p:txBody>
      </p:sp>
    </p:spTree>
    <p:extLst>
      <p:ext uri="{BB962C8B-B14F-4D97-AF65-F5344CB8AC3E}">
        <p14:creationId xmlns:p14="http://schemas.microsoft.com/office/powerpoint/2010/main" val="15265480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67</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68</a:t>
            </a:fld>
            <a:endParaRPr kumimoji="1" lang="ja-JP" altLang="en-US"/>
          </a:p>
        </p:txBody>
      </p:sp>
    </p:spTree>
    <p:extLst>
      <p:ext uri="{BB962C8B-B14F-4D97-AF65-F5344CB8AC3E}">
        <p14:creationId xmlns:p14="http://schemas.microsoft.com/office/powerpoint/2010/main" val="3892636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69</a:t>
            </a:fld>
            <a:endParaRPr kumimoji="1" lang="ja-JP" altLang="en-US"/>
          </a:p>
        </p:txBody>
      </p:sp>
    </p:spTree>
    <p:extLst>
      <p:ext uri="{BB962C8B-B14F-4D97-AF65-F5344CB8AC3E}">
        <p14:creationId xmlns:p14="http://schemas.microsoft.com/office/powerpoint/2010/main" val="4218211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11011217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70</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71</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266762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png"/><Relationship Id="rId7" Type="http://schemas.openxmlformats.org/officeDocument/2006/relationships/diagramColors" Target="../diagrams/colors3.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hyperlink" Target="https://www.ppc.go.jp/personal/tokumeikakouInfo/" TargetMode="External"/></Relationships>
</file>

<file path=ppt/slides/_rels/slide2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8.png"/><Relationship Id="rId7" Type="http://schemas.openxmlformats.org/officeDocument/2006/relationships/diagramColors" Target="../diagrams/colors4.xm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9.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5.png"/><Relationship Id="rId7" Type="http://schemas.openxmlformats.org/officeDocument/2006/relationships/diagramColors" Target="../diagrams/colors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44.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44.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54.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8.png"/><Relationship Id="rId7" Type="http://schemas.openxmlformats.org/officeDocument/2006/relationships/diagramColors" Target="../diagrams/colors6.xml"/><Relationship Id="rId2" Type="http://schemas.openxmlformats.org/officeDocument/2006/relationships/notesSlide" Target="../notesSlides/notesSlide57.xml"/><Relationship Id="rId1" Type="http://schemas.openxmlformats.org/officeDocument/2006/relationships/slideLayout" Target="../slideLayouts/slideLayout6.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58.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32.jpeg"/><Relationship Id="rId7" Type="http://schemas.openxmlformats.org/officeDocument/2006/relationships/diagramColors" Target="../diagrams/colors7.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8.png"/><Relationship Id="rId7" Type="http://schemas.openxmlformats.org/officeDocument/2006/relationships/diagramColors" Target="../diagrams/colors8.xml"/><Relationship Id="rId2" Type="http://schemas.openxmlformats.org/officeDocument/2006/relationships/notesSlide" Target="../notesSlides/notesSlide69.xml"/><Relationship Id="rId1" Type="http://schemas.openxmlformats.org/officeDocument/2006/relationships/slideLayout" Target="../slideLayouts/slideLayout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0.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70.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「防災」「観光」など、市民にわかりやすいテーマを設定（弘前市）</a:t>
            </a:r>
          </a:p>
          <a:p>
            <a:pPr marL="285750" indent="-285750">
              <a:lnSpc>
                <a:spcPct val="150000"/>
              </a:lnSpc>
              <a:buFont typeface="Wingdings" pitchFamily="2" charset="2"/>
              <a:buChar char="l"/>
            </a:pPr>
            <a:r>
              <a:rPr kumimoji="1" lang="ja-JP" altLang="en-US" sz="1600">
                <a:latin typeface="+mj-lt"/>
              </a:rPr>
              <a:t>総合計画等の重点プロジェクトと位置付けられている分野から開始（水戸市）</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ホームページにオープンデータライセンスを付与して公開（名古屋市）</a:t>
            </a:r>
          </a:p>
          <a:p>
            <a:pPr marL="285750" indent="-285750">
              <a:lnSpc>
                <a:spcPct val="150000"/>
              </a:lnSpc>
              <a:buFont typeface="Wingdings" pitchFamily="2" charset="2"/>
              <a:buChar char="l"/>
            </a:pPr>
            <a:r>
              <a:rPr kumimoji="1" lang="ja-JP" altLang="en-US" sz="1600">
                <a:latin typeface="+mj-lt"/>
              </a:rPr>
              <a:t>情報公開請求の多い「新規飲食店営業等営業許可施設一覧」を公開（福岡市）</a:t>
            </a:r>
          </a:p>
        </p:txBody>
      </p:sp>
      <p:sp>
        <p:nvSpPr>
          <p:cNvPr id="13" name="テキスト ボックス 12">
            <a:extLst>
              <a:ext uri="{FF2B5EF4-FFF2-40B4-BE49-F238E27FC236}">
                <a16:creationId xmlns="" xmlns:a16="http://schemas.microsoft.com/office/drawing/2014/main" id="{660304AB-2237-E944-9531-32850682C679}"/>
              </a:ext>
            </a:extLst>
          </p:cNvPr>
          <p:cNvSpPr txBox="1"/>
          <p:nvPr/>
        </p:nvSpPr>
        <p:spPr>
          <a:xfrm>
            <a:off x="683568" y="4149080"/>
            <a:ext cx="1927131" cy="338554"/>
          </a:xfrm>
          <a:prstGeom prst="rect">
            <a:avLst/>
          </a:prstGeom>
          <a:noFill/>
        </p:spPr>
        <p:txBody>
          <a:bodyPr wrap="none" rtlCol="0">
            <a:spAutoFit/>
          </a:bodyPr>
          <a:lstStyle/>
          <a:p>
            <a:r>
              <a:rPr kumimoji="1" lang="ja-JP" altLang="en-US" sz="1600"/>
              <a:t>スモールスタートします</a:t>
            </a:r>
          </a:p>
        </p:txBody>
      </p:sp>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Tree>
    <p:extLst>
      <p:ext uri="{BB962C8B-B14F-4D97-AF65-F5344CB8AC3E}">
        <p14:creationId xmlns:p14="http://schemas.microsoft.com/office/powerpoint/2010/main" val="1883552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オープンデータは自治体に知られているのでしょうか？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4" name="図 3">
            <a:extLst>
              <a:ext uri="{FF2B5EF4-FFF2-40B4-BE49-F238E27FC236}">
                <a16:creationId xmlns="" xmlns:a16="http://schemas.microsoft.com/office/drawing/2014/main" id="{A9EF099C-FF57-9947-8899-0EAFF8E9129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59632" y="2041023"/>
            <a:ext cx="6552728" cy="4041330"/>
          </a:xfrm>
          <a:prstGeom prst="rect">
            <a:avLst/>
          </a:prstGeom>
        </p:spPr>
      </p:pic>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Tree>
    <p:extLst>
      <p:ext uri="{BB962C8B-B14F-4D97-AF65-F5344CB8AC3E}">
        <p14:creationId xmlns:p14="http://schemas.microsoft.com/office/powerpoint/2010/main" val="8217135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 xmlns:a16="http://schemas.microsoft.com/office/drawing/2014/main" id="{4AC64518-FE22-2B44-A5F0-B88F271B39A6}"/>
              </a:ext>
            </a:extLst>
          </p:cNvPr>
          <p:cNvSpPr txBox="1"/>
          <p:nvPr/>
        </p:nvSpPr>
        <p:spPr>
          <a:xfrm>
            <a:off x="179512" y="5877272"/>
            <a:ext cx="8712968" cy="646331"/>
          </a:xfrm>
          <a:prstGeom prst="rect">
            <a:avLst/>
          </a:prstGeom>
          <a:noFill/>
        </p:spPr>
        <p:txBody>
          <a:bodyPr wrap="square" rtlCol="0">
            <a:spAutoFit/>
          </a:bodyPr>
          <a:lstStyle/>
          <a:p>
            <a:r>
              <a:rPr kumimoji="1" lang="ja-JP" altLang="en-US" sz="1200"/>
              <a:t>出典：政府</a:t>
            </a:r>
            <a:r>
              <a:rPr kumimoji="1" lang="en" altLang="ja-JP" sz="1200" dirty="0"/>
              <a:t>CIO</a:t>
            </a:r>
            <a:r>
              <a:rPr kumimoji="1" lang="ja-JP" altLang="en-US" sz="1200"/>
              <a:t>ポータルのオープンデータ関連のデータを編集、</a:t>
            </a:r>
            <a:r>
              <a:rPr kumimoji="1" lang="en" altLang="ja-JP" sz="1200" dirty="0">
                <a:hlinkClick r:id="rId3">
                  <a:extLst>
                    <a:ext uri="{A12FA001-AC4F-418D-AE19-62706E023703}">
                      <ahyp:hlinkClr xmlns="" xmlns:ahyp="http://schemas.microsoft.com/office/drawing/2018/hyperlinkcolor" val="tx"/>
                    </a:ext>
                  </a:extLst>
                </a:hlinkClick>
              </a:rPr>
              <a:t>https://cio.go.jp/policy-opendata</a:t>
            </a:r>
            <a:r>
              <a:rPr kumimoji="1" lang="ja-JP" altLang="en-US" sz="1200"/>
              <a:t>、</a:t>
            </a:r>
            <a:r>
              <a:rPr kumimoji="1" lang="en-US" altLang="ja-JP" sz="1200" dirty="0"/>
              <a:t>※</a:t>
            </a:r>
            <a:r>
              <a:rPr kumimoji="1" lang="ja-JP" altLang="en-US" sz="1200"/>
              <a:t>自らのホームページにおいて「オープンデータとしての利用規約を適用し、データを公開」又は「オープンデータの説明を掲載し、データの公開先を提示」を行っている都道府県及び市区町村</a:t>
            </a:r>
          </a:p>
        </p:txBody>
      </p:sp>
      <p:pic>
        <p:nvPicPr>
          <p:cNvPr id="5" name="図 4">
            <a:extLst>
              <a:ext uri="{FF2B5EF4-FFF2-40B4-BE49-F238E27FC236}">
                <a16:creationId xmlns="" xmlns:a16="http://schemas.microsoft.com/office/drawing/2014/main" id="{E06A8E97-4EE7-F040-BC52-E8E9088B63D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47664" y="1945658"/>
            <a:ext cx="6139780" cy="3931614"/>
          </a:xfrm>
          <a:prstGeom prst="rect">
            <a:avLst/>
          </a:prstGeom>
        </p:spPr>
      </p:pic>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Tree>
    <p:extLst>
      <p:ext uri="{BB962C8B-B14F-4D97-AF65-F5344CB8AC3E}">
        <p14:creationId xmlns:p14="http://schemas.microsoft.com/office/powerpoint/2010/main" val="4251051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3" name="図 2">
            <a:extLst>
              <a:ext uri="{FF2B5EF4-FFF2-40B4-BE49-F238E27FC236}">
                <a16:creationId xmlns="" xmlns:a16="http://schemas.microsoft.com/office/drawing/2014/main" id="{9BB2659F-60F5-F248-B994-956794DE8DC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58143" y="2098559"/>
            <a:ext cx="6444709" cy="3861387"/>
          </a:xfrm>
          <a:prstGeom prst="rect">
            <a:avLst/>
          </a:prstGeom>
        </p:spPr>
      </p:pic>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Tree>
    <p:extLst>
      <p:ext uri="{BB962C8B-B14F-4D97-AF65-F5344CB8AC3E}">
        <p14:creationId xmlns:p14="http://schemas.microsoft.com/office/powerpoint/2010/main" val="1416844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「踏み出す」ために役に立つ具体的な事例を地域メンターが紹介します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pic>
        <p:nvPicPr>
          <p:cNvPr id="9" name="図 8">
            <a:extLst>
              <a:ext uri="{FF2B5EF4-FFF2-40B4-BE49-F238E27FC236}">
                <a16:creationId xmlns="" xmlns:a16="http://schemas.microsoft.com/office/drawing/2014/main" id="{1A289CE7-6901-A443-A60A-E53B4CF931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14" name="テキスト ボックス 13">
            <a:extLst>
              <a:ext uri="{FF2B5EF4-FFF2-40B4-BE49-F238E27FC236}">
                <a16:creationId xmlns="" xmlns:a16="http://schemas.microsoft.com/office/drawing/2014/main" id="{E8944D0A-10CA-E041-B462-6858F9CF558E}"/>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9" name="図表 18">
            <a:extLst>
              <a:ext uri="{FF2B5EF4-FFF2-40B4-BE49-F238E27FC236}">
                <a16:creationId xmlns="" xmlns:a16="http://schemas.microsoft.com/office/drawing/2014/main" id="{18B3C7F8-7C3E-A442-B8BD-CBCAC05CEF65}"/>
              </a:ext>
            </a:extLst>
          </p:cNvPr>
          <p:cNvGraphicFramePr/>
          <p:nvPr>
            <p:extLst>
              <p:ext uri="{D42A27DB-BD31-4B8C-83A1-F6EECF244321}">
                <p14:modId xmlns:p14="http://schemas.microsoft.com/office/powerpoint/2010/main" val="1035590351"/>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Tree>
    <p:extLst>
      <p:ext uri="{BB962C8B-B14F-4D97-AF65-F5344CB8AC3E}">
        <p14:creationId xmlns:p14="http://schemas.microsoft.com/office/powerpoint/2010/main" val="12479804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1040" y="260648"/>
            <a:ext cx="3286007" cy="2148237"/>
          </a:xfrm>
          <a:prstGeom prst="rect">
            <a:avLst/>
          </a:prstGeom>
        </p:spPr>
      </p:pic>
      <p:sp>
        <p:nvSpPr>
          <p:cNvPr id="9" name="Text Box 29">
            <a:extLst>
              <a:ext uri="{FF2B5EF4-FFF2-40B4-BE49-F238E27FC236}">
                <a16:creationId xmlns=""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16" name="Text Box 31">
            <a:extLst>
              <a:ext uri="{FF2B5EF4-FFF2-40B4-BE49-F238E27FC236}">
                <a16:creationId xmlns="" xmlns:a16="http://schemas.microsoft.com/office/drawing/2014/main" id="{50E02EA4-4C88-9046-A0B1-862C14CEFA18}"/>
              </a:ext>
            </a:extLst>
          </p:cNvPr>
          <p:cNvSpPr txBox="1">
            <a:spLocks noChangeArrowheads="1"/>
          </p:cNvSpPr>
          <p:nvPr/>
        </p:nvSpPr>
        <p:spPr bwMode="gray">
          <a:xfrm>
            <a:off x="4842388" y="4667346"/>
            <a:ext cx="216758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事例紹介</a:t>
            </a:r>
            <a:endParaRPr lang="ja-JP" altLang="en-US" sz="2200" dirty="0">
              <a:latin typeface="+mj-ea"/>
            </a:endParaRPr>
          </a:p>
        </p:txBody>
      </p:sp>
      <p:sp>
        <p:nvSpPr>
          <p:cNvPr id="3" name="スライド番号プレースホルダー 2"/>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データを保有する原課および財務部門から理解を得ます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オープンデータを導入するための推進組織をつくります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保有データの現状を把握します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外部組織との連携および自治体同士の広域連携を進めます</a:t>
            </a:r>
            <a:endParaRPr kumimoji="1" lang="en-US" altLang="ja-JP" sz="1600" dirty="0">
              <a:latin typeface="+mj-lt"/>
            </a:endParaRPr>
          </a:p>
        </p:txBody>
      </p:sp>
      <p:sp>
        <p:nvSpPr>
          <p:cNvPr id="15" name="角丸四角形 14">
            <a:extLst>
              <a:ext uri="{FF2B5EF4-FFF2-40B4-BE49-F238E27FC236}">
                <a16:creationId xmlns=""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職員にオープンデータの効果を伝え、懸念を払拭します</a:t>
            </a:r>
            <a:endParaRPr kumimoji="1" lang="en-US" altLang="ja-JP" sz="1600" dirty="0"/>
          </a:p>
          <a:p>
            <a:pPr marL="285750" indent="-285750">
              <a:lnSpc>
                <a:spcPct val="150000"/>
              </a:lnSpc>
              <a:buFont typeface="Wingdings" pitchFamily="2" charset="2"/>
              <a:buChar char="l"/>
            </a:pPr>
            <a:r>
              <a:rPr kumimoji="1" lang="ja-JP" altLang="en-US" sz="1600"/>
              <a:t>オープンデータに取り組む体制、戦略、計画を策定します</a:t>
            </a:r>
            <a:endParaRPr kumimoji="1" lang="en-US" altLang="ja-JP" sz="1600" dirty="0"/>
          </a:p>
          <a:p>
            <a:pPr marL="285750" indent="-285750">
              <a:lnSpc>
                <a:spcPct val="150000"/>
              </a:lnSpc>
              <a:buFont typeface="Wingdings" pitchFamily="2" charset="2"/>
              <a:buChar char="l"/>
            </a:pPr>
            <a:r>
              <a:rPr kumimoji="1" lang="ja-JP" altLang="en-US" sz="1600"/>
              <a:t>保有データ調査を効率よく行います</a:t>
            </a:r>
            <a:endParaRPr kumimoji="1" lang="en-US" altLang="ja-JP" sz="1600" dirty="0"/>
          </a:p>
          <a:p>
            <a:pPr marL="285750" indent="-285750">
              <a:lnSpc>
                <a:spcPct val="150000"/>
              </a:lnSpc>
              <a:buFont typeface="Wingdings" pitchFamily="2" charset="2"/>
              <a:buChar char="l"/>
            </a:pPr>
            <a:r>
              <a:rPr kumimoji="1" lang="ja-JP" altLang="en-US" sz="1600"/>
              <a:t>外部組織との連携や広域連携を進めるための仕組みをつくります</a:t>
            </a:r>
            <a:endParaRPr kumimoji="1" lang="en-US" altLang="ja-JP" sz="1600" dirty="0"/>
          </a:p>
        </p:txBody>
      </p:sp>
      <p:sp>
        <p:nvSpPr>
          <p:cNvPr id="3" name="テキスト ボックス 2">
            <a:extLst>
              <a:ext uri="{FF2B5EF4-FFF2-40B4-BE49-F238E27FC236}">
                <a16:creationId xmlns=""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
        <p:nvSpPr>
          <p:cNvPr id="6" name="スライド番号プレースホルダー 5"/>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Tree>
    <p:extLst>
      <p:ext uri="{BB962C8B-B14F-4D97-AF65-F5344CB8AC3E}">
        <p14:creationId xmlns:p14="http://schemas.microsoft.com/office/powerpoint/2010/main" val="2357557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AutoNum type="arabicParenBoth"/>
            </a:pPr>
            <a:r>
              <a:rPr kumimoji="1" lang="ja-JP" altLang="en-US" sz="1600"/>
              <a:t>オープンデータの担当になりました。まず何をすればよいですか？</a:t>
            </a:r>
            <a:endParaRPr kumimoji="1" lang="en-US" altLang="ja-JP" sz="1600" dirty="0"/>
          </a:p>
          <a:p>
            <a:pPr marL="342900" indent="-342900">
              <a:lnSpc>
                <a:spcPct val="150000"/>
              </a:lnSpc>
              <a:buAutoNum type="arabicParenBoth"/>
            </a:pPr>
            <a:r>
              <a:rPr kumimoji="1" lang="ja-JP" altLang="en-US" sz="1600"/>
              <a:t>情報公開請求とオープンデータとはどこが違うのですか？</a:t>
            </a:r>
            <a:endParaRPr kumimoji="1" lang="en-US" altLang="ja-JP" sz="1600" dirty="0"/>
          </a:p>
          <a:p>
            <a:pPr marL="342900" indent="-342900">
              <a:lnSpc>
                <a:spcPct val="150000"/>
              </a:lnSpc>
              <a:buAutoNum type="arabicParenBoth"/>
            </a:pPr>
            <a:r>
              <a:rPr kumimoji="1" lang="ja-JP" altLang="en-US" sz="1600"/>
              <a:t>ホームページでデータを公開しているだけではだめなのですか？</a:t>
            </a:r>
            <a:endParaRPr kumimoji="1" lang="en-US" altLang="ja-JP" sz="1600" dirty="0"/>
          </a:p>
          <a:p>
            <a:pPr marL="342900" indent="-342900">
              <a:lnSpc>
                <a:spcPct val="150000"/>
              </a:lnSpc>
              <a:buFontTx/>
              <a:buAutoNum type="arabicParenBoth"/>
            </a:pPr>
            <a:r>
              <a:rPr kumimoji="1" lang="ja-JP" altLang="en-US" sz="1600"/>
              <a:t>オープンデータに取り組むと、今よりも業務の負担が増えるのではないでしょうか？</a:t>
            </a:r>
            <a:endParaRPr kumimoji="1" lang="en-US" altLang="ja-JP" sz="1600" dirty="0"/>
          </a:p>
          <a:p>
            <a:pPr marL="342900" indent="-342900">
              <a:lnSpc>
                <a:spcPct val="150000"/>
              </a:lnSpc>
              <a:buFontTx/>
              <a:buAutoNum type="arabicParenBoth"/>
            </a:pPr>
            <a:r>
              <a:rPr kumimoji="1" lang="ja-JP" altLang="en-US" sz="1600"/>
              <a:t>オープンデータによって業務負担が増える原課の職員を説得し、理解を得るためには、どうしたら良いでしょうか？</a:t>
            </a:r>
            <a:endParaRPr kumimoji="1" lang="en-US" altLang="ja-JP" sz="1600" dirty="0"/>
          </a:p>
          <a:p>
            <a:pPr marL="342900" indent="-342900">
              <a:lnSpc>
                <a:spcPct val="150000"/>
              </a:lnSpc>
              <a:buAutoNum type="arabicParenBoth"/>
            </a:pPr>
            <a:r>
              <a:rPr kumimoji="1" lang="ja-JP" altLang="en-US" sz="1600"/>
              <a:t>オープンデータは自治体のどの部門が統括して進めたらよいですか？</a:t>
            </a:r>
            <a:endParaRPr kumimoji="1" lang="en-US" altLang="ja-JP" sz="1600" dirty="0"/>
          </a:p>
          <a:p>
            <a:pPr marL="342900" indent="-342900">
              <a:lnSpc>
                <a:spcPct val="150000"/>
              </a:lnSpc>
              <a:buAutoNum type="arabicParenBoth"/>
            </a:pPr>
            <a:r>
              <a:rPr kumimoji="1" lang="ja-JP" altLang="en-US" sz="1600"/>
              <a:t>自治体は何種類くらいのデータを公開していますか？</a:t>
            </a:r>
            <a:endParaRPr kumimoji="1" lang="en-US" altLang="ja-JP" sz="1600" dirty="0"/>
          </a:p>
          <a:p>
            <a:pPr marL="342900" indent="-342900">
              <a:lnSpc>
                <a:spcPct val="150000"/>
              </a:lnSpc>
              <a:buAutoNum type="arabicParenBoth"/>
            </a:pPr>
            <a:r>
              <a:rPr kumimoji="1" lang="ja-JP" altLang="en-US" sz="1600"/>
              <a:t>自治体はどのようなデータをオープンデータとして公開していますか？</a:t>
            </a:r>
            <a:endParaRPr kumimoji="1" lang="en-US" altLang="ja-JP" sz="1600" dirty="0"/>
          </a:p>
          <a:p>
            <a:pPr marL="342900" indent="-342900">
              <a:lnSpc>
                <a:spcPct val="150000"/>
              </a:lnSpc>
              <a:buFontTx/>
              <a:buAutoNum type="arabicParenBoth"/>
            </a:pPr>
            <a:r>
              <a:rPr kumimoji="1" lang="ja-JP" altLang="en-US" sz="1600"/>
              <a:t>データは著作物なのですか？</a:t>
            </a:r>
            <a:endParaRPr kumimoji="1" lang="en-US" altLang="ja-JP" sz="1600" dirty="0"/>
          </a:p>
          <a:p>
            <a:pPr marL="342900" indent="-342900">
              <a:lnSpc>
                <a:spcPct val="150000"/>
              </a:lnSpc>
              <a:buAutoNum type="arabicParenBoth"/>
            </a:pPr>
            <a:r>
              <a:rPr kumimoji="1" lang="ja-JP" altLang="en-US" sz="1600"/>
              <a:t>個人情報や個人データはどう扱ったらよいですか？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「整備する」ために役に立つ知識とノウハウを学びます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Tree>
    <p:extLst>
      <p:ext uri="{BB962C8B-B14F-4D97-AF65-F5344CB8AC3E}">
        <p14:creationId xmlns:p14="http://schemas.microsoft.com/office/powerpoint/2010/main" val="98146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実務研修の中から関心のある項目に目を通します</a:t>
            </a:r>
            <a:endParaRPr kumimoji="1" lang="en-US" altLang="ja-JP" sz="1600" dirty="0"/>
          </a:p>
          <a:p>
            <a:pPr marL="285750" indent="-285750">
              <a:lnSpc>
                <a:spcPct val="150000"/>
              </a:lnSpc>
              <a:buFont typeface="Wingdings" pitchFamily="2" charset="2"/>
              <a:buChar char="l"/>
            </a:pPr>
            <a:r>
              <a:rPr kumimoji="1" lang="ja-JP" altLang="en-US" sz="1600"/>
              <a:t>自治体オープンデータサイト一覧から自治体の現状をを調べます</a:t>
            </a:r>
            <a:endParaRPr kumimoji="1" lang="en-US" altLang="ja-JP" sz="1600" dirty="0"/>
          </a:p>
          <a:p>
            <a:pPr marL="285750" indent="-285750">
              <a:lnSpc>
                <a:spcPct val="150000"/>
              </a:lnSpc>
              <a:buFont typeface="Wingdings" pitchFamily="2" charset="2"/>
              <a:buChar char="l"/>
            </a:pPr>
            <a:r>
              <a:rPr kumimoji="1" lang="ja-JP" altLang="en-US" sz="1600"/>
              <a:t>各種ガイドを読みます</a:t>
            </a:r>
            <a:endParaRPr kumimoji="1" lang="en-US" altLang="ja-JP" sz="1600" dirty="0"/>
          </a:p>
        </p:txBody>
      </p:sp>
      <p:sp>
        <p:nvSpPr>
          <p:cNvPr id="12" name="角丸四角形 11">
            <a:extLst>
              <a:ext uri="{FF2B5EF4-FFF2-40B4-BE49-F238E27FC236}">
                <a16:creationId xmlns=""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3" name="テキスト ボックス 12">
            <a:extLst>
              <a:ext uri="{FF2B5EF4-FFF2-40B4-BE49-F238E27FC236}">
                <a16:creationId xmlns=""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Tree>
    <p:extLst>
      <p:ext uri="{BB962C8B-B14F-4D97-AF65-F5344CB8AC3E}">
        <p14:creationId xmlns:p14="http://schemas.microsoft.com/office/powerpoint/2010/main" val="2740577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Tree>
    <p:extLst>
      <p:ext uri="{BB962C8B-B14F-4D97-AF65-F5344CB8AC3E}">
        <p14:creationId xmlns:p14="http://schemas.microsoft.com/office/powerpoint/2010/main" val="2186977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自治体のホームページで公開されているデータは、誰でも自由に見ることができます</a:t>
            </a:r>
            <a:endParaRPr lang="en-US" altLang="ja-JP" sz="1600" dirty="0"/>
          </a:p>
          <a:p>
            <a:pPr marL="285750" indent="-285750">
              <a:lnSpc>
                <a:spcPct val="150000"/>
              </a:lnSpc>
              <a:buFont typeface="Wingdings" pitchFamily="2" charset="2"/>
              <a:buChar char="l"/>
            </a:pPr>
            <a:r>
              <a:rPr lang="ja-JP" altLang="en-US" sz="1600"/>
              <a:t>データの二次利用に関しては、著作権法上認められている場合を除いて制限されているため、事前に自治体から個別に許可を得る必要があります</a:t>
            </a:r>
            <a:endParaRPr lang="en-US" altLang="ja-JP" sz="1600" dirty="0"/>
          </a:p>
        </p:txBody>
      </p:sp>
      <p:sp>
        <p:nvSpPr>
          <p:cNvPr id="8" name="正方形/長方形 7">
            <a:extLst>
              <a:ext uri="{FF2B5EF4-FFF2-40B4-BE49-F238E27FC236}">
                <a16:creationId xmlns=""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Tree>
    <p:extLst>
      <p:ext uri="{BB962C8B-B14F-4D97-AF65-F5344CB8AC3E}">
        <p14:creationId xmlns:p14="http://schemas.microsoft.com/office/powerpoint/2010/main" val="628949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オープンデータに取り組むと、今よりも業務の負担が増えるのではないでしょうか？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庁内の調整</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データの選択と整形</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カタログサイトへの掲載</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a:latin typeface="+mj-lt"/>
              </a:rPr>
              <a:t>ビジネスニーズが強いデータ（小学校区など）</a:t>
            </a:r>
          </a:p>
        </p:txBody>
      </p:sp>
      <p:sp>
        <p:nvSpPr>
          <p:cNvPr id="13" name="テキスト ボックス 12">
            <a:extLst>
              <a:ext uri="{FF2B5EF4-FFF2-40B4-BE49-F238E27FC236}">
                <a16:creationId xmlns=""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Tree>
    <p:extLst>
      <p:ext uri="{BB962C8B-B14F-4D97-AF65-F5344CB8AC3E}">
        <p14:creationId xmlns:p14="http://schemas.microsoft.com/office/powerpoint/2010/main" val="2877003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角丸四角形 8">
            <a:extLst>
              <a:ext uri="{FF2B5EF4-FFF2-40B4-BE49-F238E27FC236}">
                <a16:creationId xmlns="" xmlns:a16="http://schemas.microsoft.com/office/drawing/2014/main" id="{DF5D02D3-51E8-2E46-AF3F-51DA6FB330FE}"/>
              </a:ext>
            </a:extLst>
          </p:cNvPr>
          <p:cNvSpPr/>
          <p:nvPr/>
        </p:nvSpPr>
        <p:spPr>
          <a:xfrm>
            <a:off x="683568" y="2388735"/>
            <a:ext cx="7776864" cy="114664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2" name="角丸四角形 11">
            <a:extLst>
              <a:ext uri="{FF2B5EF4-FFF2-40B4-BE49-F238E27FC236}">
                <a16:creationId xmlns="" xmlns:a16="http://schemas.microsoft.com/office/drawing/2014/main" id="{0A064ED5-5420-624A-A918-82E8E126324F}"/>
              </a:ext>
            </a:extLst>
          </p:cNvPr>
          <p:cNvSpPr/>
          <p:nvPr/>
        </p:nvSpPr>
        <p:spPr>
          <a:xfrm>
            <a:off x="677104" y="3978244"/>
            <a:ext cx="7776864" cy="952257"/>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オープンデータリーダ育成研修（オープンデータ所管課の職員が対象）</a:t>
            </a:r>
            <a:endParaRPr kumimoji="1" lang="en-US" altLang="ja-JP" sz="1600" dirty="0"/>
          </a:p>
          <a:p>
            <a:pPr marL="285750" indent="-285750">
              <a:lnSpc>
                <a:spcPct val="150000"/>
              </a:lnSpc>
              <a:buFont typeface="Wingdings" pitchFamily="2" charset="2"/>
              <a:buChar char="l"/>
            </a:pPr>
            <a:r>
              <a:rPr kumimoji="1" lang="ja-JP" altLang="en-US" sz="1600"/>
              <a:t>オープンデータ化支援研修（原課の職員が対象）</a:t>
            </a:r>
            <a:endParaRPr kumimoji="1" lang="en-US" altLang="ja-JP" sz="1600" dirty="0"/>
          </a:p>
        </p:txBody>
      </p:sp>
      <p:sp>
        <p:nvSpPr>
          <p:cNvPr id="13" name="テキスト ボックス 12">
            <a:extLst>
              <a:ext uri="{FF2B5EF4-FFF2-40B4-BE49-F238E27FC236}">
                <a16:creationId xmlns="" xmlns:a16="http://schemas.microsoft.com/office/drawing/2014/main" id="{30EBF22C-0C22-5C4A-BC12-80B9A9041899}"/>
              </a:ext>
            </a:extLst>
          </p:cNvPr>
          <p:cNvSpPr txBox="1"/>
          <p:nvPr/>
        </p:nvSpPr>
        <p:spPr>
          <a:xfrm>
            <a:off x="677104" y="1988840"/>
            <a:ext cx="4488729" cy="338554"/>
          </a:xfrm>
          <a:prstGeom prst="rect">
            <a:avLst/>
          </a:prstGeom>
          <a:noFill/>
        </p:spPr>
        <p:txBody>
          <a:bodyPr wrap="none" rtlCol="0">
            <a:spAutoFit/>
          </a:bodyPr>
          <a:lstStyle/>
          <a:p>
            <a:r>
              <a:rPr kumimoji="1" lang="ja-JP" altLang="en-US" sz="1600"/>
              <a:t>アドバイザーによる職員向け啓発セミナーを開催します</a:t>
            </a:r>
          </a:p>
        </p:txBody>
      </p:sp>
      <p:sp>
        <p:nvSpPr>
          <p:cNvPr id="14" name="テキスト ボックス 13">
            <a:extLst>
              <a:ext uri="{FF2B5EF4-FFF2-40B4-BE49-F238E27FC236}">
                <a16:creationId xmlns="" xmlns:a16="http://schemas.microsoft.com/office/drawing/2014/main" id="{8514BFA6-C423-494E-A3DB-A8A8B742BF72}"/>
              </a:ext>
            </a:extLst>
          </p:cNvPr>
          <p:cNvSpPr txBox="1"/>
          <p:nvPr/>
        </p:nvSpPr>
        <p:spPr>
          <a:xfrm>
            <a:off x="677103" y="3666510"/>
            <a:ext cx="1633781" cy="338554"/>
          </a:xfrm>
          <a:prstGeom prst="rect">
            <a:avLst/>
          </a:prstGeom>
          <a:noFill/>
        </p:spPr>
        <p:txBody>
          <a:bodyPr wrap="none" rtlCol="0">
            <a:spAutoFit/>
          </a:bodyPr>
          <a:lstStyle/>
          <a:p>
            <a:r>
              <a:rPr kumimoji="1" lang="ja-JP" altLang="en-US" sz="1600"/>
              <a:t>研修を受講します</a:t>
            </a:r>
          </a:p>
        </p:txBody>
      </p:sp>
      <p:sp>
        <p:nvSpPr>
          <p:cNvPr id="15" name="角丸四角形 14">
            <a:extLst>
              <a:ext uri="{FF2B5EF4-FFF2-40B4-BE49-F238E27FC236}">
                <a16:creationId xmlns="" xmlns:a16="http://schemas.microsoft.com/office/drawing/2014/main" id="{06644506-B17C-9A49-B90C-1EFC317FF33F}"/>
              </a:ext>
            </a:extLst>
          </p:cNvPr>
          <p:cNvSpPr/>
          <p:nvPr/>
        </p:nvSpPr>
        <p:spPr>
          <a:xfrm>
            <a:off x="683568" y="5429071"/>
            <a:ext cx="7776864" cy="952257"/>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民間企業や市民と協働します</a:t>
            </a:r>
            <a:endParaRPr kumimoji="1" lang="en-US" altLang="ja-JP" sz="1600" dirty="0"/>
          </a:p>
          <a:p>
            <a:pPr marL="285750" indent="-285750">
              <a:lnSpc>
                <a:spcPct val="150000"/>
              </a:lnSpc>
              <a:buFont typeface="Wingdings" pitchFamily="2" charset="2"/>
              <a:buChar char="l"/>
            </a:pPr>
            <a:r>
              <a:rPr kumimoji="1" lang="ja-JP" altLang="en-US" sz="1600"/>
              <a:t>アイデアソンやハッカソンなどを開催します</a:t>
            </a:r>
            <a:endParaRPr kumimoji="1" lang="en-US" altLang="ja-JP" sz="1600" dirty="0"/>
          </a:p>
        </p:txBody>
      </p:sp>
      <p:sp>
        <p:nvSpPr>
          <p:cNvPr id="16" name="テキスト ボックス 15">
            <a:extLst>
              <a:ext uri="{FF2B5EF4-FFF2-40B4-BE49-F238E27FC236}">
                <a16:creationId xmlns="" xmlns:a16="http://schemas.microsoft.com/office/drawing/2014/main" id="{704F9F56-9BA9-404F-9E1D-F356998D513B}"/>
              </a:ext>
            </a:extLst>
          </p:cNvPr>
          <p:cNvSpPr txBox="1"/>
          <p:nvPr/>
        </p:nvSpPr>
        <p:spPr>
          <a:xfrm>
            <a:off x="683567" y="5106670"/>
            <a:ext cx="2092239" cy="338554"/>
          </a:xfrm>
          <a:prstGeom prst="rect">
            <a:avLst/>
          </a:prstGeom>
          <a:noFill/>
        </p:spPr>
        <p:txBody>
          <a:bodyPr wrap="none" rtlCol="0">
            <a:spAutoFit/>
          </a:bodyPr>
          <a:lstStyle/>
          <a:p>
            <a:r>
              <a:rPr kumimoji="1" lang="ja-JP" altLang="en-US" sz="1600"/>
              <a:t>利活用事例をつくります</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Tree>
    <p:extLst>
      <p:ext uri="{BB962C8B-B14F-4D97-AF65-F5344CB8AC3E}">
        <p14:creationId xmlns:p14="http://schemas.microsoft.com/office/powerpoint/2010/main" val="1831574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a:extLst>
              <a:ext uri="{FF2B5EF4-FFF2-40B4-BE49-F238E27FC236}">
                <a16:creationId xmlns="" xmlns:a16="http://schemas.microsoft.com/office/drawing/2014/main" id="{EC22F5A3-433C-CD42-8780-6265FA2EC4D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076507"/>
            <a:ext cx="6726655" cy="3987171"/>
          </a:xfrm>
          <a:prstGeom prst="rect">
            <a:avLst/>
          </a:prstGeom>
        </p:spPr>
      </p:pic>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オープンデータは自治体のどの部門が統括して進めたらよいですか？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Tree>
    <p:extLst>
      <p:ext uri="{BB962C8B-B14F-4D97-AF65-F5344CB8AC3E}">
        <p14:creationId xmlns:p14="http://schemas.microsoft.com/office/powerpoint/2010/main" val="1646646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自治体は何種類くらいのデータを公開していますか？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4" name="図 3">
            <a:extLst>
              <a:ext uri="{FF2B5EF4-FFF2-40B4-BE49-F238E27FC236}">
                <a16:creationId xmlns="" xmlns:a16="http://schemas.microsoft.com/office/drawing/2014/main" id="{518A06FE-89E0-4B4D-A8EF-B987209C69D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07704" y="2034705"/>
            <a:ext cx="5200301" cy="3914575"/>
          </a:xfrm>
          <a:prstGeom prst="rect">
            <a:avLst/>
          </a:prstGeom>
        </p:spPr>
      </p:pic>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Tree>
    <p:extLst>
      <p:ext uri="{BB962C8B-B14F-4D97-AF65-F5344CB8AC3E}">
        <p14:creationId xmlns:p14="http://schemas.microsoft.com/office/powerpoint/2010/main" val="224836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4" name="図 3">
            <a:extLst>
              <a:ext uri="{FF2B5EF4-FFF2-40B4-BE49-F238E27FC236}">
                <a16:creationId xmlns="" xmlns:a16="http://schemas.microsoft.com/office/drawing/2014/main" id="{0B9C803B-CA5B-A84F-AFA1-1605C0BF918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51201" y="1916832"/>
            <a:ext cx="6461159" cy="4159924"/>
          </a:xfrm>
          <a:prstGeom prst="rect">
            <a:avLst/>
          </a:prstGeom>
        </p:spPr>
      </p:pic>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Tree>
    <p:extLst>
      <p:ext uri="{BB962C8B-B14F-4D97-AF65-F5344CB8AC3E}">
        <p14:creationId xmlns:p14="http://schemas.microsoft.com/office/powerpoint/2010/main" val="19635571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データは著作物なのですか？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88840"/>
            <a:ext cx="3603872" cy="338554"/>
          </a:xfrm>
          <a:prstGeom prst="rect">
            <a:avLst/>
          </a:prstGeom>
          <a:noFill/>
        </p:spPr>
        <p:txBody>
          <a:bodyPr wrap="none" rtlCol="0">
            <a:spAutoFit/>
          </a:bodyPr>
          <a:lstStyle/>
          <a:p>
            <a:r>
              <a:rPr kumimoji="1" lang="ja-JP" altLang="en-US" sz="1600"/>
              <a:t>データセットにも著作物となる可能性がある</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348880"/>
            <a:ext cx="7776864" cy="396044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著作物とは</a:t>
            </a:r>
            <a:endParaRPr kumimoji="1" lang="en-US" altLang="ja-JP" sz="1600" dirty="0"/>
          </a:p>
          <a:p>
            <a:pPr marL="742950" lvl="1" indent="-285750">
              <a:lnSpc>
                <a:spcPct val="150000"/>
              </a:lnSpc>
              <a:buFont typeface="Arial" panose="020B0604020202020204" pitchFamily="34" charset="0"/>
              <a:buChar char="•"/>
            </a:pPr>
            <a:r>
              <a:rPr kumimoji="1" lang="ja-JP" altLang="en-US" sz="1600"/>
              <a:t>思想や感情の創作的な表現</a:t>
            </a:r>
            <a:endParaRPr kumimoji="1" lang="en-US" altLang="ja-JP" sz="1600" dirty="0"/>
          </a:p>
          <a:p>
            <a:pPr marL="285750" indent="-285750">
              <a:lnSpc>
                <a:spcPct val="150000"/>
              </a:lnSpc>
              <a:buFont typeface="Wingdings" pitchFamily="2" charset="2"/>
              <a:buChar char="l"/>
            </a:pPr>
            <a:r>
              <a:rPr kumimoji="1" lang="ja-JP" altLang="en-US" sz="1600"/>
              <a:t>創作性とは</a:t>
            </a:r>
            <a:endParaRPr kumimoji="1" lang="en-US" altLang="ja-JP" sz="1600" dirty="0"/>
          </a:p>
          <a:p>
            <a:pPr marL="742950" lvl="1" indent="-285750">
              <a:lnSpc>
                <a:spcPct val="150000"/>
              </a:lnSpc>
              <a:buFont typeface="Arial" panose="020B0604020202020204" pitchFamily="34" charset="0"/>
              <a:buChar char="•"/>
            </a:pPr>
            <a:r>
              <a:rPr kumimoji="1" lang="ja-JP" altLang="en-US" sz="1600"/>
              <a:t>表現が他に見られない独特のものであることや、前例を見ないような斬新なものであることなどは通常求められません</a:t>
            </a:r>
            <a:endParaRPr kumimoji="1" lang="en-US" altLang="ja-JP" sz="1600" dirty="0"/>
          </a:p>
          <a:p>
            <a:pPr marL="285750" indent="-285750">
              <a:lnSpc>
                <a:spcPct val="150000"/>
              </a:lnSpc>
              <a:buFont typeface="Wingdings" pitchFamily="2" charset="2"/>
              <a:buChar char="l"/>
            </a:pPr>
            <a:r>
              <a:rPr kumimoji="1" lang="ja-JP" altLang="en-US" sz="1600">
                <a:latin typeface="+mj-lt"/>
              </a:rPr>
              <a:t>データセットが著作物とならない可能性が高い場合</a:t>
            </a:r>
            <a:endParaRPr kumimoji="1" lang="en-US" altLang="ja-JP" sz="1600" dirty="0">
              <a:latin typeface="+mj-lt"/>
            </a:endParaRPr>
          </a:p>
          <a:p>
            <a:pPr marL="742950" lvl="1" indent="-285750">
              <a:lnSpc>
                <a:spcPct val="150000"/>
              </a:lnSpc>
              <a:buFont typeface="Arial" panose="020B0604020202020204" pitchFamily="34" charset="0"/>
              <a:buChar char="•"/>
            </a:pPr>
            <a:r>
              <a:rPr kumimoji="1" lang="ja-JP" altLang="en-US" sz="1600"/>
              <a:t>事実をそのまま記録しただけのデータ</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データセットが著作物となる可能性のある場合</a:t>
            </a:r>
            <a:endParaRPr kumimoji="1" lang="en-US" altLang="ja-JP" sz="1600" dirty="0">
              <a:latin typeface="+mj-lt"/>
            </a:endParaRPr>
          </a:p>
          <a:p>
            <a:pPr marL="742950" lvl="1" indent="-285750">
              <a:lnSpc>
                <a:spcPct val="150000"/>
              </a:lnSpc>
              <a:buFont typeface="Arial" panose="020B0604020202020204" pitchFamily="34" charset="0"/>
              <a:buChar char="•"/>
            </a:pPr>
            <a:r>
              <a:rPr kumimoji="1" lang="ja-JP" altLang="en-US" sz="1600">
                <a:latin typeface="+mj-lt"/>
              </a:rPr>
              <a:t>データセットに含まれる事実の取捨選択、配列、体系的な構成などに創作性がある場合</a:t>
            </a:r>
            <a:endParaRPr kumimoji="1" lang="en-US" altLang="ja-JP" sz="1600" dirty="0">
              <a:latin typeface="+mj-lt"/>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Tree>
    <p:extLst>
      <p:ext uri="{BB962C8B-B14F-4D97-AF65-F5344CB8AC3E}">
        <p14:creationId xmlns:p14="http://schemas.microsoft.com/office/powerpoint/2010/main" val="5708630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個人情報や個人データはどう扱ったらよいですか？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pic>
        <p:nvPicPr>
          <p:cNvPr id="5" name="図 4">
            <a:extLst>
              <a:ext uri="{FF2B5EF4-FFF2-40B4-BE49-F238E27FC236}">
                <a16:creationId xmlns="" xmlns:a16="http://schemas.microsoft.com/office/drawing/2014/main" id="{944A4C7E-6F70-2845-AB2D-2D16221A736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59632" y="4077072"/>
            <a:ext cx="6837716" cy="2114969"/>
          </a:xfrm>
          <a:prstGeom prst="rect">
            <a:avLst/>
          </a:prstGeom>
        </p:spPr>
      </p:pic>
      <p:sp>
        <p:nvSpPr>
          <p:cNvPr id="14" name="テキスト ボックス 13">
            <a:extLst>
              <a:ext uri="{FF2B5EF4-FFF2-40B4-BE49-F238E27FC236}">
                <a16:creationId xmlns="" xmlns:a16="http://schemas.microsoft.com/office/drawing/2014/main" id="{27B6E49C-B688-3749-9603-54C1A9C1BBB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4"/>
              </a:rPr>
              <a:t>https://www.ppc.go.jp/personal/tokumeikakouInfo/</a:t>
            </a:r>
            <a:r>
              <a:rPr kumimoji="1" lang="en" altLang="ja-JP" sz="1200" dirty="0">
                <a:solidFill>
                  <a:schemeClr val="bg1">
                    <a:lumMod val="50000"/>
                  </a:schemeClr>
                </a:solidFill>
              </a:rPr>
              <a:t> </a:t>
            </a:r>
          </a:p>
        </p:txBody>
      </p:sp>
      <p:sp>
        <p:nvSpPr>
          <p:cNvPr id="15" name="角丸四角形 14">
            <a:extLst>
              <a:ext uri="{FF2B5EF4-FFF2-40B4-BE49-F238E27FC236}">
                <a16:creationId xmlns="" xmlns:a16="http://schemas.microsoft.com/office/drawing/2014/main" id="{C813553E-3139-6C47-9A53-02BDC421A78C}"/>
              </a:ext>
            </a:extLst>
          </p:cNvPr>
          <p:cNvSpPr/>
          <p:nvPr/>
        </p:nvSpPr>
        <p:spPr>
          <a:xfrm>
            <a:off x="683568" y="2005405"/>
            <a:ext cx="7776864" cy="1927651"/>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改正個人情報保護法が平成</a:t>
            </a:r>
            <a:r>
              <a:rPr lang="en-US" altLang="ja-JP" sz="1600" dirty="0"/>
              <a:t>29</a:t>
            </a:r>
            <a:r>
              <a:rPr lang="ja-JP" altLang="en-US" sz="1600"/>
              <a:t>年</a:t>
            </a:r>
            <a:r>
              <a:rPr lang="en-US" altLang="ja-JP" sz="1600" dirty="0"/>
              <a:t>5</a:t>
            </a:r>
            <a:r>
              <a:rPr lang="ja-JP" altLang="en-US" sz="1600"/>
              <a:t>月に施行開始され、民間が保有する個人情報を特定の個人を識別することができないように加工した「</a:t>
            </a:r>
            <a:r>
              <a:rPr kumimoji="1" lang="ja-JP" altLang="en-US" sz="1600"/>
              <a:t>匿名加工情報」が広く利用できるようになりました</a:t>
            </a:r>
            <a:endParaRPr kumimoji="1" lang="en-US" altLang="ja-JP" sz="1600" dirty="0"/>
          </a:p>
          <a:p>
            <a:pPr marL="285750" indent="-285750">
              <a:lnSpc>
                <a:spcPct val="150000"/>
              </a:lnSpc>
              <a:buFont typeface="Wingdings" pitchFamily="2" charset="2"/>
              <a:buChar char="l"/>
            </a:pPr>
            <a:r>
              <a:rPr kumimoji="1" lang="ja-JP" altLang="en-US" sz="1600"/>
              <a:t>行政機関個人情報保護法等改正法により、行政機関、独立行政法人等における匿名加工情報制度の導入が検討されています</a:t>
            </a:r>
            <a:endParaRPr kumimoji="1" lang="en-US" altLang="ja-JP" sz="1600" dirty="0"/>
          </a:p>
        </p:txBody>
      </p:sp>
      <p:sp>
        <p:nvSpPr>
          <p:cNvPr id="2" name="テキスト ボックス 1">
            <a:extLst>
              <a:ext uri="{FF2B5EF4-FFF2-40B4-BE49-F238E27FC236}">
                <a16:creationId xmlns="" xmlns:a16="http://schemas.microsoft.com/office/drawing/2014/main" id="{22570E1E-7C08-AF42-A493-E4E51BDC9427}"/>
              </a:ext>
            </a:extLst>
          </p:cNvPr>
          <p:cNvSpPr txBox="1"/>
          <p:nvPr/>
        </p:nvSpPr>
        <p:spPr>
          <a:xfrm>
            <a:off x="11010900" y="2228850"/>
            <a:ext cx="184731" cy="369332"/>
          </a:xfrm>
          <a:prstGeom prst="rect">
            <a:avLst/>
          </a:prstGeom>
          <a:noFill/>
        </p:spPr>
        <p:txBody>
          <a:bodyPr wrap="none" rtlCol="0">
            <a:spAutoFit/>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Tree>
    <p:extLst>
      <p:ext uri="{BB962C8B-B14F-4D97-AF65-F5344CB8AC3E}">
        <p14:creationId xmlns:p14="http://schemas.microsoft.com/office/powerpoint/2010/main" val="757331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「整備する」ために役に立つ具体的な事例を地域メンターが紹介します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pic>
        <p:nvPicPr>
          <p:cNvPr id="8" name="図 7">
            <a:extLst>
              <a:ext uri="{FF2B5EF4-FFF2-40B4-BE49-F238E27FC236}">
                <a16:creationId xmlns="" xmlns:a16="http://schemas.microsoft.com/office/drawing/2014/main" id="{0FEB1B77-445D-BB4A-9BA2-1D9F365C25E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9" name="テキスト ボックス 8">
            <a:extLst>
              <a:ext uri="{FF2B5EF4-FFF2-40B4-BE49-F238E27FC236}">
                <a16:creationId xmlns="" xmlns:a16="http://schemas.microsoft.com/office/drawing/2014/main" id="{ECF02A64-E276-0443-BAC1-30C15CF1BB57}"/>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2" name="図表 11">
            <a:extLst>
              <a:ext uri="{FF2B5EF4-FFF2-40B4-BE49-F238E27FC236}">
                <a16:creationId xmlns="" xmlns:a16="http://schemas.microsoft.com/office/drawing/2014/main" id="{4CF75B37-4077-2D41-A2D4-050E7DD2D7CD}"/>
              </a:ext>
            </a:extLst>
          </p:cNvPr>
          <p:cNvGraphicFramePr/>
          <p:nvPr>
            <p:extLst>
              <p:ext uri="{D42A27DB-BD31-4B8C-83A1-F6EECF244321}">
                <p14:modId xmlns:p14="http://schemas.microsoft.com/office/powerpoint/2010/main" val="1806533517"/>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Tree>
    <p:extLst>
      <p:ext uri="{BB962C8B-B14F-4D97-AF65-F5344CB8AC3E}">
        <p14:creationId xmlns:p14="http://schemas.microsoft.com/office/powerpoint/2010/main" val="1141457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22" name="Text Box 31">
            <a:extLst>
              <a:ext uri="{FF2B5EF4-FFF2-40B4-BE49-F238E27FC236}">
                <a16:creationId xmlns="" xmlns:a16="http://schemas.microsoft.com/office/drawing/2014/main" id="{76068054-F151-9148-81B5-232BA879BBE1}"/>
              </a:ext>
            </a:extLst>
          </p:cNvPr>
          <p:cNvSpPr txBox="1">
            <a:spLocks noChangeArrowheads="1"/>
          </p:cNvSpPr>
          <p:nvPr/>
        </p:nvSpPr>
        <p:spPr bwMode="gray">
          <a:xfrm>
            <a:off x="4842388" y="5158353"/>
            <a:ext cx="3656770"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メンターからの事例紹介</a:t>
            </a:r>
            <a:endParaRPr lang="ja-JP" altLang="en-US" sz="2200" dirty="0">
              <a:latin typeface="+mj-ea"/>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3" name="スライド番号プレースホルダー 2"/>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データ選定と作成に関する考え方を定めます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オープンデータの利用ルールを策定します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データの公開と更新のルールを決めます</a:t>
            </a:r>
            <a:endParaRPr kumimoji="1" lang="en-US" altLang="ja-JP" sz="1600" dirty="0">
              <a:latin typeface="+mj-lt"/>
            </a:endParaRPr>
          </a:p>
        </p:txBody>
      </p:sp>
      <p:sp>
        <p:nvSpPr>
          <p:cNvPr id="15" name="角丸四角形 14">
            <a:extLst>
              <a:ext uri="{FF2B5EF4-FFF2-40B4-BE49-F238E27FC236}">
                <a16:creationId xmlns=""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オープンデータ化を始めるデータを決めます</a:t>
            </a:r>
            <a:endParaRPr kumimoji="1" lang="en-US" altLang="ja-JP" sz="1600" dirty="0"/>
          </a:p>
          <a:p>
            <a:pPr marL="285750" indent="-285750">
              <a:lnSpc>
                <a:spcPct val="150000"/>
              </a:lnSpc>
              <a:buFont typeface="Wingdings" pitchFamily="2" charset="2"/>
              <a:buChar char="l"/>
            </a:pPr>
            <a:r>
              <a:rPr kumimoji="1" lang="ja-JP" altLang="en-US" sz="1600"/>
              <a:t>企業や市民にとって有効なデータを調べます</a:t>
            </a:r>
            <a:endParaRPr kumimoji="1" lang="en-US" altLang="ja-JP" sz="1600" dirty="0"/>
          </a:p>
          <a:p>
            <a:pPr marL="285750" indent="-285750">
              <a:lnSpc>
                <a:spcPct val="150000"/>
              </a:lnSpc>
              <a:buFont typeface="Wingdings" pitchFamily="2" charset="2"/>
              <a:buChar char="l"/>
            </a:pPr>
            <a:r>
              <a:rPr kumimoji="1" lang="ja-JP" altLang="en-US" sz="1600"/>
              <a:t>公開するデータ形式を決定します</a:t>
            </a:r>
            <a:endParaRPr kumimoji="1" lang="en-US" altLang="ja-JP" sz="1600" dirty="0"/>
          </a:p>
          <a:p>
            <a:pPr marL="285750" indent="-285750">
              <a:lnSpc>
                <a:spcPct val="150000"/>
              </a:lnSpc>
              <a:buFont typeface="Wingdings" pitchFamily="2" charset="2"/>
              <a:buChar char="l"/>
            </a:pPr>
            <a:r>
              <a:rPr kumimoji="1" lang="ja-JP" altLang="en-US" sz="1600"/>
              <a:t>適切な利用規約やライセンスを選択したり策定します</a:t>
            </a:r>
            <a:endParaRPr kumimoji="1" lang="en-US" altLang="ja-JP" sz="1600" dirty="0"/>
          </a:p>
          <a:p>
            <a:pPr marL="285750" indent="-285750">
              <a:lnSpc>
                <a:spcPct val="150000"/>
              </a:lnSpc>
              <a:buFont typeface="Wingdings" pitchFamily="2" charset="2"/>
              <a:buChar char="l"/>
            </a:pPr>
            <a:r>
              <a:rPr kumimoji="1" lang="ja-JP" altLang="en-US" sz="1600"/>
              <a:t>適切な公開手段を決めます</a:t>
            </a:r>
            <a:endParaRPr kumimoji="1" lang="en-US" altLang="ja-JP" sz="1600" dirty="0"/>
          </a:p>
        </p:txBody>
      </p:sp>
      <p:sp>
        <p:nvSpPr>
          <p:cNvPr id="3" name="テキスト ボックス 2">
            <a:extLst>
              <a:ext uri="{FF2B5EF4-FFF2-40B4-BE49-F238E27FC236}">
                <a16:creationId xmlns=""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
        <p:nvSpPr>
          <p:cNvPr id="6" name="スライド番号プレースホルダー 5"/>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Tree>
    <p:extLst>
      <p:ext uri="{BB962C8B-B14F-4D97-AF65-F5344CB8AC3E}">
        <p14:creationId xmlns:p14="http://schemas.microsoft.com/office/powerpoint/2010/main" val="36350436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FontTx/>
              <a:buAutoNum type="arabicParenBoth"/>
            </a:pPr>
            <a:r>
              <a:rPr kumimoji="1" lang="ja-JP" altLang="en-US" sz="1600"/>
              <a:t>どのデータをオープンデータとして公開すればよいですか？</a:t>
            </a:r>
            <a:endParaRPr kumimoji="1" lang="en-US" altLang="ja-JP" sz="1600" dirty="0"/>
          </a:p>
          <a:p>
            <a:pPr marL="342900" indent="-342900">
              <a:lnSpc>
                <a:spcPct val="150000"/>
              </a:lnSpc>
              <a:buFontTx/>
              <a:buAutoNum type="arabicParenBoth"/>
            </a:pPr>
            <a:r>
              <a:rPr kumimoji="1" lang="ja-JP" altLang="en-US" sz="1600"/>
              <a:t>どのようなファイル形式でデータを公開すればよいですか？</a:t>
            </a:r>
            <a:endParaRPr kumimoji="1" lang="en-US" altLang="ja-JP" sz="1600" dirty="0"/>
          </a:p>
          <a:p>
            <a:pPr marL="342900" indent="-342900">
              <a:lnSpc>
                <a:spcPct val="150000"/>
              </a:lnSpc>
              <a:buAutoNum type="arabicParenBoth"/>
            </a:pPr>
            <a:r>
              <a:rPr kumimoji="1" lang="ja-JP" altLang="en-US" sz="1600"/>
              <a:t>データのカテゴリーはどうやって決めればよいですか？</a:t>
            </a:r>
            <a:endParaRPr kumimoji="1" lang="en-US" altLang="ja-JP" sz="1600" dirty="0"/>
          </a:p>
          <a:p>
            <a:pPr marL="342900" indent="-342900">
              <a:lnSpc>
                <a:spcPct val="150000"/>
              </a:lnSpc>
              <a:buAutoNum type="arabicParenBoth"/>
            </a:pPr>
            <a:r>
              <a:rPr kumimoji="1" lang="ja-JP" altLang="en-US" sz="1600"/>
              <a:t>利用者がデータを探しやすくするための方法はありますか？</a:t>
            </a:r>
            <a:endParaRPr kumimoji="1" lang="en-US" altLang="ja-JP" sz="1600" dirty="0"/>
          </a:p>
          <a:p>
            <a:pPr marL="342900" indent="-342900">
              <a:lnSpc>
                <a:spcPct val="150000"/>
              </a:lnSpc>
              <a:buAutoNum type="arabicParenBoth"/>
            </a:pPr>
            <a:r>
              <a:rPr kumimoji="1" lang="ja-JP" altLang="en-US" sz="1600"/>
              <a:t>日本政府はどんなデータをオープンデータ化するよう推奨しているのでしょうか？</a:t>
            </a:r>
            <a:endParaRPr kumimoji="1" lang="en-US" altLang="ja-JP" sz="1600" dirty="0"/>
          </a:p>
          <a:p>
            <a:pPr marL="342900" indent="-342900">
              <a:lnSpc>
                <a:spcPct val="150000"/>
              </a:lnSpc>
              <a:buFontTx/>
              <a:buAutoNum type="arabicParenBoth"/>
            </a:pPr>
            <a:r>
              <a:rPr kumimoji="1" lang="ja-JP" altLang="en-US" sz="16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自治体はオープンデータをどのような方法で公開していますか？</a:t>
            </a:r>
            <a:endParaRPr kumimoji="1" lang="en-US" altLang="ja-JP" sz="1600" dirty="0"/>
          </a:p>
          <a:p>
            <a:pPr marL="342900" indent="-342900">
              <a:lnSpc>
                <a:spcPct val="150000"/>
              </a:lnSpc>
              <a:buFontTx/>
              <a:buAutoNum type="arabicParenBoth"/>
            </a:pPr>
            <a:r>
              <a:rPr kumimoji="1" lang="ja-JP" altLang="en-US" sz="1600"/>
              <a:t>オープンデータを公開する手段として、ホームページとカタログサイトのどちらがよいですか？</a:t>
            </a:r>
            <a:endParaRPr kumimoji="1" lang="en-US" altLang="ja-JP" sz="1600" dirty="0"/>
          </a:p>
          <a:p>
            <a:pPr marL="342900" indent="-342900">
              <a:lnSpc>
                <a:spcPct val="150000"/>
              </a:lnSpc>
              <a:buFontTx/>
              <a:buAutoNum type="arabicParenBoth"/>
            </a:pPr>
            <a:r>
              <a:rPr kumimoji="1" lang="ja-JP" altLang="en-US" sz="1600"/>
              <a:t>カタログサイトを使用した場合、どんな良い点がありますか？</a:t>
            </a:r>
            <a:endParaRPr kumimoji="1" lang="en-US" altLang="ja-JP" sz="1600" dirty="0"/>
          </a:p>
          <a:p>
            <a:pPr marL="342900" indent="-342900">
              <a:lnSpc>
                <a:spcPct val="150000"/>
              </a:lnSpc>
              <a:buFontTx/>
              <a:buAutoNum type="arabicParenBoth"/>
            </a:pPr>
            <a:r>
              <a:rPr kumimoji="1" lang="ja-JP" altLang="en-US" sz="1600"/>
              <a:t>オープンデータには、なぜライセンスが必要なのですか？</a:t>
            </a:r>
            <a:endParaRPr kumimoji="1" lang="en-US" altLang="ja-JP" sz="1600" dirty="0"/>
          </a:p>
          <a:p>
            <a:pPr marL="342900" indent="-342900">
              <a:lnSpc>
                <a:spcPct val="150000"/>
              </a:lnSpc>
              <a:buFontTx/>
              <a:buAutoNum type="arabicParenBoth"/>
            </a:pPr>
            <a:r>
              <a:rPr kumimoji="1" lang="ja-JP" altLang="en-US" sz="1600"/>
              <a:t>自治体はオープンデータを公開する際にどのような利用規約（ライセンス）を使用していますか？</a:t>
            </a:r>
            <a:endParaRPr kumimoji="1" lang="en-US" altLang="ja-JP" sz="1600" dirty="0"/>
          </a:p>
          <a:p>
            <a:pPr marL="342900" indent="-342900">
              <a:lnSpc>
                <a:spcPct val="150000"/>
              </a:lnSpc>
              <a:buFontTx/>
              <a:buAutoNum type="arabicParenBoth"/>
            </a:pPr>
            <a:r>
              <a:rPr kumimoji="1" lang="ja-JP" altLang="en-US" sz="1600"/>
              <a:t>クリエイティブ・コモンズ・ライセンス（</a:t>
            </a:r>
            <a:r>
              <a:rPr kumimoji="1" lang="en-US" altLang="ja-JP" sz="1600" dirty="0"/>
              <a:t>CC</a:t>
            </a:r>
            <a:r>
              <a:rPr kumimoji="1" lang="ja-JP" altLang="en-US" sz="1600"/>
              <a:t>ライセンス）とはなんですか？</a:t>
            </a:r>
            <a:endParaRPr kumimoji="1" lang="en-US" altLang="ja-JP" sz="1600" dirty="0"/>
          </a:p>
          <a:p>
            <a:pPr marL="342900" indent="-342900">
              <a:lnSpc>
                <a:spcPct val="150000"/>
              </a:lnSpc>
              <a:buFontTx/>
              <a:buAutoNum type="arabicParenBoth"/>
            </a:pPr>
            <a:r>
              <a:rPr kumimoji="1" lang="ja-JP" altLang="en-US" sz="1600"/>
              <a:t>あるデータにクリエイティブ・コモンズ・ライセンスを付けたいのですが、表示するべき情報は何ですか？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「公開する」ために役に立つ知識とノウハウを学びます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a:t>
            </a:r>
            <a:r>
              <a:rPr lang="en-US" altLang="ja-JP" sz="1200" dirty="0">
                <a:latin typeface="+mn-ea"/>
                <a:ea typeface="+mn-ea"/>
              </a:rPr>
              <a:t> – </a:t>
            </a:r>
            <a:r>
              <a:rPr lang="ja-JP" altLang="en-US" sz="1200">
                <a:latin typeface="+mn-ea"/>
                <a:ea typeface="+mn-ea"/>
              </a:rPr>
              <a:t>公開する</a:t>
            </a:r>
            <a:endParaRPr lang="ja-JP" altLang="en-US" sz="1200" dirty="0">
              <a:latin typeface="+mn-ea"/>
              <a:ea typeface="+mn-ea"/>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Tree>
    <p:extLst>
      <p:ext uri="{BB962C8B-B14F-4D97-AF65-F5344CB8AC3E}">
        <p14:creationId xmlns:p14="http://schemas.microsoft.com/office/powerpoint/2010/main" val="17240733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FontTx/>
              <a:buAutoNum type="arabicParenBoth" startAt="13"/>
            </a:pPr>
            <a:r>
              <a:rPr kumimoji="1" lang="ja-JP" altLang="en-US" sz="1600"/>
              <a:t>オープンデータに誤りがあると、職員が責任を取らされるのではないですか？</a:t>
            </a:r>
          </a:p>
          <a:p>
            <a:pPr marL="342900" indent="-342900">
              <a:lnSpc>
                <a:spcPct val="150000"/>
              </a:lnSpc>
              <a:buFontTx/>
              <a:buAutoNum type="arabicParenBoth" startAt="13"/>
            </a:pPr>
            <a:r>
              <a:rPr kumimoji="1" lang="ja-JP" altLang="en-US" sz="1600"/>
              <a:t>公開したオープンデータに誤りが見つかりました。どう対処すればよいですか？</a:t>
            </a:r>
            <a:endParaRPr kumimoji="1" lang="en-US" altLang="ja-JP" sz="1600" dirty="0"/>
          </a:p>
          <a:p>
            <a:pPr marL="342900" indent="-342900">
              <a:lnSpc>
                <a:spcPct val="150000"/>
              </a:lnSpc>
              <a:buFontTx/>
              <a:buAutoNum type="arabicParenBoth" startAt="13"/>
            </a:pPr>
            <a:r>
              <a:rPr kumimoji="1" lang="ja-JP" altLang="en-US" sz="1600"/>
              <a:t>望ましくない改ざんが起きたらどうしたらよいですか？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「公開する」ために役に立つ知識とノウハウを学びます（続）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a:t>
            </a:r>
            <a:r>
              <a:rPr lang="en-US" altLang="ja-JP" sz="1200" dirty="0">
                <a:latin typeface="+mn-ea"/>
                <a:ea typeface="+mn-ea"/>
              </a:rPr>
              <a:t> – </a:t>
            </a:r>
            <a:r>
              <a:rPr lang="ja-JP" altLang="en-US" sz="1200">
                <a:latin typeface="+mn-ea"/>
                <a:ea typeface="+mn-ea"/>
              </a:rPr>
              <a:t>公開する</a:t>
            </a:r>
            <a:endParaRPr lang="ja-JP" altLang="en-US" sz="1200" dirty="0">
              <a:latin typeface="+mn-ea"/>
              <a:ea typeface="+mn-ea"/>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Tree>
    <p:extLst>
      <p:ext uri="{BB962C8B-B14F-4D97-AF65-F5344CB8AC3E}">
        <p14:creationId xmlns:p14="http://schemas.microsoft.com/office/powerpoint/2010/main" val="39837046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どのデータをオープンデータとして公開すればよいですか？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82334"/>
            <a:ext cx="3515706" cy="338554"/>
          </a:xfrm>
          <a:prstGeom prst="rect">
            <a:avLst/>
          </a:prstGeom>
          <a:noFill/>
        </p:spPr>
        <p:txBody>
          <a:bodyPr wrap="none" rtlCol="0">
            <a:spAutoFit/>
          </a:bodyPr>
          <a:lstStyle/>
          <a:p>
            <a:r>
              <a:rPr kumimoji="1" lang="ja-JP" altLang="en-US" sz="1600"/>
              <a:t>オープンデータとして公開するデータの候補</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636912"/>
            <a:ext cx="7776864" cy="266429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自治体がウェブなどですでに公開しているデータ</a:t>
            </a:r>
          </a:p>
          <a:p>
            <a:pPr marL="742950" lvl="1" indent="-285750">
              <a:lnSpc>
                <a:spcPct val="150000"/>
              </a:lnSpc>
              <a:buFont typeface="Arial" panose="020B0604020202020204" pitchFamily="34" charset="0"/>
              <a:buChar char="•"/>
            </a:pPr>
            <a:r>
              <a:rPr kumimoji="1" lang="ja-JP" altLang="en-US" sz="1600"/>
              <a:t>統計データなど</a:t>
            </a:r>
          </a:p>
          <a:p>
            <a:pPr marL="285750" indent="-285750">
              <a:lnSpc>
                <a:spcPct val="150000"/>
              </a:lnSpc>
              <a:buFont typeface="Wingdings" pitchFamily="2" charset="2"/>
              <a:buChar char="l"/>
            </a:pPr>
            <a:r>
              <a:rPr kumimoji="1" lang="ja-JP" altLang="en-US" sz="1600"/>
              <a:t>政府が自治体に対して公開することを推奨しているデータ</a:t>
            </a:r>
          </a:p>
          <a:p>
            <a:pPr marL="742950" lvl="1" indent="-285750">
              <a:lnSpc>
                <a:spcPct val="150000"/>
              </a:lnSpc>
              <a:buFont typeface="Arial" panose="020B0604020202020204" pitchFamily="34" charset="0"/>
              <a:buChar char="•"/>
            </a:pPr>
            <a:r>
              <a:rPr kumimoji="1" lang="ja-JP" altLang="en-US" sz="1600"/>
              <a:t>内閣官房</a:t>
            </a:r>
            <a:r>
              <a:rPr kumimoji="1" lang="en" altLang="ja-JP" sz="1600" dirty="0"/>
              <a:t>IT</a:t>
            </a:r>
            <a:r>
              <a:rPr kumimoji="1" lang="ja-JP" altLang="en-US" sz="1600"/>
              <a:t>総合戦略室の推奨データセットなど</a:t>
            </a:r>
          </a:p>
          <a:p>
            <a:pPr marL="285750" indent="-285750">
              <a:lnSpc>
                <a:spcPct val="150000"/>
              </a:lnSpc>
              <a:buFont typeface="Wingdings" pitchFamily="2" charset="2"/>
              <a:buChar char="l"/>
            </a:pPr>
            <a:r>
              <a:rPr kumimoji="1" lang="ja-JP" altLang="en-US" sz="1600"/>
              <a:t>地域の課題と関連が深く、住民のニーズが高いと思われるデータ</a:t>
            </a:r>
          </a:p>
          <a:p>
            <a:pPr marL="742950" lvl="1" indent="-285750">
              <a:lnSpc>
                <a:spcPct val="150000"/>
              </a:lnSpc>
              <a:buFont typeface="Arial" panose="020B0604020202020204" pitchFamily="34" charset="0"/>
              <a:buChar char="•"/>
            </a:pPr>
            <a:r>
              <a:rPr kumimoji="1" lang="ja-JP" altLang="en-US" sz="1600"/>
              <a:t>小学校区、中学校区など</a:t>
            </a:r>
            <a:endParaRPr kumimoji="1" lang="en-US" altLang="ja-JP" sz="1600" dirty="0">
              <a:latin typeface="+mj-lt"/>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Tree>
    <p:extLst>
      <p:ext uri="{BB962C8B-B14F-4D97-AF65-F5344CB8AC3E}">
        <p14:creationId xmlns:p14="http://schemas.microsoft.com/office/powerpoint/2010/main" val="33967179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9" y="2082333"/>
            <a:ext cx="7776863" cy="410049"/>
          </a:xfrm>
          <a:prstGeom prst="rect">
            <a:avLst/>
          </a:prstGeom>
          <a:noFill/>
        </p:spPr>
        <p:txBody>
          <a:bodyPr wrap="square" rtlCol="0">
            <a:spAutoFit/>
          </a:bodyPr>
          <a:lstStyle/>
          <a:p>
            <a:pPr>
              <a:lnSpc>
                <a:spcPct val="150000"/>
              </a:lnSpc>
            </a:pPr>
            <a:r>
              <a:rPr kumimoji="1" lang="en" altLang="ja-JP" sz="1600" dirty="0"/>
              <a:t>ISO</a:t>
            </a:r>
            <a:r>
              <a:rPr kumimoji="1" lang="ja-JP" altLang="en" sz="1600"/>
              <a:t>（</a:t>
            </a:r>
            <a:r>
              <a:rPr kumimoji="1" lang="ja-JP" altLang="en-US" sz="1600"/>
              <a:t>国際標準化機構）、</a:t>
            </a:r>
            <a:r>
              <a:rPr kumimoji="1" lang="en" altLang="ja-JP" sz="1600" dirty="0"/>
              <a:t>JIS</a:t>
            </a:r>
            <a:r>
              <a:rPr kumimoji="1" lang="ja-JP" altLang="en" sz="1600"/>
              <a:t>（</a:t>
            </a:r>
            <a:r>
              <a:rPr kumimoji="1" lang="ja-JP" altLang="en-US" sz="1600"/>
              <a:t>日本工業規格）などで制定されたファイル形式で公開</a:t>
            </a:r>
          </a:p>
        </p:txBody>
      </p:sp>
      <p:sp>
        <p:nvSpPr>
          <p:cNvPr id="13" name="テキスト ボックス 12">
            <a:extLst>
              <a:ext uri="{FF2B5EF4-FFF2-40B4-BE49-F238E27FC236}">
                <a16:creationId xmlns="" xmlns:a16="http://schemas.microsoft.com/office/drawing/2014/main" id="{E94BDE83-C2A7-B74B-8549-B947904B1E8F}"/>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5" name="図 4">
            <a:extLst>
              <a:ext uri="{FF2B5EF4-FFF2-40B4-BE49-F238E27FC236}">
                <a16:creationId xmlns="" xmlns:a16="http://schemas.microsoft.com/office/drawing/2014/main" id="{2F5522D0-F4FC-0044-80AC-6988F02FED8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5968" y="2852936"/>
            <a:ext cx="8516844" cy="1801103"/>
          </a:xfrm>
          <a:prstGeom prst="rect">
            <a:avLst/>
          </a:prstGeom>
        </p:spPr>
      </p:pic>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Tree>
    <p:extLst>
      <p:ext uri="{BB962C8B-B14F-4D97-AF65-F5344CB8AC3E}">
        <p14:creationId xmlns:p14="http://schemas.microsoft.com/office/powerpoint/2010/main" val="26854147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9" y="2082333"/>
            <a:ext cx="7776863" cy="410049"/>
          </a:xfrm>
          <a:prstGeom prst="rect">
            <a:avLst/>
          </a:prstGeom>
          <a:noFill/>
        </p:spPr>
        <p:txBody>
          <a:bodyPr wrap="square" rtlCol="0">
            <a:spAutoFit/>
          </a:bodyPr>
          <a:lstStyle/>
          <a:p>
            <a:pPr>
              <a:lnSpc>
                <a:spcPct val="150000"/>
              </a:lnSpc>
            </a:pPr>
            <a:r>
              <a:rPr kumimoji="1" lang="ja-JP" altLang="en-US" sz="1600"/>
              <a:t>情報の種類に応じて適したファイル形式を選択</a:t>
            </a:r>
          </a:p>
        </p:txBody>
      </p:sp>
      <p:sp>
        <p:nvSpPr>
          <p:cNvPr id="13" name="テキスト ボックス 12">
            <a:extLst>
              <a:ext uri="{FF2B5EF4-FFF2-40B4-BE49-F238E27FC236}">
                <a16:creationId xmlns="" xmlns:a16="http://schemas.microsoft.com/office/drawing/2014/main" id="{E94BDE83-C2A7-B74B-8549-B947904B1E8F}"/>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3" name="図 2">
            <a:extLst>
              <a:ext uri="{FF2B5EF4-FFF2-40B4-BE49-F238E27FC236}">
                <a16:creationId xmlns="" xmlns:a16="http://schemas.microsoft.com/office/drawing/2014/main" id="{AF8B5D03-0E64-8E45-B0C0-2D6FB8855F6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40668" y="2621880"/>
            <a:ext cx="6743700" cy="3327400"/>
          </a:xfrm>
          <a:prstGeom prst="rect">
            <a:avLst/>
          </a:prstGeom>
        </p:spPr>
      </p:pic>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Tree>
    <p:extLst>
      <p:ext uri="{BB962C8B-B14F-4D97-AF65-F5344CB8AC3E}">
        <p14:creationId xmlns:p14="http://schemas.microsoft.com/office/powerpoint/2010/main" val="1329209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056" y="1988840"/>
            <a:ext cx="7702376" cy="4372231"/>
          </a:xfrm>
          <a:prstGeom prst="rect">
            <a:avLst/>
          </a:prstGeom>
        </p:spPr>
      </p:pic>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Tree>
    <p:extLst>
      <p:ext uri="{BB962C8B-B14F-4D97-AF65-F5344CB8AC3E}">
        <p14:creationId xmlns:p14="http://schemas.microsoft.com/office/powerpoint/2010/main" val="39134614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国土・気象</a:t>
            </a:r>
          </a:p>
          <a:p>
            <a:pPr marL="342900" indent="-342900">
              <a:lnSpc>
                <a:spcPct val="150000"/>
              </a:lnSpc>
              <a:buFont typeface="+mj-lt"/>
              <a:buAutoNum type="arabicPeriod"/>
            </a:pPr>
            <a:r>
              <a:rPr kumimoji="1" lang="ja-JP" altLang="en-US" sz="1600"/>
              <a:t>人口・世帯</a:t>
            </a:r>
          </a:p>
          <a:p>
            <a:pPr marL="342900" indent="-342900">
              <a:lnSpc>
                <a:spcPct val="150000"/>
              </a:lnSpc>
              <a:buFont typeface="+mj-lt"/>
              <a:buAutoNum type="arabicPeriod"/>
            </a:pPr>
            <a:r>
              <a:rPr kumimoji="1" lang="ja-JP" altLang="en-US" sz="1600"/>
              <a:t>労働・賃金</a:t>
            </a:r>
          </a:p>
          <a:p>
            <a:pPr marL="342900" indent="-342900">
              <a:lnSpc>
                <a:spcPct val="150000"/>
              </a:lnSpc>
              <a:buFont typeface="+mj-lt"/>
              <a:buAutoNum type="arabicPeriod"/>
            </a:pPr>
            <a:r>
              <a:rPr kumimoji="1" lang="ja-JP" altLang="en-US" sz="1600"/>
              <a:t>農林水産業</a:t>
            </a:r>
          </a:p>
          <a:p>
            <a:pPr marL="342900" indent="-342900">
              <a:lnSpc>
                <a:spcPct val="150000"/>
              </a:lnSpc>
              <a:buFont typeface="+mj-lt"/>
              <a:buAutoNum type="arabicPeriod"/>
            </a:pPr>
            <a:r>
              <a:rPr kumimoji="1" lang="ja-JP" altLang="en-US" sz="1600"/>
              <a:t>鉱工業</a:t>
            </a:r>
          </a:p>
          <a:p>
            <a:pPr marL="342900" indent="-342900">
              <a:lnSpc>
                <a:spcPct val="150000"/>
              </a:lnSpc>
              <a:buFont typeface="+mj-lt"/>
              <a:buAutoNum type="arabicPeriod"/>
            </a:pPr>
            <a:r>
              <a:rPr kumimoji="1" lang="ja-JP" altLang="en-US" sz="1600"/>
              <a:t>商業・サービス業</a:t>
            </a:r>
          </a:p>
          <a:p>
            <a:pPr marL="342900" indent="-342900">
              <a:lnSpc>
                <a:spcPct val="150000"/>
              </a:lnSpc>
              <a:buFont typeface="+mj-lt"/>
              <a:buAutoNum type="arabicPeriod"/>
            </a:pPr>
            <a:r>
              <a:rPr kumimoji="1" lang="ja-JP" altLang="en-US" sz="1600"/>
              <a:t>企業・家計・経済</a:t>
            </a:r>
          </a:p>
          <a:p>
            <a:pPr marL="342900" indent="-342900">
              <a:lnSpc>
                <a:spcPct val="150000"/>
              </a:lnSpc>
              <a:buFont typeface="+mj-lt"/>
              <a:buAutoNum type="arabicPeriod"/>
            </a:pPr>
            <a:r>
              <a:rPr kumimoji="1" lang="ja-JP" altLang="en-US" sz="1600"/>
              <a:t>住宅・土地・建設</a:t>
            </a:r>
          </a:p>
          <a:p>
            <a:pPr marL="342900" indent="-342900">
              <a:lnSpc>
                <a:spcPct val="150000"/>
              </a:lnSpc>
              <a:buFont typeface="+mj-lt"/>
              <a:buAutoNum type="arabicPeriod"/>
            </a:pPr>
            <a:r>
              <a:rPr kumimoji="1" lang="ja-JP" altLang="en-US" sz="1600"/>
              <a:t>エネルギー・水</a:t>
            </a:r>
          </a:p>
        </p:txBody>
      </p:sp>
      <p:sp>
        <p:nvSpPr>
          <p:cNvPr id="13" name="角丸四角形 12">
            <a:extLst>
              <a:ext uri="{FF2B5EF4-FFF2-40B4-BE49-F238E27FC236}">
                <a16:creationId xmlns=""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a:t>運輸・観光</a:t>
            </a:r>
          </a:p>
          <a:p>
            <a:pPr marL="342900" indent="-342900">
              <a:lnSpc>
                <a:spcPct val="150000"/>
              </a:lnSpc>
              <a:buFont typeface="+mj-lt"/>
              <a:buAutoNum type="arabicPeriod" startAt="10"/>
            </a:pPr>
            <a:r>
              <a:rPr kumimoji="1" lang="ja-JP" altLang="en-US" sz="1600"/>
              <a:t>情報通信・科学技術</a:t>
            </a:r>
          </a:p>
          <a:p>
            <a:pPr marL="342900" indent="-342900">
              <a:lnSpc>
                <a:spcPct val="150000"/>
              </a:lnSpc>
              <a:buFont typeface="+mj-lt"/>
              <a:buAutoNum type="arabicPeriod" startAt="10"/>
            </a:pPr>
            <a:r>
              <a:rPr kumimoji="1" lang="ja-JP" altLang="en-US" sz="1600"/>
              <a:t>教育・文化・スポーツ・生活</a:t>
            </a:r>
          </a:p>
          <a:p>
            <a:pPr marL="342900" indent="-342900">
              <a:lnSpc>
                <a:spcPct val="150000"/>
              </a:lnSpc>
              <a:buFont typeface="+mj-lt"/>
              <a:buAutoNum type="arabicPeriod" startAt="10"/>
            </a:pPr>
            <a:r>
              <a:rPr kumimoji="1" lang="ja-JP" altLang="en-US" sz="1600"/>
              <a:t>行財政</a:t>
            </a:r>
          </a:p>
          <a:p>
            <a:pPr marL="342900" indent="-342900">
              <a:lnSpc>
                <a:spcPct val="150000"/>
              </a:lnSpc>
              <a:buFont typeface="+mj-lt"/>
              <a:buAutoNum type="arabicPeriod" startAt="10"/>
            </a:pPr>
            <a:r>
              <a:rPr kumimoji="1" lang="ja-JP" altLang="en-US" sz="1600"/>
              <a:t>司法・安全・環境</a:t>
            </a:r>
          </a:p>
          <a:p>
            <a:pPr marL="342900" indent="-342900">
              <a:lnSpc>
                <a:spcPct val="150000"/>
              </a:lnSpc>
              <a:buFont typeface="+mj-lt"/>
              <a:buAutoNum type="arabicPeriod" startAt="10"/>
            </a:pPr>
            <a:r>
              <a:rPr kumimoji="1" lang="ja-JP" altLang="en-US" sz="1600"/>
              <a:t>社会保障・衛生</a:t>
            </a:r>
          </a:p>
          <a:p>
            <a:pPr marL="342900" indent="-342900">
              <a:lnSpc>
                <a:spcPct val="150000"/>
              </a:lnSpc>
              <a:buFont typeface="+mj-lt"/>
              <a:buAutoNum type="arabicPeriod" startAt="10"/>
            </a:pPr>
            <a:r>
              <a:rPr kumimoji="1" lang="ja-JP" altLang="en-US" sz="1600"/>
              <a:t>国際</a:t>
            </a:r>
          </a:p>
          <a:p>
            <a:pPr marL="342900" indent="-342900">
              <a:lnSpc>
                <a:spcPct val="150000"/>
              </a:lnSpc>
              <a:buFont typeface="+mj-lt"/>
              <a:buAutoNum type="arabicPeriod" startAt="10"/>
            </a:pPr>
            <a:r>
              <a:rPr kumimoji="1" lang="ja-JP" altLang="en-US" sz="1600"/>
              <a:t>その他</a:t>
            </a:r>
            <a:endParaRPr kumimoji="1" lang="en-US" altLang="ja-JP" sz="1600" dirty="0"/>
          </a:p>
          <a:p>
            <a:pPr marL="342900" indent="-342900">
              <a:lnSpc>
                <a:spcPct val="150000"/>
              </a:lnSpc>
              <a:buFont typeface="+mj-lt"/>
              <a:buAutoNum type="arabicPeriod" startAt="10"/>
            </a:pPr>
            <a:endParaRPr kumimoji="1" lang="ja-JP" altLang="en-US" sz="1600"/>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Tree>
    <p:extLst>
      <p:ext uri="{BB962C8B-B14F-4D97-AF65-F5344CB8AC3E}">
        <p14:creationId xmlns:p14="http://schemas.microsoft.com/office/powerpoint/2010/main" val="27385670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利用者がデータを探しやすくするための方法はありますか？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88840"/>
            <a:ext cx="5043368" cy="338554"/>
          </a:xfrm>
          <a:prstGeom prst="rect">
            <a:avLst/>
          </a:prstGeom>
          <a:noFill/>
        </p:spPr>
        <p:txBody>
          <a:bodyPr wrap="none" rtlCol="0">
            <a:spAutoFit/>
          </a:bodyPr>
          <a:lstStyle/>
          <a:p>
            <a:r>
              <a:rPr kumimoji="1" lang="ja-JP" altLang="en-US" sz="1600"/>
              <a:t>オープンデータがどのようなデータであるのかを表す「メタデータ」</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420889"/>
            <a:ext cx="7776864" cy="388843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データの名称（タイトル）</a:t>
            </a:r>
          </a:p>
          <a:p>
            <a:pPr marL="285750" indent="-285750">
              <a:lnSpc>
                <a:spcPct val="150000"/>
              </a:lnSpc>
              <a:buFont typeface="Wingdings" pitchFamily="2" charset="2"/>
              <a:buChar char="l"/>
            </a:pPr>
            <a:r>
              <a:rPr kumimoji="1" lang="ja-JP" altLang="en-US" sz="1600"/>
              <a:t>データの説明</a:t>
            </a:r>
          </a:p>
          <a:p>
            <a:pPr marL="285750" indent="-285750">
              <a:lnSpc>
                <a:spcPct val="150000"/>
              </a:lnSpc>
              <a:buFont typeface="Wingdings" pitchFamily="2" charset="2"/>
              <a:buChar char="l"/>
            </a:pPr>
            <a:r>
              <a:rPr kumimoji="1" lang="ja-JP" altLang="en-US" sz="1600"/>
              <a:t>データ形式（ファイル形式）</a:t>
            </a:r>
          </a:p>
          <a:p>
            <a:pPr marL="285750" indent="-285750">
              <a:lnSpc>
                <a:spcPct val="150000"/>
              </a:lnSpc>
              <a:buFont typeface="Wingdings" pitchFamily="2" charset="2"/>
              <a:buChar char="l"/>
            </a:pPr>
            <a:r>
              <a:rPr kumimoji="1" lang="ja-JP" altLang="en-US" sz="1600"/>
              <a:t>データが属するカテゴリ（国土・気象、人口・世帯、子育てなど）</a:t>
            </a:r>
          </a:p>
          <a:p>
            <a:pPr marL="285750" indent="-285750">
              <a:lnSpc>
                <a:spcPct val="150000"/>
              </a:lnSpc>
              <a:buFont typeface="Wingdings" pitchFamily="2" charset="2"/>
              <a:buChar char="l"/>
            </a:pPr>
            <a:r>
              <a:rPr kumimoji="1" lang="ja-JP" altLang="en-US" sz="1600"/>
              <a:t>データに付与するタグ（統計、健康、レジャーなど）</a:t>
            </a:r>
          </a:p>
          <a:p>
            <a:pPr marL="285750" indent="-285750">
              <a:lnSpc>
                <a:spcPct val="150000"/>
              </a:lnSpc>
              <a:buFont typeface="Wingdings" pitchFamily="2" charset="2"/>
              <a:buChar char="l"/>
            </a:pPr>
            <a:r>
              <a:rPr kumimoji="1" lang="ja-JP" altLang="en-US" sz="1600"/>
              <a:t>データを作成した組織</a:t>
            </a:r>
          </a:p>
          <a:p>
            <a:pPr marL="285750" indent="-285750">
              <a:lnSpc>
                <a:spcPct val="150000"/>
              </a:lnSpc>
              <a:buFont typeface="Wingdings" pitchFamily="2" charset="2"/>
              <a:buChar char="l"/>
            </a:pPr>
            <a:r>
              <a:rPr kumimoji="1" lang="ja-JP" altLang="en-US" sz="1600"/>
              <a:t>データ作成者</a:t>
            </a:r>
          </a:p>
          <a:p>
            <a:pPr marL="285750" indent="-285750">
              <a:lnSpc>
                <a:spcPct val="150000"/>
              </a:lnSpc>
              <a:buFont typeface="Wingdings" pitchFamily="2" charset="2"/>
              <a:buChar char="l"/>
            </a:pPr>
            <a:r>
              <a:rPr kumimoji="1" lang="ja-JP" altLang="en-US" sz="1600"/>
              <a:t>データ作成者の連絡先</a:t>
            </a:r>
          </a:p>
          <a:p>
            <a:pPr marL="285750" indent="-285750">
              <a:lnSpc>
                <a:spcPct val="150000"/>
              </a:lnSpc>
              <a:buFont typeface="Wingdings" pitchFamily="2" charset="2"/>
              <a:buChar char="l"/>
            </a:pPr>
            <a:r>
              <a:rPr kumimoji="1" lang="ja-JP" altLang="en-US" sz="1600"/>
              <a:t>データ作成日</a:t>
            </a:r>
          </a:p>
          <a:p>
            <a:pPr marL="285750" indent="-285750">
              <a:lnSpc>
                <a:spcPct val="150000"/>
              </a:lnSpc>
              <a:buFont typeface="Wingdings" pitchFamily="2" charset="2"/>
              <a:buChar char="l"/>
            </a:pPr>
            <a:r>
              <a:rPr kumimoji="1" lang="ja-JP" altLang="en-US" sz="1600"/>
              <a:t>データに付与されているライセンス</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Tree>
    <p:extLst>
      <p:ext uri="{BB962C8B-B14F-4D97-AF65-F5344CB8AC3E}">
        <p14:creationId xmlns:p14="http://schemas.microsoft.com/office/powerpoint/2010/main" val="1495402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82334"/>
            <a:ext cx="1499128" cy="338554"/>
          </a:xfrm>
          <a:prstGeom prst="rect">
            <a:avLst/>
          </a:prstGeom>
          <a:noFill/>
        </p:spPr>
        <p:txBody>
          <a:bodyPr wrap="none" rtlCol="0">
            <a:spAutoFit/>
          </a:bodyPr>
          <a:lstStyle/>
          <a:p>
            <a:r>
              <a:rPr lang="ja-JP" altLang="en-US" sz="1600"/>
              <a:t>推奨データセット</a:t>
            </a:r>
            <a:endParaRPr kumimoji="1" lang="ja-JP" altLang="en-US" sz="1600"/>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dirty="0"/>
              <a:t>AED</a:t>
            </a:r>
            <a:r>
              <a:rPr kumimoji="1" lang="ja-JP" altLang="en-US" sz="1600"/>
              <a:t>設置箇所一覧</a:t>
            </a:r>
          </a:p>
          <a:p>
            <a:pPr marL="342900" indent="-342900">
              <a:lnSpc>
                <a:spcPct val="150000"/>
              </a:lnSpc>
              <a:buFont typeface="+mj-lt"/>
              <a:buAutoNum type="arabicPeriod"/>
            </a:pPr>
            <a:r>
              <a:rPr kumimoji="1" lang="ja-JP" altLang="en-US" sz="1600"/>
              <a:t>介護サービス事業所一覧</a:t>
            </a:r>
          </a:p>
          <a:p>
            <a:pPr marL="342900" indent="-342900">
              <a:lnSpc>
                <a:spcPct val="150000"/>
              </a:lnSpc>
              <a:buFont typeface="+mj-lt"/>
              <a:buAutoNum type="arabicPeriod"/>
            </a:pPr>
            <a:r>
              <a:rPr kumimoji="1" lang="ja-JP" altLang="en-US" sz="1600"/>
              <a:t>医療機関一覧</a:t>
            </a:r>
          </a:p>
          <a:p>
            <a:pPr marL="342900" indent="-342900">
              <a:lnSpc>
                <a:spcPct val="150000"/>
              </a:lnSpc>
              <a:buFont typeface="+mj-lt"/>
              <a:buAutoNum type="arabicPeriod"/>
            </a:pPr>
            <a:r>
              <a:rPr kumimoji="1" lang="ja-JP" altLang="en-US" sz="1600"/>
              <a:t>文化財一覧</a:t>
            </a:r>
          </a:p>
          <a:p>
            <a:pPr marL="342900" indent="-342900">
              <a:lnSpc>
                <a:spcPct val="150000"/>
              </a:lnSpc>
              <a:buFont typeface="+mj-lt"/>
              <a:buAutoNum type="arabicPeriod"/>
            </a:pPr>
            <a:r>
              <a:rPr kumimoji="1" lang="ja-JP" altLang="en-US" sz="1600"/>
              <a:t>観光施設一覧</a:t>
            </a:r>
          </a:p>
          <a:p>
            <a:pPr marL="342900" indent="-342900">
              <a:lnSpc>
                <a:spcPct val="150000"/>
              </a:lnSpc>
              <a:buFont typeface="+mj-lt"/>
              <a:buAutoNum type="arabicPeriod"/>
            </a:pPr>
            <a:r>
              <a:rPr kumimoji="1" lang="ja-JP" altLang="en-US" sz="1600"/>
              <a:t>イベント一覧</a:t>
            </a:r>
          </a:p>
          <a:p>
            <a:pPr marL="342900" indent="-342900">
              <a:lnSpc>
                <a:spcPct val="150000"/>
              </a:lnSpc>
              <a:buFont typeface="+mj-lt"/>
              <a:buAutoNum type="arabicPeriod"/>
            </a:pPr>
            <a:r>
              <a:rPr kumimoji="1" lang="ja-JP" altLang="en-US" sz="1600"/>
              <a:t>公衆無線</a:t>
            </a:r>
            <a:r>
              <a:rPr kumimoji="1" lang="ja-JP" altLang="en" sz="1600"/>
              <a:t>ＬＡＮ</a:t>
            </a:r>
            <a:r>
              <a:rPr kumimoji="1" lang="ja-JP" altLang="en-US" sz="1600"/>
              <a:t>アクセスポイント一覧</a:t>
            </a:r>
            <a:endParaRPr kumimoji="1" lang="en-US" altLang="ja-JP" sz="1600" dirty="0"/>
          </a:p>
        </p:txBody>
      </p:sp>
      <p:sp>
        <p:nvSpPr>
          <p:cNvPr id="13" name="角丸四角形 12">
            <a:extLst>
              <a:ext uri="{FF2B5EF4-FFF2-40B4-BE49-F238E27FC236}">
                <a16:creationId xmlns="" xmlns:a16="http://schemas.microsoft.com/office/drawing/2014/main" id="{318F233A-E48D-7243-A984-F87B7E6E01A7}"/>
              </a:ext>
            </a:extLst>
          </p:cNvPr>
          <p:cNvSpPr/>
          <p:nvPr/>
        </p:nvSpPr>
        <p:spPr>
          <a:xfrm>
            <a:off x="4760294"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a:t>公衆トイレ一覧</a:t>
            </a:r>
            <a:endParaRPr kumimoji="1" lang="en-US" altLang="ja-JP" sz="1600" dirty="0"/>
          </a:p>
          <a:p>
            <a:pPr marL="342900" indent="-342900">
              <a:lnSpc>
                <a:spcPct val="150000"/>
              </a:lnSpc>
              <a:buFont typeface="+mj-lt"/>
              <a:buAutoNum type="arabicPeriod" startAt="8"/>
            </a:pPr>
            <a:r>
              <a:rPr kumimoji="1" lang="ja-JP" altLang="en-US" sz="1600"/>
              <a:t>消防水利施設一覧</a:t>
            </a:r>
          </a:p>
          <a:p>
            <a:pPr marL="342900" indent="-342900">
              <a:lnSpc>
                <a:spcPct val="150000"/>
              </a:lnSpc>
              <a:buFont typeface="+mj-lt"/>
              <a:buAutoNum type="arabicPeriod" startAt="8"/>
            </a:pPr>
            <a:r>
              <a:rPr kumimoji="1" lang="ja-JP" altLang="en-US" sz="1600"/>
              <a:t>指定緊急避難場所一覧</a:t>
            </a:r>
          </a:p>
          <a:p>
            <a:pPr marL="342900" indent="-342900">
              <a:lnSpc>
                <a:spcPct val="150000"/>
              </a:lnSpc>
              <a:buFont typeface="+mj-lt"/>
              <a:buAutoNum type="arabicPeriod" startAt="8"/>
            </a:pPr>
            <a:r>
              <a:rPr kumimoji="1" lang="ja-JP" altLang="en-US" sz="1600"/>
              <a:t>地域・年齢別人口</a:t>
            </a:r>
          </a:p>
          <a:p>
            <a:pPr marL="342900" indent="-342900">
              <a:lnSpc>
                <a:spcPct val="150000"/>
              </a:lnSpc>
              <a:buFont typeface="+mj-lt"/>
              <a:buAutoNum type="arabicPeriod" startAt="8"/>
            </a:pPr>
            <a:r>
              <a:rPr kumimoji="1" lang="ja-JP" altLang="en-US" sz="1600"/>
              <a:t>公共施設一覧</a:t>
            </a:r>
          </a:p>
          <a:p>
            <a:pPr marL="342900" indent="-342900">
              <a:lnSpc>
                <a:spcPct val="150000"/>
              </a:lnSpc>
              <a:buFont typeface="+mj-lt"/>
              <a:buAutoNum type="arabicPeriod" startAt="8"/>
            </a:pPr>
            <a:r>
              <a:rPr kumimoji="1" lang="ja-JP" altLang="en-US" sz="1600"/>
              <a:t>子育て施設一覧</a:t>
            </a:r>
          </a:p>
          <a:p>
            <a:pPr marL="342900" indent="-342900">
              <a:lnSpc>
                <a:spcPct val="150000"/>
              </a:lnSpc>
              <a:buFont typeface="+mj-lt"/>
              <a:buAutoNum type="arabicPeriod" startAt="8"/>
            </a:pPr>
            <a:r>
              <a:rPr kumimoji="1" lang="ja-JP" altLang="en-US" sz="1600"/>
              <a:t>オープンデータ一覧</a:t>
            </a:r>
            <a:endParaRPr kumimoji="1" lang="en-US" altLang="ja-JP" sz="1600" dirty="0"/>
          </a:p>
          <a:p>
            <a:pPr marL="342900" indent="-342900">
              <a:lnSpc>
                <a:spcPct val="150000"/>
              </a:lnSpc>
              <a:buFont typeface="+mj-lt"/>
              <a:buAutoNum type="arabicPeriod" startAt="8"/>
            </a:pPr>
            <a:endParaRPr kumimoji="1" lang="ja-JP" altLang="en-US" sz="1600"/>
          </a:p>
        </p:txBody>
      </p:sp>
      <p:sp>
        <p:nvSpPr>
          <p:cNvPr id="14" name="テキスト ボックス 13">
            <a:extLst>
              <a:ext uri="{FF2B5EF4-FFF2-40B4-BE49-F238E27FC236}">
                <a16:creationId xmlns="" xmlns:a16="http://schemas.microsoft.com/office/drawing/2014/main" id="{EEB50135-FA05-DC42-B86E-C70AD0353735}"/>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Tree>
    <p:extLst>
      <p:ext uri="{BB962C8B-B14F-4D97-AF65-F5344CB8AC3E}">
        <p14:creationId xmlns:p14="http://schemas.microsoft.com/office/powerpoint/2010/main" val="4286955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18" name="Text Box 31">
            <a:extLst>
              <a:ext uri="{FF2B5EF4-FFF2-40B4-BE49-F238E27FC236}">
                <a16:creationId xmlns="" xmlns:a16="http://schemas.microsoft.com/office/drawing/2014/main" id="{60F5C31D-88BD-E545-B800-8ED07D96D41F}"/>
              </a:ext>
            </a:extLst>
          </p:cNvPr>
          <p:cNvSpPr txBox="1">
            <a:spLocks noChangeArrowheads="1"/>
          </p:cNvSpPr>
          <p:nvPr/>
        </p:nvSpPr>
        <p:spPr bwMode="gray">
          <a:xfrm>
            <a:off x="4860032" y="4171706"/>
            <a:ext cx="216758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事例紹介</a:t>
            </a:r>
            <a:endParaRPr lang="ja-JP" altLang="en-US" sz="2200" dirty="0">
              <a:latin typeface="+mj-ea"/>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自治体はオープンデータをどのような方法で公開していますか？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7" name="テキスト ボックス 16">
            <a:extLst>
              <a:ext uri="{FF2B5EF4-FFF2-40B4-BE49-F238E27FC236}">
                <a16:creationId xmlns=""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3" name="図 2">
            <a:extLst>
              <a:ext uri="{FF2B5EF4-FFF2-40B4-BE49-F238E27FC236}">
                <a16:creationId xmlns="" xmlns:a16="http://schemas.microsoft.com/office/drawing/2014/main" id="{DFCB6557-71D8-174D-863D-0333D9F09C6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22524" y="1992668"/>
            <a:ext cx="6317828" cy="4100628"/>
          </a:xfrm>
          <a:prstGeom prst="rect">
            <a:avLst/>
          </a:prstGeom>
        </p:spPr>
      </p:pic>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Tree>
    <p:extLst>
      <p:ext uri="{BB962C8B-B14F-4D97-AF65-F5344CB8AC3E}">
        <p14:creationId xmlns:p14="http://schemas.microsoft.com/office/powerpoint/2010/main" val="25079824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636912"/>
            <a:ext cx="7776864" cy="266429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ホームページをそのままオープンデータとして公開</a:t>
            </a:r>
          </a:p>
          <a:p>
            <a:pPr marL="742950" lvl="1" indent="-285750">
              <a:lnSpc>
                <a:spcPct val="150000"/>
              </a:lnSpc>
              <a:buFont typeface="Arial" panose="020B0604020202020204" pitchFamily="34" charset="0"/>
              <a:buChar char="•"/>
            </a:pPr>
            <a:r>
              <a:rPr kumimoji="1" lang="ja-JP" altLang="en-US" sz="1600"/>
              <a:t>名古屋市など</a:t>
            </a:r>
          </a:p>
          <a:p>
            <a:pPr marL="342900" indent="-342900">
              <a:lnSpc>
                <a:spcPct val="150000"/>
              </a:lnSpc>
              <a:buFont typeface="+mj-lt"/>
              <a:buAutoNum type="arabicPeriod"/>
            </a:pPr>
            <a:r>
              <a:rPr kumimoji="1" lang="ja-JP" altLang="en-US" sz="1600"/>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a:t>鹿児島市など</a:t>
            </a:r>
          </a:p>
          <a:p>
            <a:pPr marL="342900" indent="-342900">
              <a:lnSpc>
                <a:spcPct val="150000"/>
              </a:lnSpc>
              <a:buFont typeface="+mj-lt"/>
              <a:buAutoNum type="arabicPeriod"/>
            </a:pPr>
            <a:r>
              <a:rPr kumimoji="1" lang="ja-JP" altLang="en-US" sz="1600"/>
              <a:t>オープンデータカタログサイトで公開</a:t>
            </a:r>
          </a:p>
          <a:p>
            <a:pPr marL="742950" lvl="1" indent="-285750">
              <a:lnSpc>
                <a:spcPct val="150000"/>
              </a:lnSpc>
              <a:buFont typeface="Arial" panose="020B0604020202020204" pitchFamily="34" charset="0"/>
              <a:buChar char="•"/>
            </a:pPr>
            <a:r>
              <a:rPr kumimoji="1" lang="ja-JP" altLang="en-US" sz="1600"/>
              <a:t>日本政府、福岡市、久留米市、福岡県など</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Tree>
    <p:extLst>
      <p:ext uri="{BB962C8B-B14F-4D97-AF65-F5344CB8AC3E}">
        <p14:creationId xmlns:p14="http://schemas.microsoft.com/office/powerpoint/2010/main" val="19188127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412776"/>
            <a:ext cx="7146274" cy="4833588"/>
          </a:xfrm>
          <a:prstGeom prst="rect">
            <a:avLst/>
          </a:prstGeom>
        </p:spPr>
      </p:pic>
      <p:sp>
        <p:nvSpPr>
          <p:cNvPr id="14" name="テキスト ボックス 13">
            <a:extLst>
              <a:ext uri="{FF2B5EF4-FFF2-40B4-BE49-F238E27FC236}">
                <a16:creationId xmlns="" xmlns:a16="http://schemas.microsoft.com/office/drawing/2014/main" id="{3D725D90-D7C2-E047-9773-78C303826DA0}"/>
              </a:ext>
            </a:extLst>
          </p:cNvPr>
          <p:cNvSpPr txBox="1"/>
          <p:nvPr/>
        </p:nvSpPr>
        <p:spPr>
          <a:xfrm>
            <a:off x="1331640" y="6295014"/>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 xmlns:a16="http://schemas.microsoft.com/office/drawing/2014/main" id="{49D96802-BCB9-394C-9460-AC7CB30A85C0}"/>
              </a:ext>
            </a:extLst>
          </p:cNvPr>
          <p:cNvSpPr txBox="1"/>
          <p:nvPr/>
        </p:nvSpPr>
        <p:spPr>
          <a:xfrm>
            <a:off x="611560" y="908720"/>
            <a:ext cx="6631944" cy="400110"/>
          </a:xfrm>
          <a:prstGeom prst="rect">
            <a:avLst/>
          </a:prstGeom>
          <a:noFill/>
        </p:spPr>
        <p:txBody>
          <a:bodyPr wrap="none" rtlCol="0">
            <a:spAutoFit/>
          </a:bodyPr>
          <a:lstStyle/>
          <a:p>
            <a:r>
              <a:rPr kumimoji="1" lang="ja-JP" altLang="en-US" sz="2000"/>
              <a:t>ホームページをそのままオープンデータとして公開：名古屋市の例</a:t>
            </a:r>
          </a:p>
        </p:txBody>
      </p:sp>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Tree>
    <p:extLst>
      <p:ext uri="{BB962C8B-B14F-4D97-AF65-F5344CB8AC3E}">
        <p14:creationId xmlns:p14="http://schemas.microsoft.com/office/powerpoint/2010/main" val="31144029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テキスト ボックス 1">
            <a:extLst>
              <a:ext uri="{FF2B5EF4-FFF2-40B4-BE49-F238E27FC236}">
                <a16:creationId xmlns="" xmlns:a16="http://schemas.microsoft.com/office/drawing/2014/main" id="{49D96802-BCB9-394C-9460-AC7CB30A85C0}"/>
              </a:ext>
            </a:extLst>
          </p:cNvPr>
          <p:cNvSpPr txBox="1"/>
          <p:nvPr/>
        </p:nvSpPr>
        <p:spPr>
          <a:xfrm>
            <a:off x="611560" y="908720"/>
            <a:ext cx="7005444" cy="400110"/>
          </a:xfrm>
          <a:prstGeom prst="rect">
            <a:avLst/>
          </a:prstGeom>
          <a:noFill/>
        </p:spPr>
        <p:txBody>
          <a:bodyPr wrap="none" rtlCol="0">
            <a:spAutoFit/>
          </a:bodyPr>
          <a:lstStyle/>
          <a:p>
            <a:r>
              <a:rPr kumimoji="1" lang="ja-JP" altLang="en-US" sz="2000"/>
              <a:t>ホームページにオープンデータのファイル一覧を掲載：鹿児島市の例</a:t>
            </a:r>
          </a:p>
        </p:txBody>
      </p:sp>
      <p:sp>
        <p:nvSpPr>
          <p:cNvPr id="12" name="テキスト ボックス 11">
            <a:extLst>
              <a:ext uri="{FF2B5EF4-FFF2-40B4-BE49-F238E27FC236}">
                <a16:creationId xmlns="" xmlns:a16="http://schemas.microsoft.com/office/drawing/2014/main" id="{843ECD07-7B77-3E45-9D15-D5FF695DF526}"/>
              </a:ext>
            </a:extLst>
          </p:cNvPr>
          <p:cNvSpPr txBox="1"/>
          <p:nvPr/>
        </p:nvSpPr>
        <p:spPr>
          <a:xfrm>
            <a:off x="2121615" y="6372036"/>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371244"/>
            <a:ext cx="5292345" cy="4938076"/>
          </a:xfrm>
          <a:prstGeom prst="rect">
            <a:avLst/>
          </a:prstGeom>
        </p:spPr>
      </p:pic>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Tree>
    <p:extLst>
      <p:ext uri="{BB962C8B-B14F-4D97-AF65-F5344CB8AC3E}">
        <p14:creationId xmlns:p14="http://schemas.microsoft.com/office/powerpoint/2010/main" val="36961126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テキスト ボックス 1">
            <a:extLst>
              <a:ext uri="{FF2B5EF4-FFF2-40B4-BE49-F238E27FC236}">
                <a16:creationId xmlns="" xmlns:a16="http://schemas.microsoft.com/office/drawing/2014/main" id="{49D96802-BCB9-394C-9460-AC7CB30A85C0}"/>
              </a:ext>
            </a:extLst>
          </p:cNvPr>
          <p:cNvSpPr txBox="1"/>
          <p:nvPr/>
        </p:nvSpPr>
        <p:spPr>
          <a:xfrm>
            <a:off x="611560" y="908720"/>
            <a:ext cx="4642618" cy="400110"/>
          </a:xfrm>
          <a:prstGeom prst="rect">
            <a:avLst/>
          </a:prstGeom>
          <a:noFill/>
        </p:spPr>
        <p:txBody>
          <a:bodyPr wrap="none" rtlCol="0">
            <a:spAutoFit/>
          </a:bodyPr>
          <a:lstStyle/>
          <a:p>
            <a:r>
              <a:rPr kumimoji="1" lang="ja-JP" altLang="en-US" sz="2000"/>
              <a:t>オープンデータカタログサイトで公開：福岡市</a:t>
            </a:r>
          </a:p>
        </p:txBody>
      </p:sp>
      <p:sp>
        <p:nvSpPr>
          <p:cNvPr id="12" name="テキスト ボックス 11">
            <a:extLst>
              <a:ext uri="{FF2B5EF4-FFF2-40B4-BE49-F238E27FC236}">
                <a16:creationId xmlns="" xmlns:a16="http://schemas.microsoft.com/office/drawing/2014/main" id="{843ECD07-7B77-3E45-9D15-D5FF695DF526}"/>
              </a:ext>
            </a:extLst>
          </p:cNvPr>
          <p:cNvSpPr txBox="1"/>
          <p:nvPr/>
        </p:nvSpPr>
        <p:spPr>
          <a:xfrm>
            <a:off x="2121615" y="6372036"/>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401406"/>
            <a:ext cx="3858571" cy="2891690"/>
          </a:xfrm>
          <a:prstGeom prst="rect">
            <a:avLst/>
          </a:prstGeom>
        </p:spPr>
      </p:pic>
      <p:pic>
        <p:nvPicPr>
          <p:cNvPr id="8" name="図 7">
            <a:extLst>
              <a:ext uri="{FF2B5EF4-FFF2-40B4-BE49-F238E27FC236}">
                <a16:creationId xmlns=""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931299"/>
            <a:ext cx="5539679" cy="4206291"/>
          </a:xfrm>
          <a:prstGeom prst="rect">
            <a:avLst/>
          </a:prstGeom>
        </p:spPr>
      </p:pic>
      <p:sp>
        <p:nvSpPr>
          <p:cNvPr id="6" name="スライド番号プレースホルダー 5"/>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Tree>
    <p:extLst>
      <p:ext uri="{BB962C8B-B14F-4D97-AF65-F5344CB8AC3E}">
        <p14:creationId xmlns:p14="http://schemas.microsoft.com/office/powerpoint/2010/main" val="12626212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カタログサイトを使用した場合、どんな良い点がありますか？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88840"/>
            <a:ext cx="1824538" cy="338554"/>
          </a:xfrm>
          <a:prstGeom prst="rect">
            <a:avLst/>
          </a:prstGeom>
          <a:noFill/>
        </p:spPr>
        <p:txBody>
          <a:bodyPr wrap="none" rtlCol="0">
            <a:spAutoFit/>
          </a:bodyPr>
          <a:lstStyle/>
          <a:p>
            <a:r>
              <a:rPr kumimoji="1" lang="ja-JP" altLang="en-US" sz="1600"/>
              <a:t>カタログサイトの利点</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11560" y="2348880"/>
            <a:ext cx="7920880" cy="352839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データを簡単に分類できます</a:t>
            </a:r>
          </a:p>
          <a:p>
            <a:pPr marL="742950" lvl="1" indent="-285750">
              <a:lnSpc>
                <a:spcPct val="150000"/>
              </a:lnSpc>
              <a:buFont typeface="Arial" panose="020B0604020202020204" pitchFamily="34" charset="0"/>
              <a:buChar char="•"/>
            </a:pPr>
            <a:r>
              <a:rPr kumimoji="1" lang="ja-JP" altLang="en-US" sz="1600"/>
              <a:t>組織、グループ、タグ</a:t>
            </a:r>
            <a:r>
              <a:rPr kumimoji="1" lang="en-US" altLang="ja-JP" sz="1600" dirty="0"/>
              <a:t>(*1)</a:t>
            </a:r>
            <a:r>
              <a:rPr kumimoji="1" lang="ja-JP" altLang="en-US" sz="1600"/>
              <a:t>で分類</a:t>
            </a:r>
          </a:p>
          <a:p>
            <a:pPr marL="285750" indent="-285750">
              <a:lnSpc>
                <a:spcPct val="150000"/>
              </a:lnSpc>
              <a:buFont typeface="Wingdings" pitchFamily="2" charset="2"/>
              <a:buChar char="l"/>
            </a:pPr>
            <a:r>
              <a:rPr kumimoji="1" lang="ja-JP" altLang="en-US" sz="1600"/>
              <a:t>データを容易に発見できます</a:t>
            </a:r>
          </a:p>
          <a:p>
            <a:pPr marL="742950" lvl="1" indent="-285750">
              <a:lnSpc>
                <a:spcPct val="150000"/>
              </a:lnSpc>
              <a:buFont typeface="Arial" panose="020B0604020202020204" pitchFamily="34" charset="0"/>
              <a:buChar char="•"/>
            </a:pPr>
            <a:r>
              <a:rPr kumimoji="1" lang="ja-JP" altLang="en-US" sz="1600"/>
              <a:t>組織、グループ、タグによるフィルタリング、メタデータおよびコンテンツのキーワード検索</a:t>
            </a:r>
          </a:p>
          <a:p>
            <a:pPr marL="742950" lvl="1" indent="-285750">
              <a:lnSpc>
                <a:spcPct val="150000"/>
              </a:lnSpc>
              <a:buFont typeface="Arial" panose="020B0604020202020204" pitchFamily="34" charset="0"/>
              <a:buChar char="•"/>
            </a:pPr>
            <a:r>
              <a:rPr kumimoji="1" lang="ja-JP" altLang="en-US" sz="1600"/>
              <a:t>表、グラフ、地図などでビジュアライズして内容を確認</a:t>
            </a:r>
            <a:endParaRPr kumimoji="1" lang="en-US" altLang="ja-JP" sz="1600" dirty="0"/>
          </a:p>
          <a:p>
            <a:pPr marL="285750" indent="-285750">
              <a:lnSpc>
                <a:spcPct val="150000"/>
              </a:lnSpc>
              <a:buFont typeface="Wingdings" pitchFamily="2" charset="2"/>
              <a:buChar char="l"/>
            </a:pPr>
            <a:r>
              <a:rPr kumimoji="1" lang="ja-JP" altLang="en-US" sz="1600"/>
              <a:t>データをプログラムから利用できます</a:t>
            </a:r>
            <a:endParaRPr kumimoji="1" lang="en" altLang="ja-JP" sz="1600" dirty="0"/>
          </a:p>
          <a:p>
            <a:pPr marL="742950" lvl="1" indent="-285750">
              <a:lnSpc>
                <a:spcPct val="150000"/>
              </a:lnSpc>
              <a:buFont typeface="Arial" panose="020B0604020202020204" pitchFamily="34" charset="0"/>
              <a:buChar char="•"/>
            </a:pPr>
            <a:r>
              <a:rPr kumimoji="1" lang="ja-JP" altLang="en-US" sz="1600"/>
              <a:t>プログラムから</a:t>
            </a:r>
            <a:r>
              <a:rPr kumimoji="1" lang="en-US" altLang="ja-JP" sz="1600" dirty="0"/>
              <a:t>API(*2)</a:t>
            </a:r>
            <a:r>
              <a:rPr kumimoji="1" lang="ja-JP" altLang="en-US" sz="1600"/>
              <a:t>によってデータの検索、追加、更新が可能</a:t>
            </a:r>
          </a:p>
          <a:p>
            <a:pPr marL="285750" indent="-285750">
              <a:lnSpc>
                <a:spcPct val="150000"/>
              </a:lnSpc>
              <a:buFont typeface="Wingdings" pitchFamily="2" charset="2"/>
              <a:buChar char="l"/>
            </a:pPr>
            <a:r>
              <a:rPr kumimoji="1" lang="ja-JP" altLang="en-US" sz="1600"/>
              <a:t>データを広域で公開できます</a:t>
            </a:r>
          </a:p>
          <a:p>
            <a:pPr marL="742950" lvl="1" indent="-285750">
              <a:lnSpc>
                <a:spcPct val="150000"/>
              </a:lnSpc>
              <a:buFont typeface="Arial" panose="020B0604020202020204" pitchFamily="34" charset="0"/>
              <a:buChar char="•"/>
            </a:pPr>
            <a:r>
              <a:rPr kumimoji="1" lang="ja-JP" altLang="en-US" sz="1600"/>
              <a:t>独立した複数のカタログサイトを</a:t>
            </a:r>
            <a:r>
              <a:rPr kumimoji="1" lang="en-US" altLang="ja-JP" sz="1600" dirty="0"/>
              <a:t>1</a:t>
            </a:r>
            <a:r>
              <a:rPr kumimoji="1" lang="ja-JP" altLang="en-US" sz="1600"/>
              <a:t>つに統合</a:t>
            </a:r>
          </a:p>
        </p:txBody>
      </p:sp>
      <p:sp>
        <p:nvSpPr>
          <p:cNvPr id="13" name="テキスト ボックス 12">
            <a:extLst>
              <a:ext uri="{FF2B5EF4-FFF2-40B4-BE49-F238E27FC236}">
                <a16:creationId xmlns="" xmlns:a16="http://schemas.microsoft.com/office/drawing/2014/main" id="{7AB87CE5-2018-E04E-8E7A-4C2807E99FBC}"/>
              </a:ext>
            </a:extLst>
          </p:cNvPr>
          <p:cNvSpPr txBox="1"/>
          <p:nvPr/>
        </p:nvSpPr>
        <p:spPr>
          <a:xfrm>
            <a:off x="683568" y="6021288"/>
            <a:ext cx="8208912" cy="461665"/>
          </a:xfrm>
          <a:prstGeom prst="rect">
            <a:avLst/>
          </a:prstGeom>
          <a:noFill/>
        </p:spPr>
        <p:txBody>
          <a:bodyPr wrap="square" rtlCol="0">
            <a:spAutoFit/>
          </a:bodyPr>
          <a:lstStyle/>
          <a:p>
            <a:r>
              <a:rPr kumimoji="1" lang="en-US" altLang="ja-JP" sz="1200" dirty="0"/>
              <a:t>(*1)</a:t>
            </a:r>
            <a:r>
              <a:rPr kumimoji="1" lang="ja-JP" altLang="en-US" sz="1200"/>
              <a:t>タグとはデータを分類するために付与する情報です</a:t>
            </a:r>
            <a:endParaRPr kumimoji="1" lang="en-US" altLang="ja-JP" sz="1200" dirty="0"/>
          </a:p>
          <a:p>
            <a:r>
              <a:rPr kumimoji="1" lang="en-US" altLang="ja-JP" sz="1200" dirty="0"/>
              <a:t>(*2)API(</a:t>
            </a:r>
            <a:r>
              <a:rPr kumimoji="1" lang="ja-JP" altLang="en-US" sz="1200"/>
              <a:t>アプリケーション・プログラミング・インタフェース）とは、プログラムから機能を呼び出すための仕組みです。</a:t>
            </a:r>
            <a:endParaRPr kumimoji="1" lang="en-US" altLang="ja-JP" sz="1200" dirty="0"/>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45</a:t>
            </a:fld>
            <a:endParaRPr kumimoji="1" lang="ja-JP" altLang="en-US"/>
          </a:p>
        </p:txBody>
      </p:sp>
    </p:spTree>
    <p:extLst>
      <p:ext uri="{BB962C8B-B14F-4D97-AF65-F5344CB8AC3E}">
        <p14:creationId xmlns:p14="http://schemas.microsoft.com/office/powerpoint/2010/main" val="16710743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データが著作物である場合、権利者の許諾のない無断利用は著作権侵害となります</a:t>
            </a:r>
            <a:endParaRPr kumimoji="1" lang="en-US" altLang="ja-JP" sz="1600" dirty="0"/>
          </a:p>
          <a:p>
            <a:pPr marL="285750" indent="-285750">
              <a:lnSpc>
                <a:spcPct val="150000"/>
              </a:lnSpc>
              <a:buFont typeface="Wingdings" pitchFamily="2" charset="2"/>
              <a:buChar char="l"/>
            </a:pPr>
            <a:r>
              <a:rPr kumimoji="1" lang="ja-JP" altLang="en-US" sz="1600"/>
              <a:t>ライセンスは、著作権を侵害することなくデータを利用できるようにするためのツールです</a:t>
            </a:r>
            <a:endParaRPr kumimoji="1" lang="en-US" altLang="ja-JP" sz="1600" dirty="0"/>
          </a:p>
          <a:p>
            <a:pPr marL="285750" indent="-285750">
              <a:lnSpc>
                <a:spcPct val="150000"/>
              </a:lnSpc>
              <a:buFont typeface="Wingdings" pitchFamily="2" charset="2"/>
              <a:buChar char="l"/>
            </a:pPr>
            <a:r>
              <a:rPr kumimoji="1" lang="ja-JP" altLang="en-US" sz="1600"/>
              <a:t>多くの人が手軽にデータを使えるようにしてオープンデータを成功させるために必要です</a:t>
            </a:r>
            <a:endParaRPr kumimoji="1" lang="en-US" altLang="ja-JP" sz="1600" dirty="0"/>
          </a:p>
        </p:txBody>
      </p:sp>
      <p:pic>
        <p:nvPicPr>
          <p:cNvPr id="3" name="図 2">
            <a:extLst>
              <a:ext uri="{FF2B5EF4-FFF2-40B4-BE49-F238E27FC236}">
                <a16:creationId xmlns=""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Tree>
    <p:extLst>
      <p:ext uri="{BB962C8B-B14F-4D97-AF65-F5344CB8AC3E}">
        <p14:creationId xmlns:p14="http://schemas.microsoft.com/office/powerpoint/2010/main" val="23053432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自治体はオープンデータを公開する際にどのような利用規約（ライセンス）を使用していますか？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7" name="テキスト ボックス 16">
            <a:extLst>
              <a:ext uri="{FF2B5EF4-FFF2-40B4-BE49-F238E27FC236}">
                <a16:creationId xmlns=""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4" name="図 3">
            <a:extLst>
              <a:ext uri="{FF2B5EF4-FFF2-40B4-BE49-F238E27FC236}">
                <a16:creationId xmlns="" xmlns:a16="http://schemas.microsoft.com/office/drawing/2014/main" id="{6AF6A87E-00E7-5349-AE33-0024723D640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47800" y="1978496"/>
            <a:ext cx="6248400" cy="4114800"/>
          </a:xfrm>
          <a:prstGeom prst="rect">
            <a:avLst/>
          </a:prstGeom>
        </p:spPr>
      </p:pic>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Tree>
    <p:extLst>
      <p:ext uri="{BB962C8B-B14F-4D97-AF65-F5344CB8AC3E}">
        <p14:creationId xmlns:p14="http://schemas.microsoft.com/office/powerpoint/2010/main" val="5923611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492896"/>
            <a:ext cx="7776864"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表示（</a:t>
            </a:r>
            <a:r>
              <a:rPr kumimoji="1" lang="en-US" altLang="ja-JP" sz="1600" dirty="0"/>
              <a:t>BY)</a:t>
            </a:r>
          </a:p>
          <a:p>
            <a:pPr marL="742950" lvl="1" indent="-285750">
              <a:lnSpc>
                <a:spcPct val="150000"/>
              </a:lnSpc>
              <a:buFont typeface="Arial" panose="020B0604020202020204" pitchFamily="34" charset="0"/>
              <a:buChar char="•"/>
            </a:pPr>
            <a:r>
              <a:rPr kumimoji="1" lang="ja-JP" altLang="en-US" sz="1600"/>
              <a:t>作品のクレジットを表示すること</a:t>
            </a:r>
          </a:p>
          <a:p>
            <a:pPr marL="285750" indent="-285750">
              <a:lnSpc>
                <a:spcPct val="150000"/>
              </a:lnSpc>
              <a:buFont typeface="Wingdings" pitchFamily="2" charset="2"/>
              <a:buChar char="l"/>
            </a:pPr>
            <a:r>
              <a:rPr kumimoji="1" lang="ja-JP" altLang="en-US" sz="1600"/>
              <a:t>非営利（</a:t>
            </a:r>
            <a:r>
              <a:rPr kumimoji="1" lang="en-US" altLang="ja-JP" sz="1600" dirty="0"/>
              <a:t>NC</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営利目的での利用をしないこと</a:t>
            </a:r>
          </a:p>
          <a:p>
            <a:pPr marL="285750" indent="-285750">
              <a:lnSpc>
                <a:spcPct val="150000"/>
              </a:lnSpc>
              <a:buFont typeface="Wingdings" pitchFamily="2" charset="2"/>
              <a:buChar char="l"/>
            </a:pPr>
            <a:r>
              <a:rPr kumimoji="1" lang="ja-JP" altLang="en-US" sz="1600"/>
              <a:t>改変禁止（</a:t>
            </a:r>
            <a:r>
              <a:rPr kumimoji="1" lang="en-US" altLang="ja-JP" sz="1600" dirty="0"/>
              <a:t>ND</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元の作品を改変しないこと</a:t>
            </a:r>
          </a:p>
          <a:p>
            <a:pPr marL="285750" indent="-285750">
              <a:lnSpc>
                <a:spcPct val="150000"/>
              </a:lnSpc>
              <a:buFont typeface="Wingdings" pitchFamily="2" charset="2"/>
              <a:buChar char="l"/>
            </a:pPr>
            <a:r>
              <a:rPr kumimoji="1" lang="ja-JP" altLang="en-US" sz="1600"/>
              <a:t>継承（</a:t>
            </a:r>
            <a:r>
              <a:rPr kumimoji="1" lang="en-US" altLang="ja-JP" sz="1600" dirty="0"/>
              <a:t>SA</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元の作品と同じ組み合わせの</a:t>
            </a:r>
            <a:r>
              <a:rPr kumimoji="1" lang="en" altLang="ja-JP" sz="1600" dirty="0"/>
              <a:t>CC</a:t>
            </a:r>
            <a:r>
              <a:rPr kumimoji="1" lang="ja-JP" altLang="en-US" sz="1600"/>
              <a:t>ライセンスで公開すること</a:t>
            </a:r>
          </a:p>
        </p:txBody>
      </p:sp>
      <p:sp>
        <p:nvSpPr>
          <p:cNvPr id="13" name="テキスト ボックス 12">
            <a:extLst>
              <a:ext uri="{FF2B5EF4-FFF2-40B4-BE49-F238E27FC236}">
                <a16:creationId xmlns="" xmlns:a16="http://schemas.microsoft.com/office/drawing/2014/main" id="{AC8E6813-2847-454A-82ED-F1CE93835CDB}"/>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Tree>
    <p:extLst>
      <p:ext uri="{BB962C8B-B14F-4D97-AF65-F5344CB8AC3E}">
        <p14:creationId xmlns:p14="http://schemas.microsoft.com/office/powerpoint/2010/main" val="2607962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846264"/>
            <a:ext cx="7776864" cy="107384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a:t>表示：</a:t>
            </a:r>
            <a:r>
              <a:rPr kumimoji="1" lang="en" altLang="ja-JP" sz="1600" dirty="0"/>
              <a:t>CC-BY</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原作者のクレジット（氏名、作品タイトルなど）を表示することを主な条件とし、改変はもちろん、営利目的での二次利用も許可される最も自由度の高い</a:t>
            </a:r>
            <a:r>
              <a:rPr kumimoji="1" lang="en" altLang="ja-JP" sz="1600" dirty="0"/>
              <a:t>CC</a:t>
            </a:r>
            <a:r>
              <a:rPr kumimoji="1" lang="ja-JP" altLang="en-US" sz="1600"/>
              <a:t>ライセンス</a:t>
            </a:r>
          </a:p>
        </p:txBody>
      </p:sp>
      <p:sp>
        <p:nvSpPr>
          <p:cNvPr id="13" name="テキスト ボックス 12">
            <a:extLst>
              <a:ext uri="{FF2B5EF4-FFF2-40B4-BE49-F238E27FC236}">
                <a16:creationId xmlns=""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 xmlns:a16="http://schemas.microsoft.com/office/drawing/2014/main" id="{6D59DC85-65D7-A248-B03C-19B74A7A03F1}"/>
              </a:ext>
            </a:extLst>
          </p:cNvPr>
          <p:cNvSpPr/>
          <p:nvPr/>
        </p:nvSpPr>
        <p:spPr>
          <a:xfrm>
            <a:off x="683568" y="4781728"/>
            <a:ext cx="7776864" cy="13115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a:t>表示</a:t>
            </a:r>
            <a:r>
              <a:rPr kumimoji="1" lang="en-US" altLang="ja-JP" sz="1600" dirty="0"/>
              <a:t>—</a:t>
            </a:r>
            <a:r>
              <a:rPr kumimoji="1" lang="ja-JP" altLang="en-US" sz="1600"/>
              <a:t>継承：</a:t>
            </a:r>
            <a:r>
              <a:rPr kumimoji="1" lang="en" altLang="ja-JP" sz="1600" dirty="0"/>
              <a:t>CC-BY-SA</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原作者のクレジット（氏名、作品タイトルなど）を表示し、改変した場合には元の作品と同じ</a:t>
            </a:r>
            <a:r>
              <a:rPr kumimoji="1" lang="en" altLang="ja-JP" sz="1600" dirty="0"/>
              <a:t>CC</a:t>
            </a:r>
            <a:r>
              <a:rPr kumimoji="1" lang="ja-JP" altLang="en-US" sz="1600"/>
              <a:t>ライセンス（このライセンス）で公開することを主な条件に、営利目的での二次利用も許可される</a:t>
            </a:r>
            <a:r>
              <a:rPr kumimoji="1" lang="en" altLang="ja-JP" sz="1600" dirty="0"/>
              <a:t>CC</a:t>
            </a:r>
            <a:r>
              <a:rPr kumimoji="1" lang="ja-JP" altLang="en-US" sz="1600"/>
              <a:t>ライセンス</a:t>
            </a:r>
          </a:p>
        </p:txBody>
      </p:sp>
      <p:sp>
        <p:nvSpPr>
          <p:cNvPr id="6" name="スライド番号プレースホルダー 5"/>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Tree>
    <p:extLst>
      <p:ext uri="{BB962C8B-B14F-4D97-AF65-F5344CB8AC3E}">
        <p14:creationId xmlns:p14="http://schemas.microsoft.com/office/powerpoint/2010/main" val="3342973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 取り組む際の大まかな取組方針等を定めます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 xmlns:a16="http://schemas.microsoft.com/office/drawing/2014/main" id="{9E536D74-77E7-474B-A2F8-A24B67C2FE6A}"/>
              </a:ext>
            </a:extLst>
          </p:cNvPr>
          <p:cNvSpPr/>
          <p:nvPr/>
        </p:nvSpPr>
        <p:spPr>
          <a:xfrm>
            <a:off x="683568" y="2388735"/>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オープンデータの全体コンセプトを策定し首長や幹部に説明します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オープンデータの意義や目的など取組方針を策定します</a:t>
            </a:r>
            <a:endParaRPr kumimoji="1" lang="en-US" altLang="ja-JP" sz="1600" dirty="0">
              <a:latin typeface="+mj-lt"/>
            </a:endParaRPr>
          </a:p>
        </p:txBody>
      </p:sp>
      <p:sp>
        <p:nvSpPr>
          <p:cNvPr id="15" name="角丸四角形 14">
            <a:extLst>
              <a:ext uri="{FF2B5EF4-FFF2-40B4-BE49-F238E27FC236}">
                <a16:creationId xmlns="" xmlns:a16="http://schemas.microsoft.com/office/drawing/2014/main" id="{4D9E9257-2991-4D41-BA8C-34958DD78A00}"/>
              </a:ext>
            </a:extLst>
          </p:cNvPr>
          <p:cNvSpPr/>
          <p:nvPr/>
        </p:nvSpPr>
        <p:spPr>
          <a:xfrm>
            <a:off x="677104" y="4271742"/>
            <a:ext cx="7776864" cy="1749546"/>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オープンデータに取り組むため、何をどのように検討し企画すればよいか</a:t>
            </a:r>
            <a:endParaRPr kumimoji="1" lang="en-US" altLang="ja-JP" sz="1600" dirty="0"/>
          </a:p>
          <a:p>
            <a:pPr marL="285750" indent="-285750">
              <a:lnSpc>
                <a:spcPct val="150000"/>
              </a:lnSpc>
              <a:buFont typeface="Wingdings" pitchFamily="2" charset="2"/>
              <a:buChar char="l"/>
            </a:pPr>
            <a:r>
              <a:rPr kumimoji="1" lang="ja-JP" altLang="en-US" sz="1600"/>
              <a:t>理解を得るためオープンデータの効果やメリットは、どのように説明すればよいか</a:t>
            </a:r>
            <a:endParaRPr kumimoji="1" lang="en-US" altLang="ja-JP" sz="1600" dirty="0"/>
          </a:p>
          <a:p>
            <a:pPr marL="285750" indent="-285750">
              <a:lnSpc>
                <a:spcPct val="150000"/>
              </a:lnSpc>
              <a:buFont typeface="Wingdings" pitchFamily="2" charset="2"/>
              <a:buChar char="l"/>
            </a:pPr>
            <a:r>
              <a:rPr kumimoji="1" lang="ja-JP" altLang="en-US" sz="1600"/>
              <a:t>オープンデータの取組方針・指針に地方公共団体が取り組む意義や目的などをどのように考えればよいか</a:t>
            </a:r>
          </a:p>
        </p:txBody>
      </p:sp>
      <p:sp>
        <p:nvSpPr>
          <p:cNvPr id="3" name="テキスト ボックス 2">
            <a:extLst>
              <a:ext uri="{FF2B5EF4-FFF2-40B4-BE49-F238E27FC236}">
                <a16:creationId xmlns="" xmlns:a16="http://schemas.microsoft.com/office/drawing/2014/main" id="{A2B4047E-6DF1-F54F-AEA3-30353ED0AC7E}"/>
              </a:ext>
            </a:extLst>
          </p:cNvPr>
          <p:cNvSpPr txBox="1"/>
          <p:nvPr/>
        </p:nvSpPr>
        <p:spPr>
          <a:xfrm>
            <a:off x="677104" y="2010326"/>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 xmlns:a16="http://schemas.microsoft.com/office/drawing/2014/main" id="{911C08FA-3B69-2241-BC0E-82751794AA1D}"/>
              </a:ext>
            </a:extLst>
          </p:cNvPr>
          <p:cNvSpPr txBox="1"/>
          <p:nvPr/>
        </p:nvSpPr>
        <p:spPr>
          <a:xfrm>
            <a:off x="677103" y="3882534"/>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
        <p:nvSpPr>
          <p:cNvPr id="6" name="スライド番号プレースホルダー 5"/>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846264"/>
            <a:ext cx="7776864" cy="130063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3"/>
            </a:pPr>
            <a:r>
              <a:rPr kumimoji="1" lang="ja-JP" altLang="en-US" sz="1600"/>
              <a:t>表示</a:t>
            </a:r>
            <a:r>
              <a:rPr kumimoji="1" lang="en-US" altLang="ja-JP" sz="1600" dirty="0"/>
              <a:t>—</a:t>
            </a:r>
            <a:r>
              <a:rPr kumimoji="1" lang="ja-JP" altLang="en-US" sz="1600"/>
              <a:t>改変禁止：</a:t>
            </a:r>
            <a:r>
              <a:rPr kumimoji="1" lang="en" altLang="ja-JP" sz="1600" dirty="0"/>
              <a:t>CC-BY-ND</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原作者のクレジット（氏名、作品タイトルなど）を表示し、かつ元の作品を改変しないことを主な条件に、営利目的での利用（転載、コピー、共有）が行える</a:t>
            </a:r>
            <a:r>
              <a:rPr kumimoji="1" lang="en" altLang="ja-JP" sz="1600" dirty="0"/>
              <a:t>CC</a:t>
            </a:r>
            <a:r>
              <a:rPr kumimoji="1" lang="ja-JP" altLang="en-US" sz="1600"/>
              <a:t>ライセンス</a:t>
            </a:r>
          </a:p>
        </p:txBody>
      </p:sp>
      <p:sp>
        <p:nvSpPr>
          <p:cNvPr id="13" name="テキスト ボックス 12">
            <a:extLst>
              <a:ext uri="{FF2B5EF4-FFF2-40B4-BE49-F238E27FC236}">
                <a16:creationId xmlns=""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角丸四角形 13">
            <a:extLst>
              <a:ext uri="{FF2B5EF4-FFF2-40B4-BE49-F238E27FC236}">
                <a16:creationId xmlns="" xmlns:a16="http://schemas.microsoft.com/office/drawing/2014/main" id="{6D59DC85-65D7-A248-B03C-19B74A7A03F1}"/>
              </a:ext>
            </a:extLst>
          </p:cNvPr>
          <p:cNvSpPr/>
          <p:nvPr/>
        </p:nvSpPr>
        <p:spPr>
          <a:xfrm>
            <a:off x="683568" y="5000228"/>
            <a:ext cx="7776864" cy="10930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4"/>
            </a:pPr>
            <a:r>
              <a:rPr kumimoji="1" lang="ja-JP" altLang="en-US" sz="1600"/>
              <a:t>表示</a:t>
            </a:r>
            <a:r>
              <a:rPr kumimoji="1" lang="en-US" altLang="ja-JP" sz="1600" dirty="0"/>
              <a:t>—</a:t>
            </a:r>
            <a:r>
              <a:rPr kumimoji="1" lang="ja-JP" altLang="en-US" sz="1600"/>
              <a:t>非営利：</a:t>
            </a:r>
            <a:r>
              <a:rPr kumimoji="1" lang="en" altLang="ja-JP" sz="1600" dirty="0"/>
              <a:t>CC-BY-NC</a:t>
            </a:r>
          </a:p>
          <a:p>
            <a:pPr marL="800100" lvl="1" indent="-342900">
              <a:lnSpc>
                <a:spcPts val="2420"/>
              </a:lnSpc>
              <a:buFont typeface="Arial" panose="020B0604020202020204" pitchFamily="34" charset="0"/>
              <a:buChar char="•"/>
            </a:pPr>
            <a:r>
              <a:rPr kumimoji="1" lang="ja-JP" altLang="en-US" sz="1600"/>
              <a:t>原作者のクレジット（氏名、作品タイトルなど）を表示し、かつ非営利目的であることを主な条件に、改変したり再配布したりすることができる</a:t>
            </a:r>
            <a:r>
              <a:rPr kumimoji="1" lang="en" altLang="ja-JP" sz="1600" dirty="0"/>
              <a:t>CC</a:t>
            </a:r>
            <a:r>
              <a:rPr kumimoji="1" lang="ja-JP" altLang="en-US" sz="1600"/>
              <a:t>ライセンス</a:t>
            </a:r>
          </a:p>
        </p:txBody>
      </p:sp>
      <p:pic>
        <p:nvPicPr>
          <p:cNvPr id="16" name="図 15">
            <a:extLst>
              <a:ext uri="{FF2B5EF4-FFF2-40B4-BE49-F238E27FC236}">
                <a16:creationId xmlns="" xmlns:a16="http://schemas.microsoft.com/office/drawing/2014/main" id="{F4CCF504-9DB7-C94D-BDF5-5788CE40D6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19" name="図 18">
            <a:extLst>
              <a:ext uri="{FF2B5EF4-FFF2-40B4-BE49-F238E27FC236}">
                <a16:creationId xmlns="" xmlns:a16="http://schemas.microsoft.com/office/drawing/2014/main" id="{B53CB50A-64BD-8740-8156-A8C0C425DFE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0698" y="4513131"/>
            <a:ext cx="1219200" cy="419100"/>
          </a:xfrm>
          <a:prstGeom prst="rect">
            <a:avLst/>
          </a:prstGeom>
        </p:spPr>
      </p:pic>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Tree>
    <p:extLst>
      <p:ext uri="{BB962C8B-B14F-4D97-AF65-F5344CB8AC3E}">
        <p14:creationId xmlns:p14="http://schemas.microsoft.com/office/powerpoint/2010/main" val="19403078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846264"/>
            <a:ext cx="7776864" cy="130063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5"/>
            </a:pPr>
            <a:r>
              <a:rPr kumimoji="1" lang="ja-JP" altLang="en-US" sz="1600"/>
              <a:t>表示</a:t>
            </a:r>
            <a:r>
              <a:rPr kumimoji="1" lang="en-US" altLang="ja-JP" sz="1600" dirty="0"/>
              <a:t>—</a:t>
            </a:r>
            <a:r>
              <a:rPr kumimoji="1" lang="ja-JP" altLang="en-US" sz="1600"/>
              <a:t>非営利</a:t>
            </a:r>
            <a:r>
              <a:rPr kumimoji="1" lang="en-US" altLang="ja-JP" sz="1600" dirty="0"/>
              <a:t>—</a:t>
            </a:r>
            <a:r>
              <a:rPr kumimoji="1" lang="ja-JP" altLang="en-US" sz="1600"/>
              <a:t>継承：</a:t>
            </a:r>
            <a:r>
              <a:rPr kumimoji="1" lang="en" altLang="ja-JP" sz="1600" dirty="0"/>
              <a:t>CC-BY-NC-SA</a:t>
            </a:r>
          </a:p>
          <a:p>
            <a:pPr marL="800100" lvl="1" indent="-342900">
              <a:lnSpc>
                <a:spcPts val="2420"/>
              </a:lnSpc>
              <a:buFont typeface="Arial" panose="020B0604020202020204" pitchFamily="34" charset="0"/>
              <a:buChar char="•"/>
            </a:pPr>
            <a:r>
              <a:rPr kumimoji="1" lang="ja-JP" altLang="en-US" sz="1600"/>
              <a:t>原作者のクレジット（氏名、作品タイトルなど）を表示し、かつ非営利目的に限り、また改変を行った際には元の作品と同じ組み合わせの</a:t>
            </a:r>
            <a:r>
              <a:rPr kumimoji="1" lang="en" altLang="ja-JP" sz="1600" dirty="0"/>
              <a:t>CC</a:t>
            </a:r>
            <a:r>
              <a:rPr kumimoji="1" lang="ja-JP" altLang="en-US" sz="1600"/>
              <a:t>ライセンスで公開することを主な条件に、改変したり再配布したりすることができる</a:t>
            </a:r>
            <a:r>
              <a:rPr kumimoji="1" lang="en" altLang="ja-JP" sz="1600" dirty="0"/>
              <a:t>CC</a:t>
            </a:r>
            <a:r>
              <a:rPr kumimoji="1" lang="ja-JP" altLang="en-US" sz="1600"/>
              <a:t>ライセンス</a:t>
            </a:r>
          </a:p>
        </p:txBody>
      </p:sp>
      <p:sp>
        <p:nvSpPr>
          <p:cNvPr id="13" name="テキスト ボックス 12">
            <a:extLst>
              <a:ext uri="{FF2B5EF4-FFF2-40B4-BE49-F238E27FC236}">
                <a16:creationId xmlns=""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角丸四角形 13">
            <a:extLst>
              <a:ext uri="{FF2B5EF4-FFF2-40B4-BE49-F238E27FC236}">
                <a16:creationId xmlns="" xmlns:a16="http://schemas.microsoft.com/office/drawing/2014/main" id="{6D59DC85-65D7-A248-B03C-19B74A7A03F1}"/>
              </a:ext>
            </a:extLst>
          </p:cNvPr>
          <p:cNvSpPr/>
          <p:nvPr/>
        </p:nvSpPr>
        <p:spPr>
          <a:xfrm>
            <a:off x="683568" y="4924209"/>
            <a:ext cx="7776864" cy="124811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6"/>
            </a:pPr>
            <a:r>
              <a:rPr kumimoji="1" lang="ja-JP" altLang="en-US" sz="1600"/>
              <a:t>表示</a:t>
            </a:r>
            <a:r>
              <a:rPr kumimoji="1" lang="en-US" altLang="ja-JP" sz="1600" dirty="0"/>
              <a:t>—</a:t>
            </a:r>
            <a:r>
              <a:rPr kumimoji="1" lang="ja-JP" altLang="en-US" sz="1600"/>
              <a:t>非営利</a:t>
            </a:r>
            <a:r>
              <a:rPr kumimoji="1" lang="en-US" altLang="ja-JP" sz="1600" dirty="0"/>
              <a:t>—</a:t>
            </a:r>
            <a:r>
              <a:rPr kumimoji="1" lang="ja-JP" altLang="en-US" sz="1600"/>
              <a:t>改変禁止：</a:t>
            </a:r>
            <a:r>
              <a:rPr kumimoji="1" lang="en" altLang="ja-JP" sz="1600" dirty="0"/>
              <a:t>CC-BY-NC-ND</a:t>
            </a:r>
          </a:p>
          <a:p>
            <a:pPr marL="800100" lvl="1" indent="-342900">
              <a:lnSpc>
                <a:spcPts val="2420"/>
              </a:lnSpc>
              <a:buFont typeface="Arial" panose="020B0604020202020204" pitchFamily="34" charset="0"/>
              <a:buChar char="•"/>
            </a:pPr>
            <a:r>
              <a:rPr kumimoji="1" lang="ja-JP" altLang="en-US" sz="1600"/>
              <a:t>原作者のクレジット（氏名、作品タイトルなど）を表示し、かつ非営利目的であり、そして元の作品を改変しないことを主な条件に、作品を自由に再配布できる</a:t>
            </a:r>
            <a:r>
              <a:rPr kumimoji="1" lang="en" altLang="ja-JP" sz="1600" dirty="0"/>
              <a:t>CC</a:t>
            </a:r>
            <a:r>
              <a:rPr kumimoji="1" lang="ja-JP" altLang="en-US" sz="1600"/>
              <a:t>ライセンス</a:t>
            </a:r>
          </a:p>
        </p:txBody>
      </p:sp>
      <p:pic>
        <p:nvPicPr>
          <p:cNvPr id="17" name="図 16">
            <a:extLst>
              <a:ext uri="{FF2B5EF4-FFF2-40B4-BE49-F238E27FC236}">
                <a16:creationId xmlns="" xmlns:a16="http://schemas.microsoft.com/office/drawing/2014/main" id="{30618166-5DE8-1146-BD4D-69DD00645B0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37030"/>
            <a:ext cx="1219200" cy="419100"/>
          </a:xfrm>
          <a:prstGeom prst="rect">
            <a:avLst/>
          </a:prstGeom>
        </p:spPr>
      </p:pic>
      <p:pic>
        <p:nvPicPr>
          <p:cNvPr id="20" name="図 19">
            <a:extLst>
              <a:ext uri="{FF2B5EF4-FFF2-40B4-BE49-F238E27FC236}">
                <a16:creationId xmlns="" xmlns:a16="http://schemas.microsoft.com/office/drawing/2014/main" id="{56948D25-9578-0840-900A-565AD2F6C72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0698" y="4437112"/>
            <a:ext cx="1219200" cy="419100"/>
          </a:xfrm>
          <a:prstGeom prst="rect">
            <a:avLst/>
          </a:prstGeom>
        </p:spPr>
      </p:pic>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51</a:t>
            </a:fld>
            <a:endParaRPr kumimoji="1" lang="ja-JP" altLang="en-US"/>
          </a:p>
        </p:txBody>
      </p:sp>
    </p:spTree>
    <p:extLst>
      <p:ext uri="{BB962C8B-B14F-4D97-AF65-F5344CB8AC3E}">
        <p14:creationId xmlns:p14="http://schemas.microsoft.com/office/powerpoint/2010/main" val="17467491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あるデータにクリエイティブ・コモンズ・ライセンスを付けたいのですが、表示するべき情報は何ですか？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38318"/>
            <a:ext cx="5431167" cy="338554"/>
          </a:xfrm>
          <a:prstGeom prst="rect">
            <a:avLst/>
          </a:prstGeom>
          <a:noFill/>
        </p:spPr>
        <p:txBody>
          <a:bodyPr wrap="none" rtlCol="0">
            <a:spAutoFit/>
          </a:bodyPr>
          <a:lstStyle/>
          <a:p>
            <a:r>
              <a:rPr kumimoji="1" lang="ja-JP" altLang="en-US" sz="1600"/>
              <a:t>クリエイティブ・コモンズ表示</a:t>
            </a:r>
            <a:r>
              <a:rPr kumimoji="1" lang="en-US" altLang="ja-JP" sz="1600" dirty="0"/>
              <a:t>4.0</a:t>
            </a:r>
            <a:r>
              <a:rPr kumimoji="1" lang="ja-JP" altLang="en-US" sz="1600"/>
              <a:t>（</a:t>
            </a:r>
            <a:r>
              <a:rPr kumimoji="1" lang="en" altLang="ja-JP" sz="1600" dirty="0"/>
              <a:t>CC-BY 4.0</a:t>
            </a:r>
            <a:r>
              <a:rPr kumimoji="1" lang="ja-JP" altLang="en" sz="1600"/>
              <a:t>）</a:t>
            </a:r>
            <a:r>
              <a:rPr kumimoji="1" lang="ja-JP" altLang="en-US" sz="1600"/>
              <a:t>ライセンスの場合</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371219"/>
            <a:ext cx="7776864" cy="372207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「このデータセットは</a:t>
            </a:r>
            <a:r>
              <a:rPr kumimoji="1" lang="en" altLang="ja-JP" sz="1600" dirty="0"/>
              <a:t>CC BY 4.0</a:t>
            </a:r>
            <a:r>
              <a:rPr kumimoji="1" lang="ja-JP" altLang="en-US" sz="1600"/>
              <a:t>で提供されています」「このデータセットはクリエイティブ・コモンズ表示</a:t>
            </a:r>
            <a:r>
              <a:rPr kumimoji="1" lang="en-US" altLang="ja-JP" sz="1600" dirty="0"/>
              <a:t>4.0</a:t>
            </a:r>
            <a:r>
              <a:rPr kumimoji="1" lang="ja-JP" altLang="en-US" sz="1600"/>
              <a:t>で提供されています」など、ライセンスに関する注意書き</a:t>
            </a:r>
          </a:p>
          <a:p>
            <a:pPr marL="342900" indent="-342900">
              <a:lnSpc>
                <a:spcPct val="150000"/>
              </a:lnSpc>
              <a:buFont typeface="+mj-lt"/>
              <a:buAutoNum type="arabicPeriod"/>
            </a:pPr>
            <a:r>
              <a:rPr kumimoji="1" lang="ja-JP" altLang="en-US" sz="1600"/>
              <a:t>ライセンスの</a:t>
            </a:r>
            <a:r>
              <a:rPr kumimoji="1" lang="en" altLang="ja-JP" sz="1600" dirty="0"/>
              <a:t>URL</a:t>
            </a:r>
          </a:p>
          <a:p>
            <a:pPr marL="342900" indent="-342900">
              <a:lnSpc>
                <a:spcPct val="150000"/>
              </a:lnSpc>
              <a:buFont typeface="+mj-lt"/>
              <a:buAutoNum type="arabicPeriod"/>
            </a:pPr>
            <a:r>
              <a:rPr kumimoji="1" lang="ja-JP" altLang="en-US" sz="1600"/>
              <a:t>免責条項に関する注意書きの有無と、ある場合はその記載箇所</a:t>
            </a:r>
          </a:p>
          <a:p>
            <a:pPr marL="342900" indent="-342900">
              <a:lnSpc>
                <a:spcPct val="150000"/>
              </a:lnSpc>
              <a:buFont typeface="+mj-lt"/>
              <a:buAutoNum type="arabicPeriod"/>
            </a:pPr>
            <a:r>
              <a:rPr kumimoji="1" lang="ja-JP" altLang="en-US" sz="1600"/>
              <a:t>データセットに関する著作権表示の有無と、ある場合はその記載されている箇所</a:t>
            </a:r>
          </a:p>
          <a:p>
            <a:pPr marL="342900" indent="-342900">
              <a:lnSpc>
                <a:spcPct val="150000"/>
              </a:lnSpc>
              <a:buFont typeface="+mj-lt"/>
              <a:buAutoNum type="arabicPeriod"/>
            </a:pPr>
            <a:r>
              <a:rPr kumimoji="1" lang="ja-JP" altLang="en-US" sz="1600"/>
              <a:t>著作者などの名前（ない場合はその旨の告知）*</a:t>
            </a:r>
            <a:r>
              <a:rPr kumimoji="1" lang="en-US" altLang="ja-JP" sz="1600" dirty="0"/>
              <a:t>1</a:t>
            </a:r>
          </a:p>
          <a:p>
            <a:pPr marL="342900" indent="-342900">
              <a:lnSpc>
                <a:spcPct val="150000"/>
              </a:lnSpc>
              <a:buFont typeface="+mj-lt"/>
              <a:buAutoNum type="arabicPeriod"/>
            </a:pPr>
            <a:r>
              <a:rPr kumimoji="1" lang="ja-JP" altLang="en-US" sz="1600"/>
              <a:t>データセットのタイトル（ない場合はその旨の告知）</a:t>
            </a:r>
          </a:p>
          <a:p>
            <a:pPr marL="342900" indent="-342900">
              <a:lnSpc>
                <a:spcPct val="150000"/>
              </a:lnSpc>
              <a:buFont typeface="+mj-lt"/>
              <a:buAutoNum type="arabicPeriod"/>
            </a:pPr>
            <a:r>
              <a:rPr kumimoji="1" lang="ja-JP" altLang="en-US" sz="1600"/>
              <a:t>特にデータに添付するべき</a:t>
            </a:r>
            <a:r>
              <a:rPr kumimoji="1" lang="en" altLang="ja-JP" sz="1600" dirty="0"/>
              <a:t>URL</a:t>
            </a:r>
            <a:r>
              <a:rPr kumimoji="1" lang="ja-JP" altLang="en-US" sz="1600"/>
              <a:t>があればその</a:t>
            </a:r>
            <a:r>
              <a:rPr kumimoji="1" lang="en" altLang="ja-JP" sz="1600" dirty="0"/>
              <a:t>URL</a:t>
            </a:r>
            <a:r>
              <a:rPr kumimoji="1" lang="ja-JP" altLang="en" sz="1600"/>
              <a:t>（</a:t>
            </a:r>
            <a:r>
              <a:rPr kumimoji="1" lang="ja-JP" altLang="en-US" sz="1600"/>
              <a:t>ない場合はその旨の告知）*</a:t>
            </a:r>
            <a:r>
              <a:rPr kumimoji="1" lang="en-US" altLang="ja-JP" sz="1600" dirty="0"/>
              <a:t>2</a:t>
            </a:r>
          </a:p>
          <a:p>
            <a:pPr marL="342900" indent="-342900">
              <a:lnSpc>
                <a:spcPct val="150000"/>
              </a:lnSpc>
              <a:buFont typeface="+mj-lt"/>
              <a:buAutoNum type="arabicPeriod"/>
            </a:pPr>
            <a:r>
              <a:rPr kumimoji="1" lang="ja-JP" altLang="en-US" sz="1600"/>
              <a:t>政府以外の者の作成した著作物など、第三者の権利物が含まれている場合はその箇所と権利</a:t>
            </a:r>
          </a:p>
        </p:txBody>
      </p:sp>
      <p:sp>
        <p:nvSpPr>
          <p:cNvPr id="13" name="テキスト ボックス 12">
            <a:extLst>
              <a:ext uri="{FF2B5EF4-FFF2-40B4-BE49-F238E27FC236}">
                <a16:creationId xmlns="" xmlns:a16="http://schemas.microsoft.com/office/drawing/2014/main" id="{CE4E48B5-CBD8-0A4D-81FE-BDD9B18840ED}"/>
              </a:ext>
            </a:extLst>
          </p:cNvPr>
          <p:cNvSpPr txBox="1"/>
          <p:nvPr/>
        </p:nvSpPr>
        <p:spPr>
          <a:xfrm>
            <a:off x="683568" y="6093296"/>
            <a:ext cx="8208912" cy="461665"/>
          </a:xfrm>
          <a:prstGeom prst="rect">
            <a:avLst/>
          </a:prstGeom>
          <a:noFill/>
        </p:spPr>
        <p:txBody>
          <a:bodyPr wrap="square" rtlCol="0">
            <a:spAutoFit/>
          </a:bodyPr>
          <a:lstStyle/>
          <a:p>
            <a:r>
              <a:rPr kumimoji="1" lang="ja-JP" altLang="en-US" sz="1200"/>
              <a:t>*</a:t>
            </a:r>
            <a:r>
              <a:rPr kumimoji="1" lang="en-US" altLang="ja-JP" sz="1200" dirty="0"/>
              <a:t>1 </a:t>
            </a:r>
            <a:r>
              <a:rPr kumimoji="1" lang="ja-JP" altLang="en-US" sz="1200"/>
              <a:t>実演家が存在する場合は実演家の名前も。</a:t>
            </a:r>
          </a:p>
          <a:p>
            <a:r>
              <a:rPr kumimoji="1" lang="ja-JP" altLang="en-US" sz="1200"/>
              <a:t>*</a:t>
            </a:r>
            <a:r>
              <a:rPr kumimoji="1" lang="en-US" altLang="ja-JP" sz="1200" dirty="0"/>
              <a:t>2 </a:t>
            </a:r>
            <a:r>
              <a:rPr kumimoji="1" lang="ja-JP" altLang="en-US" sz="1200"/>
              <a:t>その</a:t>
            </a:r>
            <a:r>
              <a:rPr kumimoji="1" lang="en" altLang="ja-JP" sz="1200" dirty="0"/>
              <a:t>URL</a:t>
            </a:r>
            <a:r>
              <a:rPr kumimoji="1" lang="ja-JP" altLang="en-US" sz="1200"/>
              <a:t>に当該データセットの著作権表示かライセンス情報が提供されている場合に限ります。</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52</a:t>
            </a:fld>
            <a:endParaRPr kumimoji="1" lang="ja-JP" altLang="en-US"/>
          </a:p>
        </p:txBody>
      </p:sp>
    </p:spTree>
    <p:extLst>
      <p:ext uri="{BB962C8B-B14F-4D97-AF65-F5344CB8AC3E}">
        <p14:creationId xmlns:p14="http://schemas.microsoft.com/office/powerpoint/2010/main" val="6273900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53</a:t>
            </a:fld>
            <a:endParaRPr kumimoji="1" lang="ja-JP" altLang="en-US"/>
          </a:p>
        </p:txBody>
      </p:sp>
    </p:spTree>
    <p:extLst>
      <p:ext uri="{BB962C8B-B14F-4D97-AF65-F5344CB8AC3E}">
        <p14:creationId xmlns:p14="http://schemas.microsoft.com/office/powerpoint/2010/main" val="9775757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54</a:t>
            </a:fld>
            <a:endParaRPr kumimoji="1" lang="ja-JP" altLang="en-US"/>
          </a:p>
        </p:txBody>
      </p:sp>
    </p:spTree>
    <p:extLst>
      <p:ext uri="{BB962C8B-B14F-4D97-AF65-F5344CB8AC3E}">
        <p14:creationId xmlns:p14="http://schemas.microsoft.com/office/powerpoint/2010/main" val="19622016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公開したオープンデータに誤りが見つかりました。どう対処すればよいですか？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82334"/>
            <a:ext cx="3350597" cy="338554"/>
          </a:xfrm>
          <a:prstGeom prst="rect">
            <a:avLst/>
          </a:prstGeom>
          <a:noFill/>
        </p:spPr>
        <p:txBody>
          <a:bodyPr wrap="none" rtlCol="0">
            <a:spAutoFit/>
          </a:bodyPr>
          <a:lstStyle/>
          <a:p>
            <a:r>
              <a:rPr kumimoji="1" lang="ja-JP" altLang="en-US" sz="1600"/>
              <a:t>データに誤りが見つかった際の作業手順</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636912"/>
            <a:ext cx="7776864" cy="230425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誤りが見つかったデータを非公開にします</a:t>
            </a:r>
            <a:endParaRPr kumimoji="1" lang="en-US" altLang="ja-JP" sz="1600" dirty="0"/>
          </a:p>
          <a:p>
            <a:pPr marL="342900" indent="-342900">
              <a:lnSpc>
                <a:spcPct val="150000"/>
              </a:lnSpc>
              <a:buFont typeface="+mj-lt"/>
              <a:buAutoNum type="arabicPeriod"/>
            </a:pPr>
            <a:r>
              <a:rPr kumimoji="1" lang="ja-JP" altLang="en-US" sz="1600"/>
              <a:t>重大な誤りである場合にはホームページなどに掲載します</a:t>
            </a:r>
            <a:endParaRPr kumimoji="1" lang="en-US" altLang="ja-JP" sz="1600" dirty="0"/>
          </a:p>
          <a:p>
            <a:pPr marL="800100" lvl="1" indent="-342900">
              <a:lnSpc>
                <a:spcPct val="150000"/>
              </a:lnSpc>
              <a:buFont typeface="Arial" panose="020B0604020202020204" pitchFamily="34" charset="0"/>
              <a:buChar char="•"/>
            </a:pPr>
            <a:r>
              <a:rPr kumimoji="1" lang="ja-JP" altLang="en-US" sz="1600"/>
              <a:t>データの内容やダウンロード数などから重要性を判断</a:t>
            </a:r>
            <a:endParaRPr kumimoji="1" lang="en-US" altLang="ja-JP" sz="1600" dirty="0"/>
          </a:p>
          <a:p>
            <a:pPr marL="342900" indent="-342900">
              <a:lnSpc>
                <a:spcPct val="150000"/>
              </a:lnSpc>
              <a:buFont typeface="+mj-lt"/>
              <a:buAutoNum type="arabicPeriod"/>
            </a:pPr>
            <a:r>
              <a:rPr kumimoji="1" lang="ja-JP" altLang="en-US" sz="1600"/>
              <a:t>データを修正し、正しいデータを登録し直します</a:t>
            </a:r>
            <a:endParaRPr kumimoji="1" lang="en-US" altLang="ja-JP" sz="1600" dirty="0"/>
          </a:p>
          <a:p>
            <a:pPr marL="342900" indent="-342900">
              <a:lnSpc>
                <a:spcPct val="150000"/>
              </a:lnSpc>
              <a:buFont typeface="+mj-lt"/>
              <a:buAutoNum type="arabicPeriod"/>
            </a:pPr>
            <a:r>
              <a:rPr kumimoji="1" lang="ja-JP" altLang="en-US" sz="1600"/>
              <a:t>正しいデータを公開したことをホームページで通知します</a:t>
            </a:r>
            <a:endParaRPr kumimoji="1" lang="en-US" altLang="ja-JP" sz="1600" dirty="0"/>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55</a:t>
            </a:fld>
            <a:endParaRPr kumimoji="1" lang="ja-JP" altLang="en-US"/>
          </a:p>
        </p:txBody>
      </p:sp>
    </p:spTree>
    <p:extLst>
      <p:ext uri="{BB962C8B-B14F-4D97-AF65-F5344CB8AC3E}">
        <p14:creationId xmlns:p14="http://schemas.microsoft.com/office/powerpoint/2010/main" val="27672887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データに対して望ましくない改変をされた場合にはどうしたらよいですか？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82334"/>
            <a:ext cx="4775666" cy="338554"/>
          </a:xfrm>
          <a:prstGeom prst="rect">
            <a:avLst/>
          </a:prstGeom>
          <a:noFill/>
        </p:spPr>
        <p:txBody>
          <a:bodyPr wrap="none" rtlCol="0">
            <a:spAutoFit/>
          </a:bodyPr>
          <a:lstStyle/>
          <a:p>
            <a:r>
              <a:rPr kumimoji="1" lang="ja-JP" altLang="en-US" sz="1600"/>
              <a:t>データに対して望ましくない改変がされた場合の対処方法</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636911"/>
            <a:ext cx="7776864" cy="3312369"/>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ライセンス違反として対処します</a:t>
            </a:r>
            <a:endParaRPr kumimoji="1" lang="en-US" altLang="ja-JP" sz="1600" dirty="0"/>
          </a:p>
          <a:p>
            <a:pPr marL="800100" lvl="1" indent="-342900">
              <a:lnSpc>
                <a:spcPct val="150000"/>
              </a:lnSpc>
              <a:buFont typeface="Arial" panose="020B0604020202020204" pitchFamily="34" charset="0"/>
              <a:buChar char="•"/>
            </a:pPr>
            <a:r>
              <a:rPr kumimoji="1" lang="en-US" altLang="ja-JP" sz="1600" dirty="0"/>
              <a:t>CC</a:t>
            </a:r>
            <a:r>
              <a:rPr kumimoji="1" lang="ja-JP" altLang="en-US" sz="1600"/>
              <a:t>ライセンスの場合に有効</a:t>
            </a:r>
            <a:endParaRPr kumimoji="1" lang="en-US" altLang="ja-JP" sz="1600" dirty="0"/>
          </a:p>
          <a:p>
            <a:pPr marL="800100" lvl="1" indent="-342900">
              <a:lnSpc>
                <a:spcPct val="150000"/>
              </a:lnSpc>
              <a:buFont typeface="Arial" panose="020B0604020202020204" pitchFamily="34" charset="0"/>
              <a:buChar char="•"/>
            </a:pPr>
            <a:r>
              <a:rPr kumimoji="1" lang="ja-JP" altLang="en-US" sz="1600"/>
              <a:t>著作者の名誉・声望を害するような二次的著作物を創作したことが理由</a:t>
            </a:r>
            <a:endParaRPr kumimoji="1" lang="en-US" altLang="ja-JP" sz="1600" dirty="0"/>
          </a:p>
          <a:p>
            <a:pPr marL="342900" indent="-342900">
              <a:lnSpc>
                <a:spcPct val="150000"/>
              </a:lnSpc>
              <a:buFont typeface="+mj-lt"/>
              <a:buAutoNum type="arabicPeriod"/>
            </a:pPr>
            <a:r>
              <a:rPr lang="ja-JP" altLang="en-US" sz="1600"/>
              <a:t>許諾者や著作者への言及を除去するように通知します</a:t>
            </a:r>
            <a:endParaRPr lang="en-US" altLang="ja-JP" sz="1600" dirty="0"/>
          </a:p>
          <a:p>
            <a:pPr marL="800100" lvl="1" indent="-342900">
              <a:lnSpc>
                <a:spcPct val="150000"/>
              </a:lnSpc>
              <a:buFont typeface="Arial" panose="020B0604020202020204" pitchFamily="34" charset="0"/>
              <a:buChar char="•"/>
            </a:pPr>
            <a:r>
              <a:rPr kumimoji="1" lang="en-US" altLang="ja-JP" sz="1600" dirty="0"/>
              <a:t>CC</a:t>
            </a:r>
            <a:r>
              <a:rPr kumimoji="1" lang="ja-JP" altLang="en-US" sz="1600"/>
              <a:t>ライセンスの場合に有効</a:t>
            </a:r>
            <a:endParaRPr kumimoji="1" lang="en-US" altLang="ja-JP" sz="1600" dirty="0"/>
          </a:p>
          <a:p>
            <a:pPr marL="800100" lvl="1" indent="-342900">
              <a:lnSpc>
                <a:spcPct val="150000"/>
              </a:lnSpc>
              <a:buFont typeface="Arial" panose="020B0604020202020204" pitchFamily="34" charset="0"/>
              <a:buChar char="•"/>
            </a:pPr>
            <a:r>
              <a:rPr kumimoji="1" lang="ja-JP" altLang="en-US" sz="1600"/>
              <a:t>クレジット表示の削除を求めます</a:t>
            </a:r>
            <a:endParaRPr kumimoji="1" lang="en-US" altLang="ja-JP" sz="1600" dirty="0"/>
          </a:p>
          <a:p>
            <a:pPr marL="800100" lvl="1" indent="-342900">
              <a:lnSpc>
                <a:spcPct val="150000"/>
              </a:lnSpc>
              <a:buFont typeface="Arial" panose="020B0604020202020204" pitchFamily="34" charset="0"/>
              <a:buChar char="•"/>
            </a:pPr>
            <a:r>
              <a:rPr kumimoji="1" lang="ja-JP" altLang="en-US" sz="1600"/>
              <a:t>通知を受けた利用者は実行可能な範囲ですべての言及を除去する義務を負います</a:t>
            </a:r>
            <a:endParaRPr kumimoji="1" lang="en-US" altLang="ja-JP" sz="1600" dirty="0"/>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56</a:t>
            </a:fld>
            <a:endParaRPr kumimoji="1" lang="ja-JP" altLang="en-US"/>
          </a:p>
        </p:txBody>
      </p:sp>
    </p:spTree>
    <p:extLst>
      <p:ext uri="{BB962C8B-B14F-4D97-AF65-F5344CB8AC3E}">
        <p14:creationId xmlns:p14="http://schemas.microsoft.com/office/powerpoint/2010/main" val="11467260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「公開する」ために役に立つ具体的な事例を地域メンターが紹介します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8" name="図 7">
            <a:extLst>
              <a:ext uri="{FF2B5EF4-FFF2-40B4-BE49-F238E27FC236}">
                <a16:creationId xmlns="" xmlns:a16="http://schemas.microsoft.com/office/drawing/2014/main" id="{6ECBFB81-30B6-C54B-9F09-32E5DC1C093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9" name="テキスト ボックス 8">
            <a:extLst>
              <a:ext uri="{FF2B5EF4-FFF2-40B4-BE49-F238E27FC236}">
                <a16:creationId xmlns="" xmlns:a16="http://schemas.microsoft.com/office/drawing/2014/main" id="{0D73E3D4-3376-F54A-AB06-D71ACDB66A08}"/>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2" name="図表 11">
            <a:extLst>
              <a:ext uri="{FF2B5EF4-FFF2-40B4-BE49-F238E27FC236}">
                <a16:creationId xmlns="" xmlns:a16="http://schemas.microsoft.com/office/drawing/2014/main" id="{A49DF1F7-9085-2743-909F-B26E3AFF2601}"/>
              </a:ext>
            </a:extLst>
          </p:cNvPr>
          <p:cNvGraphicFramePr/>
          <p:nvPr>
            <p:extLst>
              <p:ext uri="{D42A27DB-BD31-4B8C-83A1-F6EECF244321}">
                <p14:modId xmlns:p14="http://schemas.microsoft.com/office/powerpoint/2010/main" val="4075420912"/>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57</a:t>
            </a:fld>
            <a:endParaRPr kumimoji="1" lang="ja-JP" altLang="en-US"/>
          </a:p>
        </p:txBody>
      </p:sp>
    </p:spTree>
    <p:extLst>
      <p:ext uri="{BB962C8B-B14F-4D97-AF65-F5344CB8AC3E}">
        <p14:creationId xmlns:p14="http://schemas.microsoft.com/office/powerpoint/2010/main" val="1520551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18" name="Text Box 31">
            <a:extLst>
              <a:ext uri="{FF2B5EF4-FFF2-40B4-BE49-F238E27FC236}">
                <a16:creationId xmlns="" xmlns:a16="http://schemas.microsoft.com/office/drawing/2014/main" id="{17CD7A48-960E-BF4C-87AF-B242A5E8FF1E}"/>
              </a:ext>
            </a:extLst>
          </p:cNvPr>
          <p:cNvSpPr txBox="1">
            <a:spLocks noChangeArrowheads="1"/>
          </p:cNvSpPr>
          <p:nvPr/>
        </p:nvSpPr>
        <p:spPr bwMode="gray">
          <a:xfrm>
            <a:off x="4842388" y="5662409"/>
            <a:ext cx="216758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事例紹介</a:t>
            </a:r>
            <a:endParaRPr lang="ja-JP" altLang="en-US" sz="2200" dirty="0">
              <a:latin typeface="+mj-ea"/>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58</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オープンデータの活用を促進する場をつくります</a:t>
            </a:r>
            <a:endParaRPr kumimoji="1" lang="en-US" altLang="ja-JP" sz="1600" dirty="0"/>
          </a:p>
          <a:p>
            <a:pPr marL="285750" indent="-285750">
              <a:lnSpc>
                <a:spcPct val="150000"/>
              </a:lnSpc>
              <a:buFont typeface="Wingdings" pitchFamily="2" charset="2"/>
              <a:buChar char="l"/>
            </a:pPr>
            <a:r>
              <a:rPr kumimoji="1" lang="ja-JP" altLang="en-US" sz="1600"/>
              <a:t>人材の発掘・育成を行います</a:t>
            </a:r>
          </a:p>
          <a:p>
            <a:pPr marL="285750" indent="-285750">
              <a:lnSpc>
                <a:spcPct val="150000"/>
              </a:lnSpc>
              <a:buFont typeface="Wingdings" pitchFamily="2" charset="2"/>
              <a:buChar char="l"/>
            </a:pPr>
            <a:r>
              <a:rPr kumimoji="1" lang="ja-JP" altLang="en-US" sz="1600"/>
              <a:t>住民や企業等との協働を進めます</a:t>
            </a:r>
          </a:p>
        </p:txBody>
      </p:sp>
      <p:sp>
        <p:nvSpPr>
          <p:cNvPr id="15" name="角丸四角形 14">
            <a:extLst>
              <a:ext uri="{FF2B5EF4-FFF2-40B4-BE49-F238E27FC236}">
                <a16:creationId xmlns=""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オープンデータの利用を拡大するための施策をつくります</a:t>
            </a:r>
            <a:endParaRPr kumimoji="1" lang="en-US" altLang="ja-JP" sz="1600" dirty="0"/>
          </a:p>
          <a:p>
            <a:pPr marL="285750" indent="-285750">
              <a:lnSpc>
                <a:spcPct val="150000"/>
              </a:lnSpc>
              <a:buFont typeface="Wingdings" pitchFamily="2" charset="2"/>
              <a:buChar char="l"/>
            </a:pPr>
            <a:r>
              <a:rPr kumimoji="1" lang="ja-JP" altLang="en-US" sz="1600"/>
              <a:t>オープンデータを活用する人材や企業を探し出します</a:t>
            </a:r>
            <a:endParaRPr kumimoji="1" lang="en-US" altLang="ja-JP" sz="1600" dirty="0"/>
          </a:p>
          <a:p>
            <a:pPr marL="285750" indent="-285750">
              <a:lnSpc>
                <a:spcPct val="150000"/>
              </a:lnSpc>
              <a:buFont typeface="Wingdings" pitchFamily="2" charset="2"/>
              <a:buChar char="l"/>
            </a:pPr>
            <a:r>
              <a:rPr kumimoji="1" lang="ja-JP" altLang="en-US" sz="1600"/>
              <a:t>住民や企業のニーズを把握する方法や仕組みをつくります</a:t>
            </a:r>
            <a:endParaRPr kumimoji="1" lang="en-US" altLang="ja-JP" sz="1600" dirty="0"/>
          </a:p>
        </p:txBody>
      </p:sp>
      <p:sp>
        <p:nvSpPr>
          <p:cNvPr id="3" name="テキスト ボックス 2">
            <a:extLst>
              <a:ext uri="{FF2B5EF4-FFF2-40B4-BE49-F238E27FC236}">
                <a16:creationId xmlns=""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
        <p:nvSpPr>
          <p:cNvPr id="6" name="スライド番号プレースホルダー 5"/>
          <p:cNvSpPr>
            <a:spLocks noGrp="1"/>
          </p:cNvSpPr>
          <p:nvPr>
            <p:ph type="sldNum" sz="quarter" idx="12"/>
          </p:nvPr>
        </p:nvSpPr>
        <p:spPr/>
        <p:txBody>
          <a:bodyPr/>
          <a:lstStyle/>
          <a:p>
            <a:fld id="{EEDB8509-CC2C-4EC7-9C2E-996B98B58898}" type="slidenum">
              <a:rPr kumimoji="1" lang="ja-JP" altLang="en-US" smtClean="0"/>
              <a:pPr/>
              <a:t>59</a:t>
            </a:fld>
            <a:endParaRPr kumimoji="1" lang="ja-JP" altLang="en-US"/>
          </a:p>
        </p:txBody>
      </p:sp>
    </p:spTree>
    <p:extLst>
      <p:ext uri="{BB962C8B-B14F-4D97-AF65-F5344CB8AC3E}">
        <p14:creationId xmlns:p14="http://schemas.microsoft.com/office/powerpoint/2010/main" val="2151013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AutoNum type="arabicParenBoth"/>
            </a:pPr>
            <a:r>
              <a:rPr kumimoji="1" lang="ja-JP" altLang="en-US" sz="1600"/>
              <a:t>オープンデータとは何ですか？</a:t>
            </a:r>
            <a:endParaRPr kumimoji="1" lang="en-US" altLang="ja-JP" sz="1600" dirty="0"/>
          </a:p>
          <a:p>
            <a:pPr marL="342900" indent="-342900">
              <a:lnSpc>
                <a:spcPct val="150000"/>
              </a:lnSpc>
              <a:buAutoNum type="arabicParenBoth"/>
            </a:pPr>
            <a:r>
              <a:rPr kumimoji="1" lang="ja-JP" altLang="en-US" sz="1600"/>
              <a:t>なぜ自治体がオープンデータに取り組む必要があるのでしょうか？</a:t>
            </a:r>
            <a:endParaRPr kumimoji="1" lang="en-US" altLang="ja-JP" sz="1600" dirty="0"/>
          </a:p>
          <a:p>
            <a:pPr marL="342900" indent="-342900">
              <a:lnSpc>
                <a:spcPct val="150000"/>
              </a:lnSpc>
              <a:buFontTx/>
              <a:buAutoNum type="arabicParenBoth"/>
            </a:pPr>
            <a:r>
              <a:rPr kumimoji="1" lang="ja-JP" altLang="en-US" sz="1600"/>
              <a:t>自治体がオープンデータに取り組むと、どんなメリットがありますか？</a:t>
            </a:r>
            <a:endParaRPr kumimoji="1" lang="en-US" altLang="ja-JP" sz="1600" dirty="0"/>
          </a:p>
          <a:p>
            <a:pPr marL="342900" indent="-342900">
              <a:lnSpc>
                <a:spcPct val="150000"/>
              </a:lnSpc>
              <a:buFontTx/>
              <a:buAutoNum type="arabicParenBoth"/>
            </a:pPr>
            <a:r>
              <a:rPr kumimoji="1" lang="ja-JP" altLang="en-US" sz="1600"/>
              <a:t>自治体がオープンデータを効果的に進めるには、どこから取り組めばよいですか？</a:t>
            </a:r>
            <a:endParaRPr kumimoji="1" lang="en-US" altLang="ja-JP" sz="1600" dirty="0"/>
          </a:p>
          <a:p>
            <a:pPr marL="342900" indent="-342900">
              <a:lnSpc>
                <a:spcPct val="150000"/>
              </a:lnSpc>
              <a:buAutoNum type="arabicParenBoth"/>
            </a:pPr>
            <a:r>
              <a:rPr kumimoji="1" lang="ja-JP" altLang="en-US" sz="1600"/>
              <a:t>オープンデータは自治体に知られているのでしょうか？</a:t>
            </a:r>
            <a:endParaRPr kumimoji="1" lang="en-US" altLang="ja-JP" sz="1600" dirty="0"/>
          </a:p>
          <a:p>
            <a:pPr marL="342900" indent="-342900">
              <a:lnSpc>
                <a:spcPct val="150000"/>
              </a:lnSpc>
              <a:buFontTx/>
              <a:buAutoNum type="arabicParenBoth"/>
            </a:pPr>
            <a:r>
              <a:rPr kumimoji="1" lang="ja-JP" altLang="en-US" sz="1600"/>
              <a:t>オープンデータを公開している自治体数はどれくらいありますか？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「踏み出す」ために役に立つ知識とノウハウを学びます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a:t>
            </a:r>
            <a:r>
              <a:rPr lang="ja-JP" altLang="en-US" sz="1200">
                <a:latin typeface="+mn-ea"/>
                <a:ea typeface="+mn-ea"/>
              </a:rPr>
              <a:t>踏み出す</a:t>
            </a:r>
            <a:endParaRPr lang="ja-JP" altLang="en-US" sz="1200" dirty="0">
              <a:latin typeface="+mn-ea"/>
              <a:ea typeface="+mn-ea"/>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Tree>
    <p:extLst>
      <p:ext uri="{BB962C8B-B14F-4D97-AF65-F5344CB8AC3E}">
        <p14:creationId xmlns:p14="http://schemas.microsoft.com/office/powerpoint/2010/main" val="32714178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AutoNum type="arabicParenBoth"/>
            </a:pPr>
            <a:r>
              <a:rPr kumimoji="1" lang="ja-JP" altLang="en-US" sz="1600"/>
              <a:t>オープンデータの活用方法がわかりません。具体的な事例はありますか？</a:t>
            </a:r>
            <a:endParaRPr kumimoji="1" lang="en-US" altLang="ja-JP" sz="1600" dirty="0"/>
          </a:p>
          <a:p>
            <a:pPr marL="342900" indent="-342900">
              <a:lnSpc>
                <a:spcPct val="150000"/>
              </a:lnSpc>
              <a:buFontTx/>
              <a:buAutoNum type="arabicParenBoth"/>
            </a:pPr>
            <a:r>
              <a:rPr kumimoji="1" lang="ja-JP" altLang="en-US" sz="1600"/>
              <a:t>オープンデータはどこにあるのでしょうか？</a:t>
            </a:r>
            <a:endParaRPr kumimoji="1" lang="en-US" altLang="ja-JP" sz="1600" dirty="0"/>
          </a:p>
          <a:p>
            <a:pPr marL="342900" indent="-342900">
              <a:lnSpc>
                <a:spcPct val="150000"/>
              </a:lnSpc>
              <a:buFontTx/>
              <a:buAutoNum type="arabicParenBoth"/>
            </a:pPr>
            <a:r>
              <a:rPr kumimoji="1" lang="ja-JP" altLang="en-US" sz="1600"/>
              <a:t>オープンデータについて市民や企業に知ってもらうためには、どうすればよいですか？</a:t>
            </a:r>
            <a:endParaRPr kumimoji="1" lang="en-US" altLang="ja-JP" sz="1600" dirty="0"/>
          </a:p>
          <a:p>
            <a:pPr marL="342900" indent="-342900">
              <a:lnSpc>
                <a:spcPct val="150000"/>
              </a:lnSpc>
              <a:buFontTx/>
              <a:buAutoNum type="arabicParenBoth"/>
            </a:pPr>
            <a:r>
              <a:rPr kumimoji="1" lang="ja-JP" altLang="en-US" sz="1600"/>
              <a:t>民間企業はどのようなオープンデータを必要としているのでしょうか？</a:t>
            </a:r>
            <a:endParaRPr kumimoji="1" lang="en-US" altLang="ja-JP" sz="1600" dirty="0"/>
          </a:p>
          <a:p>
            <a:pPr marL="342900" indent="-342900">
              <a:lnSpc>
                <a:spcPct val="150000"/>
              </a:lnSpc>
              <a:buFontTx/>
              <a:buAutoNum type="arabicParenBoth"/>
            </a:pPr>
            <a:r>
              <a:rPr kumimoji="1" lang="ja-JP" altLang="en-US" sz="1600"/>
              <a:t>オープンデータをアプリから利用したいのですが、どうすればよいですか？</a:t>
            </a:r>
            <a:endParaRPr kumimoji="1" lang="en-US" altLang="ja-JP" sz="1600" dirty="0"/>
          </a:p>
          <a:p>
            <a:pPr marL="342900" indent="-342900">
              <a:lnSpc>
                <a:spcPct val="150000"/>
              </a:lnSpc>
              <a:buAutoNum type="arabicParenBoth"/>
            </a:pPr>
            <a:r>
              <a:rPr kumimoji="1" lang="ja-JP" altLang="en-US" sz="1600"/>
              <a:t>クリエイティブ・コモンズの表示ライセンスで提供されているデータを利用する際に、クレジット表示はどのようにすればよいですか？</a:t>
            </a:r>
            <a:endParaRPr kumimoji="1" lang="en-US" altLang="ja-JP" sz="1600" dirty="0"/>
          </a:p>
          <a:p>
            <a:pPr marL="342900" indent="-342900">
              <a:lnSpc>
                <a:spcPct val="150000"/>
              </a:lnSpc>
              <a:buAutoNum type="arabicParenBoth"/>
            </a:pPr>
            <a:r>
              <a:rPr kumimoji="1" lang="ja-JP" altLang="en-US" sz="1600"/>
              <a:t>著作物でないデータはどのように利用しても構わないのですか？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「活用する」ために役に立つ知識とノウハウを学びます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a:t>
            </a:r>
            <a:r>
              <a:rPr lang="en-US" altLang="ja-JP" sz="1200" dirty="0">
                <a:latin typeface="+mn-ea"/>
                <a:ea typeface="+mn-ea"/>
              </a:rPr>
              <a:t> – </a:t>
            </a:r>
            <a:r>
              <a:rPr lang="ja-JP" altLang="en-US" sz="1200">
                <a:latin typeface="+mn-ea"/>
                <a:ea typeface="+mn-ea"/>
              </a:rPr>
              <a:t>活用する</a:t>
            </a:r>
            <a:endParaRPr lang="ja-JP" altLang="en-US" sz="1200" dirty="0">
              <a:latin typeface="+mn-ea"/>
              <a:ea typeface="+mn-ea"/>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60</a:t>
            </a:fld>
            <a:endParaRPr kumimoji="1" lang="ja-JP" altLang="en-US"/>
          </a:p>
        </p:txBody>
      </p:sp>
    </p:spTree>
    <p:extLst>
      <p:ext uri="{BB962C8B-B14F-4D97-AF65-F5344CB8AC3E}">
        <p14:creationId xmlns:p14="http://schemas.microsoft.com/office/powerpoint/2010/main" val="27202726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636912"/>
            <a:ext cx="7776864" cy="266429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オープンデータ</a:t>
            </a:r>
            <a:r>
              <a:rPr kumimoji="1" lang="en-US" altLang="ja-JP" sz="1600" dirty="0"/>
              <a:t>100</a:t>
            </a:r>
            <a:r>
              <a:rPr kumimoji="1" lang="ja-JP" altLang="en-US" sz="1600"/>
              <a:t>（内閣官房</a:t>
            </a:r>
            <a:r>
              <a:rPr kumimoji="1" lang="en" altLang="ja-JP" sz="1600" dirty="0"/>
              <a:t>IT</a:t>
            </a:r>
            <a:r>
              <a:rPr kumimoji="1" lang="ja-JP" altLang="en-US" sz="1600"/>
              <a:t>総合戦略室）</a:t>
            </a:r>
          </a:p>
          <a:p>
            <a:pPr marL="342900" indent="-342900">
              <a:lnSpc>
                <a:spcPct val="150000"/>
              </a:lnSpc>
              <a:buFont typeface="Wingdings" pitchFamily="2" charset="2"/>
              <a:buChar char="l"/>
            </a:pPr>
            <a:r>
              <a:rPr kumimoji="1" lang="ja-JP" altLang="en-US" sz="1600"/>
              <a:t>オープンデータ利活用ビジネス事例集（一般社団法人オープン＆ビッグデータ活用・地方創生推進機構 、</a:t>
            </a:r>
            <a:r>
              <a:rPr kumimoji="1" lang="en-US" altLang="ja-JP" sz="1600" dirty="0"/>
              <a:t>2016/6/22</a:t>
            </a:r>
            <a:r>
              <a:rPr kumimoji="1" lang="ja-JP" altLang="en-US" sz="1600"/>
              <a:t>）</a:t>
            </a:r>
          </a:p>
          <a:p>
            <a:pPr marL="342900" indent="-342900">
              <a:lnSpc>
                <a:spcPct val="150000"/>
              </a:lnSpc>
              <a:buFont typeface="Wingdings" pitchFamily="2" charset="2"/>
              <a:buChar char="l"/>
            </a:pPr>
            <a:r>
              <a:rPr kumimoji="1" lang="ja-JP" altLang="en-US" sz="1600"/>
              <a:t>地方公共団体におけるデータ活用事例集（一般社団法人オープン＆ビッグデータ活用・地方創生推進機構、</a:t>
            </a:r>
            <a:r>
              <a:rPr kumimoji="1" lang="en-US" altLang="ja-JP" sz="1600" dirty="0"/>
              <a:t>2016/3/30</a:t>
            </a:r>
            <a:r>
              <a:rPr kumimoji="1" lang="ja-JP" altLang="en-US" sz="1600"/>
              <a:t>）</a:t>
            </a:r>
          </a:p>
          <a:p>
            <a:pPr marL="342900" indent="-342900">
              <a:lnSpc>
                <a:spcPct val="150000"/>
              </a:lnSpc>
              <a:buFont typeface="Wingdings" pitchFamily="2" charset="2"/>
              <a:buChar char="l"/>
            </a:pPr>
            <a:r>
              <a:rPr kumimoji="1" lang="en" altLang="ja-JP" sz="1600" dirty="0"/>
              <a:t>Open Data 500</a:t>
            </a:r>
            <a:r>
              <a:rPr kumimoji="1" lang="ja-JP" altLang="en" sz="1600"/>
              <a:t>（</a:t>
            </a:r>
            <a:r>
              <a:rPr kumimoji="1" lang="ja-JP" altLang="en-US" sz="1600"/>
              <a:t>ニューヨーク大学 </a:t>
            </a:r>
            <a:r>
              <a:rPr kumimoji="1" lang="en" altLang="ja-JP" sz="1600" dirty="0"/>
              <a:t>Governance Lab</a:t>
            </a:r>
            <a:r>
              <a:rPr kumimoji="1" lang="ja-JP" altLang="en" sz="1600"/>
              <a:t>）</a:t>
            </a:r>
          </a:p>
        </p:txBody>
      </p:sp>
      <p:sp>
        <p:nvSpPr>
          <p:cNvPr id="2" name="テキスト ボックス 1">
            <a:extLst>
              <a:ext uri="{FF2B5EF4-FFF2-40B4-BE49-F238E27FC236}">
                <a16:creationId xmlns="" xmlns:a16="http://schemas.microsoft.com/office/drawing/2014/main" id="{063DADEA-1401-CD40-9D5A-F3FE9E03D58A}"/>
              </a:ext>
            </a:extLst>
          </p:cNvPr>
          <p:cNvSpPr txBox="1"/>
          <p:nvPr/>
        </p:nvSpPr>
        <p:spPr>
          <a:xfrm>
            <a:off x="6548823" y="6021288"/>
            <a:ext cx="2199641"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 xmlns:ahyp="http://schemas.microsoft.com/office/drawing/2018/hyperlinkcolor" val="tx"/>
                    </a:ext>
                  </a:extLst>
                </a:hlinkClick>
              </a:rPr>
              <a:t>資料集「利活用事例」へ</a:t>
            </a:r>
            <a:endParaRPr kumimoji="1" lang="ja-JP" altLang="en-US" sz="1600"/>
          </a:p>
        </p:txBody>
      </p:sp>
      <p:sp>
        <p:nvSpPr>
          <p:cNvPr id="3" name="右矢印 2">
            <a:extLst>
              <a:ext uri="{FF2B5EF4-FFF2-40B4-BE49-F238E27FC236}">
                <a16:creationId xmlns="" xmlns:a16="http://schemas.microsoft.com/office/drawing/2014/main" id="{D9E1D5BA-0F69-6540-B574-AB7A4AF30CA7}"/>
              </a:ext>
            </a:extLst>
          </p:cNvPr>
          <p:cNvSpPr/>
          <p:nvPr/>
        </p:nvSpPr>
        <p:spPr>
          <a:xfrm>
            <a:off x="6119815" y="5949280"/>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スライド番号プレースホルダー 5"/>
          <p:cNvSpPr>
            <a:spLocks noGrp="1"/>
          </p:cNvSpPr>
          <p:nvPr>
            <p:ph type="sldNum" sz="quarter" idx="12"/>
          </p:nvPr>
        </p:nvSpPr>
        <p:spPr/>
        <p:txBody>
          <a:bodyPr/>
          <a:lstStyle/>
          <a:p>
            <a:fld id="{EEDB8509-CC2C-4EC7-9C2E-996B98B58898}" type="slidenum">
              <a:rPr kumimoji="1" lang="ja-JP" altLang="en-US" smtClean="0"/>
              <a:pPr/>
              <a:t>61</a:t>
            </a:fld>
            <a:endParaRPr kumimoji="1" lang="ja-JP" altLang="en-US"/>
          </a:p>
        </p:txBody>
      </p:sp>
    </p:spTree>
    <p:extLst>
      <p:ext uri="{BB962C8B-B14F-4D97-AF65-F5344CB8AC3E}">
        <p14:creationId xmlns:p14="http://schemas.microsoft.com/office/powerpoint/2010/main" val="10525795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オープンデータはどこにあるのでしょうか？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844824"/>
            <a:ext cx="3132589" cy="338554"/>
          </a:xfrm>
          <a:prstGeom prst="rect">
            <a:avLst/>
          </a:prstGeom>
          <a:noFill/>
        </p:spPr>
        <p:txBody>
          <a:bodyPr wrap="none" rtlCol="0">
            <a:spAutoFit/>
          </a:bodyPr>
          <a:lstStyle/>
          <a:p>
            <a:r>
              <a:rPr kumimoji="1" lang="ja-JP" altLang="en-US" sz="1600"/>
              <a:t>日本の代表的なオープンデータサイト</a:t>
            </a:r>
            <a:endParaRPr kumimoji="1" lang="en-US" altLang="ja-JP" sz="1600" dirty="0"/>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539552" y="2204864"/>
            <a:ext cx="7776864" cy="3844759"/>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220"/>
              </a:lnSpc>
              <a:buFont typeface="Wingdings" pitchFamily="2" charset="2"/>
              <a:buChar char="l"/>
            </a:pPr>
            <a:r>
              <a:rPr kumimoji="1" lang="ja-JP" altLang="en-US" sz="1600"/>
              <a:t>政府</a:t>
            </a:r>
          </a:p>
          <a:p>
            <a:pPr marL="800100" lvl="1" indent="-342900">
              <a:lnSpc>
                <a:spcPts val="2220"/>
              </a:lnSpc>
              <a:buFont typeface="Arial" panose="020B0604020202020204" pitchFamily="34" charset="0"/>
              <a:buChar char="•"/>
            </a:pPr>
            <a:r>
              <a:rPr kumimoji="1" lang="ja-JP" altLang="en-US" sz="1600"/>
              <a:t>日本政府のデータカタログサイト</a:t>
            </a:r>
          </a:p>
          <a:p>
            <a:pPr marL="800100" lvl="1" indent="-342900">
              <a:lnSpc>
                <a:spcPts val="2220"/>
              </a:lnSpc>
              <a:buFont typeface="Arial" panose="020B0604020202020204" pitchFamily="34" charset="0"/>
              <a:buChar char="•"/>
            </a:pPr>
            <a:r>
              <a:rPr kumimoji="1" lang="en" altLang="ja-JP" sz="1600" dirty="0"/>
              <a:t>e-stat </a:t>
            </a:r>
            <a:r>
              <a:rPr kumimoji="1" lang="ja-JP" altLang="en-US" sz="1600"/>
              <a:t>政府統計の総合窓口</a:t>
            </a:r>
          </a:p>
          <a:p>
            <a:pPr marL="800100" lvl="1" indent="-342900">
              <a:lnSpc>
                <a:spcPts val="2220"/>
              </a:lnSpc>
              <a:buFont typeface="Arial" panose="020B0604020202020204" pitchFamily="34" charset="0"/>
              <a:buChar char="•"/>
            </a:pPr>
            <a:r>
              <a:rPr kumimoji="1" lang="ja-JP" altLang="en-US" sz="1600"/>
              <a:t>国土数値情報 </a:t>
            </a:r>
            <a:r>
              <a:rPr kumimoji="1" lang="en-US" altLang="ja-JP" sz="1600" dirty="0"/>
              <a:t>– </a:t>
            </a:r>
            <a:r>
              <a:rPr kumimoji="1" lang="ja-JP" altLang="en-US" sz="1600"/>
              <a:t>ダウンロードサービス</a:t>
            </a:r>
          </a:p>
          <a:p>
            <a:pPr marL="800100" lvl="1" indent="-342900">
              <a:lnSpc>
                <a:spcPts val="2220"/>
              </a:lnSpc>
              <a:buFont typeface="Arial" panose="020B0604020202020204" pitchFamily="34" charset="0"/>
              <a:buChar char="•"/>
            </a:pPr>
            <a:r>
              <a:rPr kumimoji="1" lang="en" altLang="ja-JP" sz="1600" dirty="0"/>
              <a:t>RESAS </a:t>
            </a:r>
            <a:r>
              <a:rPr kumimoji="1" lang="ja-JP" altLang="en-US" sz="1600"/>
              <a:t>地域経済分析システム</a:t>
            </a:r>
          </a:p>
          <a:p>
            <a:pPr marL="800100" lvl="1" indent="-342900">
              <a:lnSpc>
                <a:spcPts val="2220"/>
              </a:lnSpc>
              <a:buFont typeface="Arial" panose="020B0604020202020204" pitchFamily="34" charset="0"/>
              <a:buChar char="•"/>
            </a:pPr>
            <a:r>
              <a:rPr kumimoji="1" lang="en" altLang="ja-JP" sz="1600" dirty="0"/>
              <a:t>RESAS API</a:t>
            </a:r>
            <a:endParaRPr kumimoji="1" lang="ja-JP" altLang="en-US" sz="1600"/>
          </a:p>
          <a:p>
            <a:pPr marL="800100" lvl="1" indent="-342900">
              <a:lnSpc>
                <a:spcPts val="2220"/>
              </a:lnSpc>
              <a:buFont typeface="Arial" panose="020B0604020202020204" pitchFamily="34" charset="0"/>
              <a:buChar char="•"/>
            </a:pPr>
            <a:r>
              <a:rPr kumimoji="1" lang="ja-JP" altLang="en-US" sz="1600"/>
              <a:t>気象庁 </a:t>
            </a:r>
            <a:r>
              <a:rPr kumimoji="1" lang="en-US" altLang="ja-JP" sz="1600" dirty="0"/>
              <a:t>– </a:t>
            </a:r>
            <a:r>
              <a:rPr kumimoji="1" lang="ja-JP" altLang="en-US" sz="1600"/>
              <a:t>数値データページリンク集</a:t>
            </a:r>
          </a:p>
          <a:p>
            <a:pPr marL="800100" lvl="1" indent="-342900">
              <a:lnSpc>
                <a:spcPts val="2220"/>
              </a:lnSpc>
              <a:buFont typeface="Arial" panose="020B0604020202020204" pitchFamily="34" charset="0"/>
              <a:buChar char="•"/>
            </a:pPr>
            <a:r>
              <a:rPr kumimoji="1" lang="ja-JP" altLang="en-US" sz="1600"/>
              <a:t>法人インフォ</a:t>
            </a:r>
          </a:p>
          <a:p>
            <a:pPr marL="342900" indent="-342900">
              <a:lnSpc>
                <a:spcPts val="2220"/>
              </a:lnSpc>
              <a:buFont typeface="Wingdings" pitchFamily="2" charset="2"/>
              <a:buChar char="l"/>
            </a:pPr>
            <a:r>
              <a:rPr kumimoji="1" lang="ja-JP" altLang="en-US" sz="1600"/>
              <a:t>自治体</a:t>
            </a:r>
          </a:p>
          <a:p>
            <a:pPr marL="800100" lvl="1" indent="-342900">
              <a:lnSpc>
                <a:spcPts val="2220"/>
              </a:lnSpc>
              <a:buFont typeface="Arial" panose="020B0604020202020204" pitchFamily="34" charset="0"/>
              <a:buChar char="•"/>
            </a:pPr>
            <a:r>
              <a:rPr kumimoji="1" lang="ja-JP" altLang="en-US" sz="1600"/>
              <a:t>自治体オープンデータサイト一覧</a:t>
            </a:r>
          </a:p>
          <a:p>
            <a:pPr marL="342900" indent="-342900">
              <a:lnSpc>
                <a:spcPts val="2220"/>
              </a:lnSpc>
              <a:buFont typeface="Wingdings" pitchFamily="2" charset="2"/>
              <a:buChar char="l"/>
            </a:pPr>
            <a:r>
              <a:rPr kumimoji="1" lang="ja-JP" altLang="en-US" sz="1600"/>
              <a:t>民間</a:t>
            </a:r>
          </a:p>
          <a:p>
            <a:pPr marL="800100" lvl="1" indent="-342900">
              <a:lnSpc>
                <a:spcPts val="2220"/>
              </a:lnSpc>
              <a:buFont typeface="Arial" panose="020B0604020202020204" pitchFamily="34" charset="0"/>
              <a:buChar char="•"/>
            </a:pPr>
            <a:r>
              <a:rPr kumimoji="1" lang="en" altLang="ja-JP" sz="1600" dirty="0"/>
              <a:t>G</a:t>
            </a:r>
            <a:r>
              <a:rPr kumimoji="1" lang="ja-JP" altLang="en-US" sz="1600"/>
              <a:t>空間情報センター</a:t>
            </a:r>
          </a:p>
          <a:p>
            <a:pPr marL="800100" lvl="1" indent="-342900">
              <a:lnSpc>
                <a:spcPts val="2220"/>
              </a:lnSpc>
              <a:buFont typeface="Arial" panose="020B0604020202020204" pitchFamily="34" charset="0"/>
              <a:buChar char="•"/>
            </a:pPr>
            <a:r>
              <a:rPr kumimoji="1" lang="ja-JP" altLang="en-US" sz="1600"/>
              <a:t>オープンデータモニター</a:t>
            </a:r>
            <a:endParaRPr kumimoji="1" lang="ja-JP" altLang="en" sz="1600"/>
          </a:p>
        </p:txBody>
      </p:sp>
      <p:sp>
        <p:nvSpPr>
          <p:cNvPr id="13" name="テキスト ボックス 12">
            <a:extLst>
              <a:ext uri="{FF2B5EF4-FFF2-40B4-BE49-F238E27FC236}">
                <a16:creationId xmlns="" xmlns:a16="http://schemas.microsoft.com/office/drawing/2014/main" id="{4A21AB76-7C47-2D43-A070-671E68C052DD}"/>
              </a:ext>
            </a:extLst>
          </p:cNvPr>
          <p:cNvSpPr txBox="1"/>
          <p:nvPr/>
        </p:nvSpPr>
        <p:spPr>
          <a:xfrm>
            <a:off x="5602797" y="6129299"/>
            <a:ext cx="3289683"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 xmlns:ahyp="http://schemas.microsoft.com/office/drawing/2018/hyperlinkcolor" val="tx"/>
                    </a:ext>
                  </a:extLst>
                </a:hlinkClick>
              </a:rPr>
              <a:t>資料集「日本のオープンデータサイト」へ</a:t>
            </a:r>
            <a:endParaRPr kumimoji="1" lang="ja-JP" altLang="en-US" sz="1600"/>
          </a:p>
        </p:txBody>
      </p:sp>
      <p:sp>
        <p:nvSpPr>
          <p:cNvPr id="14" name="右矢印 13">
            <a:extLst>
              <a:ext uri="{FF2B5EF4-FFF2-40B4-BE49-F238E27FC236}">
                <a16:creationId xmlns="" xmlns:a16="http://schemas.microsoft.com/office/drawing/2014/main" id="{F5115908-942A-4F4A-BFB5-5DB349B7F927}"/>
              </a:ext>
            </a:extLst>
          </p:cNvPr>
          <p:cNvSpPr/>
          <p:nvPr/>
        </p:nvSpPr>
        <p:spPr>
          <a:xfrm>
            <a:off x="5183711" y="6057291"/>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62</a:t>
            </a:fld>
            <a:endParaRPr kumimoji="1" lang="ja-JP" altLang="en-US"/>
          </a:p>
        </p:txBody>
      </p:sp>
    </p:spTree>
    <p:extLst>
      <p:ext uri="{BB962C8B-B14F-4D97-AF65-F5344CB8AC3E}">
        <p14:creationId xmlns:p14="http://schemas.microsoft.com/office/powerpoint/2010/main" val="11503928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「アイデア</a:t>
            </a:r>
            <a:r>
              <a:rPr kumimoji="1" lang="en-US" altLang="ja-JP" sz="1600" dirty="0"/>
              <a:t>(idea)</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オープンデータを活用した新しいサービスのアイデアをグループワークで生み出します</a:t>
            </a:r>
            <a:endParaRPr kumimoji="1" lang="en-US" altLang="ja-JP" sz="1600" dirty="0"/>
          </a:p>
          <a:p>
            <a:pPr marL="342900" indent="-342900">
              <a:lnSpc>
                <a:spcPct val="150000"/>
              </a:lnSpc>
              <a:buFont typeface="Wingdings" pitchFamily="2" charset="2"/>
              <a:buChar char="l"/>
            </a:pPr>
            <a:r>
              <a:rPr kumimoji="1" lang="ja-JP" altLang="en-US" sz="1600"/>
              <a:t>参加にあたり特別な知識やスキルは不要で、誰でも参加できます</a:t>
            </a:r>
            <a:endParaRPr kumimoji="1" lang="en-US" altLang="ja-JP" sz="1600" dirty="0"/>
          </a:p>
          <a:p>
            <a:pPr marL="342900" indent="-342900">
              <a:lnSpc>
                <a:spcPct val="150000"/>
              </a:lnSpc>
              <a:buFont typeface="Wingdings" pitchFamily="2" charset="2"/>
              <a:buChar char="l"/>
            </a:pPr>
            <a:r>
              <a:rPr kumimoji="1" lang="ja-JP" altLang="en-US" sz="1600"/>
              <a:t>半日から</a:t>
            </a:r>
            <a:r>
              <a:rPr kumimoji="1" lang="en-US" altLang="ja-JP" sz="1600" dirty="0"/>
              <a:t>1</a:t>
            </a:r>
            <a:r>
              <a:rPr kumimoji="1" lang="ja-JP" altLang="en-US" sz="1600"/>
              <a:t>日程度</a:t>
            </a:r>
            <a:endParaRPr kumimoji="1" lang="en-US" altLang="ja-JP" sz="1600" dirty="0"/>
          </a:p>
        </p:txBody>
      </p:sp>
      <p:sp>
        <p:nvSpPr>
          <p:cNvPr id="13" name="テキスト ボックス 12">
            <a:extLst>
              <a:ext uri="{FF2B5EF4-FFF2-40B4-BE49-F238E27FC236}">
                <a16:creationId xmlns=""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「ハック</a:t>
            </a:r>
            <a:r>
              <a:rPr kumimoji="1" lang="en-US" altLang="ja-JP" sz="1600" dirty="0"/>
              <a:t>(hack)</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オープンデータを活用したアプリケーションをグループで開発します</a:t>
            </a:r>
            <a:endParaRPr kumimoji="1" lang="en-US" altLang="ja-JP" sz="1600" dirty="0"/>
          </a:p>
          <a:p>
            <a:pPr marL="342900" indent="-342900">
              <a:lnSpc>
                <a:spcPct val="150000"/>
              </a:lnSpc>
              <a:buFont typeface="Wingdings" pitchFamily="2" charset="2"/>
              <a:buChar char="l"/>
            </a:pPr>
            <a:r>
              <a:rPr kumimoji="1" lang="ja-JP" altLang="en-US" sz="1600"/>
              <a:t>エンジニアやデザイナーの参加が必要です</a:t>
            </a:r>
            <a:endParaRPr kumimoji="1" lang="en-US" altLang="ja-JP" sz="1600" dirty="0"/>
          </a:p>
          <a:p>
            <a:pPr marL="342900" indent="-342900">
              <a:lnSpc>
                <a:spcPct val="150000"/>
              </a:lnSpc>
              <a:buFont typeface="Wingdings" pitchFamily="2" charset="2"/>
              <a:buChar char="l"/>
            </a:pPr>
            <a:r>
              <a:rPr kumimoji="1" lang="en-US" altLang="ja-JP" sz="1600" dirty="0"/>
              <a:t>2</a:t>
            </a:r>
            <a:r>
              <a:rPr kumimoji="1" lang="ja-JP" altLang="en-US" sz="1600"/>
              <a:t>日から</a:t>
            </a:r>
            <a:r>
              <a:rPr kumimoji="1" lang="en-US" altLang="ja-JP" sz="1600" dirty="0"/>
              <a:t>3</a:t>
            </a:r>
            <a:r>
              <a:rPr kumimoji="1" lang="ja-JP" altLang="en-US" sz="1600"/>
              <a:t>日程度</a:t>
            </a:r>
            <a:endParaRPr kumimoji="1" lang="en-US" altLang="ja-JP" sz="1600" dirty="0"/>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63</a:t>
            </a:fld>
            <a:endParaRPr kumimoji="1" lang="ja-JP" altLang="en-US"/>
          </a:p>
        </p:txBody>
      </p:sp>
    </p:spTree>
    <p:extLst>
      <p:ext uri="{BB962C8B-B14F-4D97-AF65-F5344CB8AC3E}">
        <p14:creationId xmlns:p14="http://schemas.microsoft.com/office/powerpoint/2010/main" val="25387203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sp>
        <p:nvSpPr>
          <p:cNvPr id="13" name="テキスト ボックス 12">
            <a:extLst>
              <a:ext uri="{FF2B5EF4-FFF2-40B4-BE49-F238E27FC236}">
                <a16:creationId xmlns="" xmlns:a16="http://schemas.microsoft.com/office/drawing/2014/main" id="{4A21AB76-7C47-2D43-A070-671E68C052DD}"/>
              </a:ext>
            </a:extLst>
          </p:cNvPr>
          <p:cNvSpPr txBox="1"/>
          <p:nvPr/>
        </p:nvSpPr>
        <p:spPr>
          <a:xfrm>
            <a:off x="5903448" y="6129299"/>
            <a:ext cx="2484976"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 xmlns:ahyp="http://schemas.microsoft.com/office/drawing/2018/hyperlinkcolor" val="tx"/>
                    </a:ext>
                  </a:extLst>
                </a:hlinkClick>
              </a:rPr>
              <a:t>資料集「企業ニーズ調査」へ</a:t>
            </a:r>
            <a:endParaRPr kumimoji="1" lang="ja-JP" altLang="en-US" sz="1600"/>
          </a:p>
        </p:txBody>
      </p:sp>
      <p:sp>
        <p:nvSpPr>
          <p:cNvPr id="14" name="右矢印 13">
            <a:extLst>
              <a:ext uri="{FF2B5EF4-FFF2-40B4-BE49-F238E27FC236}">
                <a16:creationId xmlns="" xmlns:a16="http://schemas.microsoft.com/office/drawing/2014/main" id="{F5115908-942A-4F4A-BFB5-5DB349B7F927}"/>
              </a:ext>
            </a:extLst>
          </p:cNvPr>
          <p:cNvSpPr/>
          <p:nvPr/>
        </p:nvSpPr>
        <p:spPr>
          <a:xfrm>
            <a:off x="5484362" y="6057291"/>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 name="テキスト ボックス 14">
            <a:extLst>
              <a:ext uri="{FF2B5EF4-FFF2-40B4-BE49-F238E27FC236}">
                <a16:creationId xmlns="" xmlns:a16="http://schemas.microsoft.com/office/drawing/2014/main" id="{FB7F453D-4C85-3643-A623-ED6F3CED5FCA}"/>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a:t>
            </a:r>
            <a:endParaRPr kumimoji="1" lang="en-US" altLang="ja-JP" sz="1200" dirty="0"/>
          </a:p>
          <a:p>
            <a:r>
              <a:rPr kumimoji="1" lang="ja-JP" altLang="en-US" sz="1200"/>
              <a:t>をもとに公益財団法人九州先端科学技術研究所が作成</a:t>
            </a:r>
          </a:p>
        </p:txBody>
      </p:sp>
      <p:pic>
        <p:nvPicPr>
          <p:cNvPr id="5" name="図 4">
            <a:extLst>
              <a:ext uri="{FF2B5EF4-FFF2-40B4-BE49-F238E27FC236}">
                <a16:creationId xmlns=""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64</a:t>
            </a:fld>
            <a:endParaRPr kumimoji="1" lang="ja-JP" altLang="en-US"/>
          </a:p>
        </p:txBody>
      </p:sp>
    </p:spTree>
    <p:extLst>
      <p:ext uri="{BB962C8B-B14F-4D97-AF65-F5344CB8AC3E}">
        <p14:creationId xmlns:p14="http://schemas.microsoft.com/office/powerpoint/2010/main" val="18579181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a:t>オープンデータがホームページで公開されている場合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p>
          <a:p>
            <a:pPr marL="342900" indent="-342900">
              <a:lnSpc>
                <a:spcPts val="2520"/>
              </a:lnSpc>
              <a:buFont typeface="Wingdings" pitchFamily="2" charset="2"/>
              <a:buChar char="l"/>
            </a:pPr>
            <a:r>
              <a:rPr kumimoji="1" lang="ja-JP" altLang="en-US" sz="1600"/>
              <a:t>オープンデータカタログサイトで公開されている場合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endParaRPr kumimoji="1" lang="en-US" altLang="ja-JP" sz="1600" dirty="0"/>
          </a:p>
          <a:p>
            <a:pPr marL="800100" lvl="1" indent="-342900">
              <a:lnSpc>
                <a:spcPts val="2520"/>
              </a:lnSpc>
              <a:buFont typeface="Arial" panose="020B0604020202020204" pitchFamily="34" charset="0"/>
              <a:buChar char="•"/>
            </a:pPr>
            <a:r>
              <a:rPr kumimoji="1" lang="ja-JP" altLang="en-US" sz="1600"/>
              <a:t>カタログサイトの</a:t>
            </a:r>
            <a:r>
              <a:rPr kumimoji="1" lang="en-US" altLang="ja-JP" sz="1600" dirty="0"/>
              <a:t>API(*1)</a:t>
            </a:r>
            <a:r>
              <a:rPr kumimoji="1" lang="ja-JP" altLang="en-US" sz="1600"/>
              <a:t>を通じて使用</a:t>
            </a:r>
            <a:endParaRPr kumimoji="1" lang="en-US" altLang="ja-JP" sz="1600" dirty="0"/>
          </a:p>
        </p:txBody>
      </p:sp>
      <p:sp>
        <p:nvSpPr>
          <p:cNvPr id="13" name="テキスト ボックス 12">
            <a:extLst>
              <a:ext uri="{FF2B5EF4-FFF2-40B4-BE49-F238E27FC236}">
                <a16:creationId xmlns="" xmlns:a16="http://schemas.microsoft.com/office/drawing/2014/main" id="{1E332F82-8504-F541-A6F0-91D3FFA2ED9E}"/>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API(*2)</a:t>
            </a:r>
            <a:r>
              <a:rPr kumimoji="1" lang="ja-JP" altLang="en-US" sz="1600"/>
              <a:t>の使用例</a:t>
            </a:r>
          </a:p>
        </p:txBody>
      </p:sp>
      <p:sp>
        <p:nvSpPr>
          <p:cNvPr id="14" name="正方形/長方形 13">
            <a:extLst>
              <a:ext uri="{FF2B5EF4-FFF2-40B4-BE49-F238E27FC236}">
                <a16:creationId xmlns="" xmlns:a16="http://schemas.microsoft.com/office/drawing/2014/main" id="{A440D016-A82B-BA41-A326-CFB87F5D88C5}"/>
              </a:ext>
            </a:extLst>
          </p:cNvPr>
          <p:cNvSpPr/>
          <p:nvPr/>
        </p:nvSpPr>
        <p:spPr>
          <a:xfrm>
            <a:off x="742365" y="4335299"/>
            <a:ext cx="7776864" cy="149166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データセットの一覧を取得する</a:t>
            </a:r>
          </a:p>
          <a:p>
            <a:pPr marL="285750" indent="-285750">
              <a:lnSpc>
                <a:spcPct val="15000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ct val="15000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ct val="15000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16" name="テキスト ボックス 15">
            <a:extLst>
              <a:ext uri="{FF2B5EF4-FFF2-40B4-BE49-F238E27FC236}">
                <a16:creationId xmlns="" xmlns:a16="http://schemas.microsoft.com/office/drawing/2014/main" id="{6D1553B7-8AF8-6441-97B0-3AB9B4E138C6}"/>
              </a:ext>
            </a:extLst>
          </p:cNvPr>
          <p:cNvSpPr txBox="1"/>
          <p:nvPr/>
        </p:nvSpPr>
        <p:spPr>
          <a:xfrm>
            <a:off x="323528" y="5949280"/>
            <a:ext cx="8640960" cy="461665"/>
          </a:xfrm>
          <a:prstGeom prst="rect">
            <a:avLst/>
          </a:prstGeom>
          <a:noFill/>
        </p:spPr>
        <p:txBody>
          <a:bodyPr wrap="square" rtlCol="0">
            <a:spAutoFit/>
          </a:bodyPr>
          <a:lstStyle/>
          <a:p>
            <a:r>
              <a:rPr kumimoji="1" lang="en-US" altLang="ja-JP" sz="1200" dirty="0"/>
              <a:t>(*1)API(</a:t>
            </a:r>
            <a:r>
              <a:rPr kumimoji="1" lang="ja-JP" altLang="en-US" sz="1200"/>
              <a:t>アプリケーション・プログラミング・インタフェース）とは、プログラムから機能を呼び出すための仕組みです。</a:t>
            </a:r>
            <a:endParaRPr kumimoji="1" lang="en-US" altLang="ja-JP" sz="1200" dirty="0"/>
          </a:p>
          <a:p>
            <a:r>
              <a:rPr kumimoji="1" lang="en-US" altLang="ja-JP" sz="1200" dirty="0"/>
              <a:t>(*2) CKAN API</a:t>
            </a:r>
            <a:r>
              <a:rPr kumimoji="1" lang="ja-JP" altLang="en-US" sz="1200"/>
              <a:t>についてはガイドを参照してください、</a:t>
            </a:r>
            <a:r>
              <a:rPr kumimoji="1" lang="en" altLang="ja-JP" sz="1200" dirty="0">
                <a:hlinkClick r:id="rId3">
                  <a:extLst>
                    <a:ext uri="{A12FA001-AC4F-418D-AE19-62706E023703}">
                      <ahyp:hlinkClr xmlns="" xmlns:ahyp="http://schemas.microsoft.com/office/drawing/2018/hyperlinkcolor" val="tx"/>
                    </a:ext>
                  </a:extLst>
                </a:hlinkClick>
              </a:rPr>
              <a:t>https://docs.ckan.org/en/2.8/api/index.html#get-able-api-functions</a:t>
            </a:r>
            <a:r>
              <a:rPr kumimoji="1" lang="en" altLang="ja-JP" sz="1200" dirty="0"/>
              <a:t> </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65</a:t>
            </a:fld>
            <a:endParaRPr kumimoji="1" lang="ja-JP" altLang="en-US"/>
          </a:p>
        </p:txBody>
      </p:sp>
    </p:spTree>
    <p:extLst>
      <p:ext uri="{BB962C8B-B14F-4D97-AF65-F5344CB8AC3E}">
        <p14:creationId xmlns:p14="http://schemas.microsoft.com/office/powerpoint/2010/main" val="13202161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1938318"/>
            <a:ext cx="5431167" cy="338554"/>
          </a:xfrm>
          <a:prstGeom prst="rect">
            <a:avLst/>
          </a:prstGeom>
          <a:noFill/>
        </p:spPr>
        <p:txBody>
          <a:bodyPr wrap="none" rtlCol="0">
            <a:spAutoFit/>
          </a:bodyPr>
          <a:lstStyle/>
          <a:p>
            <a:r>
              <a:rPr kumimoji="1" lang="ja-JP" altLang="en-US" sz="1600"/>
              <a:t>クリエイティブ・コモンズ表示</a:t>
            </a:r>
            <a:r>
              <a:rPr kumimoji="1" lang="en-US" altLang="ja-JP" sz="1600" dirty="0"/>
              <a:t>4.0</a:t>
            </a:r>
            <a:r>
              <a:rPr kumimoji="1" lang="ja-JP" altLang="en-US" sz="1600"/>
              <a:t>（</a:t>
            </a:r>
            <a:r>
              <a:rPr kumimoji="1" lang="en" altLang="ja-JP" sz="1600" dirty="0"/>
              <a:t>CC-BY 4.0</a:t>
            </a:r>
            <a:r>
              <a:rPr kumimoji="1" lang="ja-JP" altLang="en" sz="1600"/>
              <a:t>）</a:t>
            </a:r>
            <a:r>
              <a:rPr kumimoji="1" lang="ja-JP" altLang="en-US" sz="1600"/>
              <a:t>ライセンスの場合</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329893"/>
            <a:ext cx="7776864" cy="4051435"/>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220"/>
              </a:lnSpc>
              <a:buFont typeface="+mj-lt"/>
              <a:buAutoNum type="arabicPeriod"/>
            </a:pPr>
            <a:r>
              <a:rPr kumimoji="1" lang="ja-JP" altLang="en-US" sz="1600"/>
              <a:t>「このデータセットは</a:t>
            </a:r>
            <a:r>
              <a:rPr kumimoji="1" lang="en" altLang="ja-JP" sz="1600" dirty="0"/>
              <a:t>CC BY 4.0</a:t>
            </a:r>
            <a:r>
              <a:rPr kumimoji="1" lang="ja-JP" altLang="en-US" sz="1600"/>
              <a:t>で提供されています」「このデータセットはクリエイティブ・コモンズ表示</a:t>
            </a:r>
            <a:r>
              <a:rPr kumimoji="1" lang="en-US" altLang="ja-JP" sz="1600" dirty="0"/>
              <a:t>4.0</a:t>
            </a:r>
            <a:r>
              <a:rPr kumimoji="1" lang="ja-JP" altLang="en-US" sz="1600"/>
              <a:t>で提供されています」など、ライセンスに関する注意書きがあれば、それを「内容を変更せず、見やすい態様でそのまま掲載」します。</a:t>
            </a:r>
          </a:p>
          <a:p>
            <a:pPr marL="342900" indent="-342900">
              <a:lnSpc>
                <a:spcPts val="2220"/>
              </a:lnSpc>
              <a:buFont typeface="+mj-lt"/>
              <a:buAutoNum type="arabicPeriod"/>
            </a:pPr>
            <a:r>
              <a:rPr kumimoji="1" lang="ja-JP" altLang="en-US" sz="1600"/>
              <a:t>ライセンスの本文または</a:t>
            </a:r>
            <a:r>
              <a:rPr kumimoji="1" lang="en" altLang="ja-JP" sz="1600" dirty="0"/>
              <a:t>URL</a:t>
            </a:r>
            <a:r>
              <a:rPr kumimoji="1" lang="ja-JP" altLang="en-US" sz="1600"/>
              <a:t>を添付または表示します。</a:t>
            </a:r>
          </a:p>
          <a:p>
            <a:pPr marL="342900" indent="-342900">
              <a:lnSpc>
                <a:spcPts val="2220"/>
              </a:lnSpc>
              <a:buFont typeface="+mj-lt"/>
              <a:buAutoNum type="arabicPeriod"/>
            </a:pPr>
            <a:r>
              <a:rPr kumimoji="1" lang="ja-JP" altLang="en-US" sz="1600"/>
              <a:t>免責条項に関する注意書きがある場合は、それを「内容を変更せず、見やすい態様でそのまま掲載」します。</a:t>
            </a:r>
          </a:p>
          <a:p>
            <a:pPr marL="342900" indent="-342900">
              <a:lnSpc>
                <a:spcPts val="2220"/>
              </a:lnSpc>
              <a:buFont typeface="+mj-lt"/>
              <a:buAutoNum type="arabicPeriod"/>
            </a:pPr>
            <a:r>
              <a:rPr kumimoji="1" lang="ja-JP" altLang="en-US" sz="1600"/>
              <a:t>データセットに関する著作権表示がある場合は、「すべての著作権表示をそのままにして」おきます。</a:t>
            </a:r>
          </a:p>
          <a:p>
            <a:pPr marL="342900" indent="-342900">
              <a:lnSpc>
                <a:spcPts val="2220"/>
              </a:lnSpc>
              <a:buFont typeface="+mj-lt"/>
              <a:buAutoNum type="arabicPeriod"/>
            </a:pPr>
            <a:r>
              <a:rPr kumimoji="1" lang="ja-JP" altLang="en-US" sz="1600"/>
              <a:t>著作者などの名前がある場合は表示します。</a:t>
            </a:r>
          </a:p>
          <a:p>
            <a:pPr marL="342900" indent="-342900">
              <a:lnSpc>
                <a:spcPts val="2220"/>
              </a:lnSpc>
              <a:buFont typeface="+mj-lt"/>
              <a:buAutoNum type="arabicPeriod"/>
            </a:pPr>
            <a:r>
              <a:rPr kumimoji="1" lang="ja-JP" altLang="en-US" sz="1600"/>
              <a:t>データセットのタイトルがある場合は表示します。</a:t>
            </a:r>
          </a:p>
          <a:p>
            <a:pPr marL="342900" indent="-342900">
              <a:lnSpc>
                <a:spcPts val="2220"/>
              </a:lnSpc>
              <a:buFont typeface="+mj-lt"/>
              <a:buAutoNum type="arabicPeriod"/>
            </a:pPr>
            <a:r>
              <a:rPr kumimoji="1" lang="ja-JP" altLang="en-US" sz="1600"/>
              <a:t>特にデータに添付するべき</a:t>
            </a:r>
            <a:r>
              <a:rPr kumimoji="1" lang="en" altLang="ja-JP" sz="1600" dirty="0"/>
              <a:t>URL</a:t>
            </a:r>
            <a:r>
              <a:rPr kumimoji="1" lang="ja-JP" altLang="en-US" sz="1600"/>
              <a:t>があればその</a:t>
            </a:r>
            <a:r>
              <a:rPr kumimoji="1" lang="en" altLang="ja-JP" sz="1600" dirty="0"/>
              <a:t>URL</a:t>
            </a:r>
            <a:r>
              <a:rPr kumimoji="1" lang="ja-JP" altLang="en-US" sz="1600"/>
              <a:t>を添付します。</a:t>
            </a:r>
            <a:endParaRPr kumimoji="1" lang="en-US" altLang="ja-JP" sz="1600" dirty="0"/>
          </a:p>
          <a:p>
            <a:pPr marL="342900" indent="-342900">
              <a:lnSpc>
                <a:spcPts val="2220"/>
              </a:lnSpc>
              <a:buFont typeface="+mj-lt"/>
              <a:buAutoNum type="arabicPeriod"/>
            </a:pPr>
            <a:r>
              <a:rPr kumimoji="1" lang="ja-JP" altLang="en-US" sz="1600"/>
              <a:t>データを加工して、二次的著作物に相当するようなものを作成した場合には、その二次的著作物中で、データを利用していることを示すクレジットを合理的な方法で表示します。</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66</a:t>
            </a:fld>
            <a:endParaRPr kumimoji="1" lang="ja-JP" altLang="en-US"/>
          </a:p>
        </p:txBody>
      </p:sp>
    </p:spTree>
    <p:extLst>
      <p:ext uri="{BB962C8B-B14F-4D97-AF65-F5344CB8AC3E}">
        <p14:creationId xmlns:p14="http://schemas.microsoft.com/office/powerpoint/2010/main" val="4664383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67</a:t>
            </a:fld>
            <a:endParaRPr kumimoji="1" lang="ja-JP" altLang="en-US"/>
          </a:p>
        </p:txBody>
      </p:sp>
    </p:spTree>
    <p:extLst>
      <p:ext uri="{BB962C8B-B14F-4D97-AF65-F5344CB8AC3E}">
        <p14:creationId xmlns:p14="http://schemas.microsoft.com/office/powerpoint/2010/main" val="11124563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著作物でないデータはどのように利用しても構わないのですか？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 xmlns:a16="http://schemas.microsoft.com/office/drawing/2014/main" id="{8407A28C-0952-3E4D-9BE4-A6AE8BADD83A}"/>
              </a:ext>
            </a:extLst>
          </p:cNvPr>
          <p:cNvSpPr txBox="1"/>
          <p:nvPr/>
        </p:nvSpPr>
        <p:spPr>
          <a:xfrm>
            <a:off x="683568" y="2060846"/>
            <a:ext cx="3486852" cy="338554"/>
          </a:xfrm>
          <a:prstGeom prst="rect">
            <a:avLst/>
          </a:prstGeom>
          <a:noFill/>
        </p:spPr>
        <p:txBody>
          <a:bodyPr wrap="none" rtlCol="0">
            <a:spAutoFit/>
          </a:bodyPr>
          <a:lstStyle/>
          <a:p>
            <a:r>
              <a:rPr kumimoji="1" lang="ja-JP" altLang="en-US" sz="1600"/>
              <a:t>著作物でないデータの利用に関する制約</a:t>
            </a:r>
          </a:p>
        </p:txBody>
      </p:sp>
      <p:sp>
        <p:nvSpPr>
          <p:cNvPr id="12" name="角丸四角形 11">
            <a:extLst>
              <a:ext uri="{FF2B5EF4-FFF2-40B4-BE49-F238E27FC236}">
                <a16:creationId xmlns=""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著作権法上は利用に制限はありません</a:t>
            </a:r>
            <a:endParaRPr kumimoji="1" lang="en-US" altLang="ja-JP" sz="1600" dirty="0"/>
          </a:p>
          <a:p>
            <a:pPr marL="285750" indent="-285750">
              <a:lnSpc>
                <a:spcPct val="150000"/>
              </a:lnSpc>
              <a:buFont typeface="Wingdings" pitchFamily="2" charset="2"/>
              <a:buChar char="l"/>
            </a:pPr>
            <a:r>
              <a:rPr kumimoji="1" lang="ja-JP" altLang="en-US" sz="1600"/>
              <a:t>使い方によっては、他の法律に違反する可能性があります</a:t>
            </a:r>
            <a:endParaRPr kumimoji="1" lang="en-US" altLang="ja-JP" sz="1600" dirty="0"/>
          </a:p>
        </p:txBody>
      </p:sp>
      <p:sp>
        <p:nvSpPr>
          <p:cNvPr id="13" name="正方形/長方形 12">
            <a:extLst>
              <a:ext uri="{FF2B5EF4-FFF2-40B4-BE49-F238E27FC236}">
                <a16:creationId xmlns=""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68</a:t>
            </a:fld>
            <a:endParaRPr kumimoji="1" lang="ja-JP" altLang="en-US"/>
          </a:p>
        </p:txBody>
      </p:sp>
    </p:spTree>
    <p:extLst>
      <p:ext uri="{BB962C8B-B14F-4D97-AF65-F5344CB8AC3E}">
        <p14:creationId xmlns:p14="http://schemas.microsoft.com/office/powerpoint/2010/main" val="39524496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「活用する」ために役に立つ具体的な事例を地域メンターが紹介します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8" name="図 7">
            <a:extLst>
              <a:ext uri="{FF2B5EF4-FFF2-40B4-BE49-F238E27FC236}">
                <a16:creationId xmlns="" xmlns:a16="http://schemas.microsoft.com/office/drawing/2014/main" id="{60AD67A2-9C6F-7C4F-BED5-20D1F15166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9" name="テキスト ボックス 8">
            <a:extLst>
              <a:ext uri="{FF2B5EF4-FFF2-40B4-BE49-F238E27FC236}">
                <a16:creationId xmlns="" xmlns:a16="http://schemas.microsoft.com/office/drawing/2014/main" id="{08DAAADD-1189-664A-B191-01C4D8DCB6B3}"/>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2" name="図表 11">
            <a:extLst>
              <a:ext uri="{FF2B5EF4-FFF2-40B4-BE49-F238E27FC236}">
                <a16:creationId xmlns="" xmlns:a16="http://schemas.microsoft.com/office/drawing/2014/main" id="{DAEB1BD9-BE81-E549-BD32-EE4952CDD587}"/>
              </a:ext>
            </a:extLst>
          </p:cNvPr>
          <p:cNvGraphicFramePr/>
          <p:nvPr>
            <p:extLst>
              <p:ext uri="{D42A27DB-BD31-4B8C-83A1-F6EECF244321}">
                <p14:modId xmlns:p14="http://schemas.microsoft.com/office/powerpoint/2010/main" val="1016221294"/>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69</a:t>
            </a:fld>
            <a:endParaRPr kumimoji="1" lang="ja-JP" altLang="en-US"/>
          </a:p>
        </p:txBody>
      </p:sp>
    </p:spTree>
    <p:extLst>
      <p:ext uri="{BB962C8B-B14F-4D97-AF65-F5344CB8AC3E}">
        <p14:creationId xmlns:p14="http://schemas.microsoft.com/office/powerpoint/2010/main" val="3392863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a:latin typeface="+mj-lt"/>
            </a:endParaRPr>
          </a:p>
          <a:p>
            <a:pPr marL="800100" lvl="1" indent="-342900">
              <a:lnSpc>
                <a:spcPct val="150000"/>
              </a:lnSpc>
              <a:buFont typeface="+mj-lt"/>
              <a:buAutoNum type="arabicPeriod"/>
            </a:pPr>
            <a:r>
              <a:rPr kumimoji="1" lang="ja-JP" altLang="en-US" sz="1600">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a:latin typeface="+mj-lt"/>
              </a:rPr>
              <a:t>機械判読に適したもの</a:t>
            </a:r>
          </a:p>
          <a:p>
            <a:pPr marL="800100" lvl="1" indent="-342900">
              <a:lnSpc>
                <a:spcPct val="150000"/>
              </a:lnSpc>
              <a:buFont typeface="+mj-lt"/>
              <a:buAutoNum type="arabicPeriod"/>
            </a:pPr>
            <a:r>
              <a:rPr kumimoji="1" lang="ja-JP" altLang="en-US" sz="1600">
                <a:latin typeface="+mj-lt"/>
              </a:rPr>
              <a:t>無償で利用できるもの</a:t>
            </a:r>
          </a:p>
        </p:txBody>
      </p:sp>
      <p:pic>
        <p:nvPicPr>
          <p:cNvPr id="8" name="図 7">
            <a:extLst>
              <a:ext uri="{FF2B5EF4-FFF2-40B4-BE49-F238E27FC236}">
                <a16:creationId xmlns=""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Tree>
    <p:extLst>
      <p:ext uri="{BB962C8B-B14F-4D97-AF65-F5344CB8AC3E}">
        <p14:creationId xmlns:p14="http://schemas.microsoft.com/office/powerpoint/2010/main" val="32415380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 xmlns:ahyp="http://schemas.microsoft.com/office/drawing/2018/hyperlinkcolor" val="tx"/>
                    </a:ext>
                  </a:extLst>
                </a:hlinkClick>
              </a:rPr>
              <a:t>Web</a:t>
            </a:r>
            <a:r>
              <a:rPr lang="ja-JP" altLang="en-US" sz="1600">
                <a:hlinkClick r:id="rId3">
                  <a:extLst>
                    <a:ext uri="{A12FA001-AC4F-418D-AE19-62706E023703}">
                      <ahyp:hlinkClr xmlns=""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5" name="図 4">
            <a:extLst>
              <a:ext uri="{FF2B5EF4-FFF2-40B4-BE49-F238E27FC236}">
                <a16:creationId xmlns="" xmlns:a16="http://schemas.microsoft.com/office/drawing/2014/main" id="{184407D2-DADC-9B4B-A9D7-3927AA3CBDF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576" y="1602821"/>
            <a:ext cx="7725763" cy="3626379"/>
          </a:xfrm>
          <a:prstGeom prst="rect">
            <a:avLst/>
          </a:prstGeom>
        </p:spPr>
      </p:pic>
      <p:sp>
        <p:nvSpPr>
          <p:cNvPr id="6" name="スライド番号プレースホルダー 5"/>
          <p:cNvSpPr>
            <a:spLocks noGrp="1"/>
          </p:cNvSpPr>
          <p:nvPr>
            <p:ph type="sldNum" sz="quarter" idx="12"/>
          </p:nvPr>
        </p:nvSpPr>
        <p:spPr/>
        <p:txBody>
          <a:bodyPr/>
          <a:lstStyle/>
          <a:p>
            <a:fld id="{EEDB8509-CC2C-4EC7-9C2E-996B98B58898}" type="slidenum">
              <a:rPr kumimoji="1" lang="ja-JP" altLang="en-US" smtClean="0"/>
              <a:pPr/>
              <a:t>70</a:t>
            </a:fld>
            <a:endParaRPr kumimoji="1" lang="ja-JP" altLang="en-US"/>
          </a:p>
        </p:txBody>
      </p:sp>
    </p:spTree>
    <p:extLst>
      <p:ext uri="{BB962C8B-B14F-4D97-AF65-F5344CB8AC3E}">
        <p14:creationId xmlns:p14="http://schemas.microsoft.com/office/powerpoint/2010/main" val="26607965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t>71</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a:t>政府は、公共データは国民共有の財産であるとの認識を示した「電子行政オープンデータ戦略」（平成</a:t>
            </a:r>
            <a:r>
              <a:rPr lang="en-US" altLang="ja-JP" sz="1600" dirty="0"/>
              <a:t>24</a:t>
            </a:r>
            <a:r>
              <a:rPr lang="ja-JP" altLang="en-US" sz="1600"/>
              <a:t>年７月４日 高度情報通信ネットワーク社会推進本部決定）等に基づき、オープンデータの取組を推進しています。</a:t>
            </a:r>
          </a:p>
          <a:p>
            <a:endParaRPr lang="ja-JP" altLang="en-US" sz="1600"/>
          </a:p>
          <a:p>
            <a:r>
              <a:rPr lang="ja-JP" altLang="en-US" sz="1600"/>
              <a:t>オープンデータに取り組む意義としては、次の</a:t>
            </a:r>
            <a:r>
              <a:rPr lang="en-US" altLang="ja-JP" sz="1600" dirty="0"/>
              <a:t>3</a:t>
            </a:r>
            <a:r>
              <a:rPr lang="ja-JP" altLang="en-US" sz="1600"/>
              <a:t>点が挙げられます。</a:t>
            </a:r>
          </a:p>
          <a:p>
            <a:pPr marL="342900" indent="-342900">
              <a:buFont typeface="+mj-lt"/>
              <a:buAutoNum type="arabicPeriod"/>
            </a:pPr>
            <a:r>
              <a:rPr lang="ja-JP" altLang="en-US" sz="1600"/>
              <a:t>国民参加・官民協働の推進を通じた諸課題の解決、経済活性化</a:t>
            </a:r>
          </a:p>
          <a:p>
            <a:pPr marL="342900" indent="-342900">
              <a:buFont typeface="+mj-lt"/>
              <a:buAutoNum type="arabicPeriod"/>
            </a:pPr>
            <a:r>
              <a:rPr lang="ja-JP" altLang="en-US" sz="1600"/>
              <a:t>行政の高度化・効率化</a:t>
            </a:r>
          </a:p>
          <a:p>
            <a:pPr marL="342900" indent="-342900">
              <a:buFont typeface="+mj-lt"/>
              <a:buAutoNum type="arabicPeriod"/>
            </a:pPr>
            <a:r>
              <a:rPr lang="ja-JP" altLang="en-US" sz="1600"/>
              <a:t>透明性・信頼の向上</a:t>
            </a:r>
          </a:p>
        </p:txBody>
      </p:sp>
      <p:sp>
        <p:nvSpPr>
          <p:cNvPr id="14" name="テキスト ボックス 13">
            <a:extLst>
              <a:ext uri="{FF2B5EF4-FFF2-40B4-BE49-F238E27FC236}">
                <a16:creationId xmlns=""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
        <p:nvSpPr>
          <p:cNvPr id="4" name="スライド番号プレースホルダー 3"/>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Tree>
    <p:extLst>
      <p:ext uri="{BB962C8B-B14F-4D97-AF65-F5344CB8AC3E}">
        <p14:creationId xmlns:p14="http://schemas.microsoft.com/office/powerpoint/2010/main" val="1824134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pic>
        <p:nvPicPr>
          <p:cNvPr id="3" name="図 2">
            <a:extLst>
              <a:ext uri="{FF2B5EF4-FFF2-40B4-BE49-F238E27FC236}">
                <a16:creationId xmlns="" xmlns:a16="http://schemas.microsoft.com/office/drawing/2014/main" id="{19C198D8-438F-CB42-B53D-08D892829E4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71600" y="2041024"/>
            <a:ext cx="7200800" cy="4052272"/>
          </a:xfrm>
          <a:prstGeom prst="rect">
            <a:avLst/>
          </a:prstGeom>
        </p:spPr>
      </p:pic>
      <p:sp>
        <p:nvSpPr>
          <p:cNvPr id="17" name="テキスト ボックス 16">
            <a:extLst>
              <a:ext uri="{FF2B5EF4-FFF2-40B4-BE49-F238E27FC236}">
                <a16:creationId xmlns=""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sp>
        <p:nvSpPr>
          <p:cNvPr id="5" name="スライド番号プレースホルダー 4"/>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Tree>
    <p:extLst>
      <p:ext uri="{BB962C8B-B14F-4D97-AF65-F5344CB8AC3E}">
        <p14:creationId xmlns:p14="http://schemas.microsoft.com/office/powerpoint/2010/main" val="716762450"/>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7492</Words>
  <Application>Microsoft Office PowerPoint</Application>
  <PresentationFormat>画面に合わせる (4:3)</PresentationFormat>
  <Paragraphs>794</Paragraphs>
  <Slides>71</Slides>
  <Notes>71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71</vt:i4>
      </vt:variant>
    </vt:vector>
  </HeadingPairs>
  <TitlesOfParts>
    <vt:vector size="77" baseType="lpstr">
      <vt:lpstr>Arial Unicode MS</vt:lpstr>
      <vt:lpstr>Meiryo UI</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1.2 「踏み出す」ためのノウハウ</vt:lpstr>
      <vt:lpstr>1.2 「踏み出す」ためのノウハウ</vt:lpstr>
      <vt:lpstr>1.2 「踏み出す」ためのノウハウ</vt:lpstr>
      <vt:lpstr>1.3 事例紹介</vt:lpstr>
      <vt:lpstr>PowerPoint プレゼンテーション</vt:lpstr>
      <vt:lpstr>2.1 環境整備の取組と課題</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2.3 事例紹介</vt:lpstr>
      <vt:lpstr>PowerPoint プレゼンテーション</vt:lpstr>
      <vt:lpstr>3.1 データ公開の取組と課題</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3.3 事例紹介</vt:lpstr>
      <vt:lpstr>PowerPoint プレゼンテーション</vt:lpstr>
      <vt:lpstr>4.1 データ活用の取組と課題</vt:lpstr>
      <vt:lpstr>4.2 「活用する」ためのノウハウ</vt:lpstr>
      <vt:lpstr>4.2 「活用する」ためのノウハウ</vt:lpstr>
      <vt:lpstr>4.2 「活用する」ためのノウハウ</vt:lpstr>
      <vt:lpstr>4.2 「活用する」ためのノウハウ</vt:lpstr>
      <vt:lpstr>4.2 「活用する」ためのノウハウ</vt:lpstr>
      <vt:lpstr>4.2 「活用する」ためのノウハウ</vt:lpstr>
      <vt:lpstr>4.2 「活用する」ためのノウハウ</vt:lpstr>
      <vt:lpstr>4.2 「活用する」ためのノウハウ</vt:lpstr>
      <vt:lpstr>4.2 「活用する」ためのノウハウ</vt:lpstr>
      <vt:lpstr>4.3 事例紹介</vt:lpstr>
      <vt:lpstr>（参考）</vt:lpstr>
      <vt:lpstr>PowerPoint プレゼンテーション</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2018-11-22T10:01:04Z</dcterms:created>
  <dcterms:modified xsi:type="dcterms:W3CDTF">2018-11-22T10:01:26Z</dcterms:modified>
  <cp:category/>
</cp:coreProperties>
</file>