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592" r:id="rId2"/>
    <p:sldId id="597" r:id="rId3"/>
    <p:sldId id="599" r:id="rId4"/>
    <p:sldId id="667" r:id="rId5"/>
    <p:sldId id="780" r:id="rId6"/>
    <p:sldId id="718" r:id="rId7"/>
    <p:sldId id="695" r:id="rId8"/>
    <p:sldId id="696" r:id="rId9"/>
    <p:sldId id="743" r:id="rId10"/>
    <p:sldId id="731" r:id="rId11"/>
    <p:sldId id="750" r:id="rId12"/>
    <p:sldId id="751" r:id="rId13"/>
    <p:sldId id="786" r:id="rId14"/>
    <p:sldId id="785" r:id="rId15"/>
    <p:sldId id="784" r:id="rId16"/>
    <p:sldId id="717" r:id="rId17"/>
    <p:sldId id="725" r:id="rId18"/>
    <p:sldId id="547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938" autoAdjust="0"/>
    <p:restoredTop sz="94660" autoAdjust="0"/>
  </p:normalViewPr>
  <p:slideViewPr>
    <p:cSldViewPr snapToGrid="0">
      <p:cViewPr varScale="1">
        <p:scale>
          <a:sx n="161" d="100"/>
          <a:sy n="161" d="100"/>
        </p:scale>
        <p:origin x="1620" y="1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1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C7D94-0F89-4303-9D58-153D96B11694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74067-9E7A-45C7-AF00-A802FB2B36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60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59CC8-85FE-44A3-9071-37B9A202540F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5E7F6-A6E4-44F5-82BB-A72B1FD63B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817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pic>
        <p:nvPicPr>
          <p:cNvPr id="25" name="図 2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91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54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50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0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1829327"/>
          </a:xfrm>
        </p:spPr>
        <p:txBody>
          <a:bodyPr anchor="b">
            <a:normAutofit/>
          </a:bodyPr>
          <a:lstStyle>
            <a:lvl1pPr algn="ctr">
              <a:defRPr sz="24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30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87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>
            <a:lvl1pPr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10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80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8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104065" y="6190137"/>
            <a:ext cx="494270" cy="47779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69900" y="135925"/>
            <a:ext cx="502508" cy="51074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8559903" y="6200734"/>
            <a:ext cx="481314" cy="46955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34" y="6222462"/>
            <a:ext cx="376931" cy="395228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8148" y="6310304"/>
            <a:ext cx="490452" cy="30738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6598" y="6327172"/>
            <a:ext cx="471723" cy="29051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41" y="140044"/>
            <a:ext cx="453081" cy="436606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822" y="6272870"/>
            <a:ext cx="367280" cy="36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5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67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152C3-5EEE-4B6B-B08E-670AACD9922E}" type="datetimeFigureOut">
              <a:rPr kumimoji="1" lang="ja-JP" altLang="en-US" smtClean="0"/>
              <a:t>2019/9/9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7DC97-E877-469C-99AB-4309C12A38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60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ファイル:Garyu-koen sakur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" y="220338"/>
            <a:ext cx="9144205" cy="6092328"/>
          </a:xfrm>
          <a:prstGeom prst="rect">
            <a:avLst/>
          </a:prstGeom>
          <a:noFill/>
          <a:effectLst>
            <a:softEdge rad="508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1800"/>
              <a:t>長野県オープンデータリーダ研修</a:t>
            </a:r>
            <a:r>
              <a:rPr lang="en-US" altLang="ja-JP" sz="1800" dirty="0"/>
              <a:t>2019</a:t>
            </a:r>
            <a:br>
              <a:rPr lang="en-US" altLang="ja-JP" sz="1800" dirty="0"/>
            </a:br>
            <a:br>
              <a:rPr lang="en-US" altLang="ja-JP" sz="1400" dirty="0"/>
            </a:br>
            <a:r>
              <a:rPr lang="ja-JP" altLang="en-US" sz="2800" dirty="0"/>
              <a:t>自治体における</a:t>
            </a:r>
            <a:r>
              <a:rPr lang="ja-JP" altLang="en-US" sz="2800"/>
              <a:t>オープンデータ推進状況と</a:t>
            </a:r>
            <a:br>
              <a:rPr lang="en-US" altLang="ja-JP" sz="2800" dirty="0"/>
            </a:br>
            <a:r>
              <a:rPr lang="ja-JP" altLang="en-US" sz="2800"/>
              <a:t>今後の方策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sz="16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endParaRPr lang="en-US" altLang="ja-JP" sz="1600" dirty="0"/>
          </a:p>
          <a:p>
            <a:pPr>
              <a:lnSpc>
                <a:spcPct val="120000"/>
              </a:lnSpc>
            </a:pPr>
            <a:r>
              <a:rPr lang="ja-JP" altLang="en-US" sz="1600"/>
              <a:t>＠</a:t>
            </a:r>
            <a:r>
              <a:rPr lang="en-US" altLang="ja-JP" sz="1600" dirty="0"/>
              <a:t>JA</a:t>
            </a:r>
            <a:r>
              <a:rPr lang="ja-JP" altLang="en-US" sz="1600"/>
              <a:t>長野県ビル</a:t>
            </a:r>
            <a:r>
              <a:rPr lang="en-US" altLang="ja-JP" sz="1600" dirty="0"/>
              <a:t>12F12B</a:t>
            </a:r>
            <a:r>
              <a:rPr lang="ja-JP" altLang="en-US" sz="1600"/>
              <a:t>会議室</a:t>
            </a:r>
            <a:br>
              <a:rPr lang="en-US" altLang="ja-JP" sz="1600" dirty="0">
                <a:solidFill>
                  <a:schemeClr val="bg1"/>
                </a:solidFill>
              </a:rPr>
            </a:br>
            <a:r>
              <a:rPr lang="en-US" altLang="ja-JP" sz="1600" dirty="0">
                <a:solidFill>
                  <a:schemeClr val="bg1"/>
                </a:solidFill>
              </a:rPr>
              <a:t>2019.8.28</a:t>
            </a:r>
          </a:p>
          <a:p>
            <a:r>
              <a:rPr kumimoji="1" lang="ja-JP" altLang="en-US" sz="1600" dirty="0">
                <a:solidFill>
                  <a:schemeClr val="bg1"/>
                </a:solidFill>
              </a:rPr>
              <a:t>名古屋大学大学院情報学研究科　遠藤守</a:t>
            </a:r>
          </a:p>
        </p:txBody>
      </p:sp>
    </p:spTree>
    <p:extLst>
      <p:ext uri="{BB962C8B-B14F-4D97-AF65-F5344CB8AC3E}">
        <p14:creationId xmlns:p14="http://schemas.microsoft.com/office/powerpoint/2010/main" val="1128872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オープンデータ推進の現在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官民データ活用推進基本法（</a:t>
            </a:r>
            <a:r>
              <a:rPr lang="en-US" altLang="ja-JP" sz="2000" dirty="0"/>
              <a:t>2016.12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/>
            <a:r>
              <a:rPr lang="ja-JP" altLang="en-US" sz="2000" dirty="0"/>
              <a:t>都道府県は計画策定義務，市町村は計画策定努力義務</a:t>
            </a:r>
            <a:endParaRPr lang="en-US" altLang="ja-JP" sz="2000" dirty="0"/>
          </a:p>
          <a:p>
            <a:pPr lvl="1"/>
            <a:r>
              <a:rPr lang="ja-JP" altLang="en-US" sz="1800" dirty="0">
                <a:solidFill>
                  <a:schemeClr val="accent5"/>
                </a:solidFill>
              </a:rPr>
              <a:t>民間データと行政データを組み合わせた事業に多くの期待</a:t>
            </a:r>
            <a:endParaRPr lang="en-US" altLang="ja-JP" sz="1800" dirty="0">
              <a:solidFill>
                <a:schemeClr val="accent5"/>
              </a:solidFill>
            </a:endParaRPr>
          </a:p>
          <a:p>
            <a:r>
              <a:rPr lang="ja-JP" altLang="en-US" sz="2000" dirty="0"/>
              <a:t>現在の取組自治体（</a:t>
            </a:r>
            <a:r>
              <a:rPr lang="en-US" altLang="ja-JP" sz="2000" dirty="0"/>
              <a:t>2019.6.17</a:t>
            </a:r>
            <a:r>
              <a:rPr lang="ja-JP" altLang="en-US" sz="2000" dirty="0"/>
              <a:t>）</a:t>
            </a:r>
            <a:endParaRPr kumimoji="1" lang="en-US" altLang="ja-JP" sz="2000" dirty="0"/>
          </a:p>
          <a:p>
            <a:pPr lvl="1"/>
            <a:r>
              <a:rPr lang="ja-JP" altLang="en-US" sz="1800" dirty="0">
                <a:solidFill>
                  <a:schemeClr val="accent5"/>
                </a:solidFill>
              </a:rPr>
              <a:t>４７都道府県，４１９市町村，全自治体数の２６％</a:t>
            </a:r>
            <a:endParaRPr lang="en-US" altLang="ja-JP" sz="1800" dirty="0">
              <a:solidFill>
                <a:schemeClr val="accent5"/>
              </a:solidFill>
            </a:endParaRPr>
          </a:p>
          <a:p>
            <a:pPr lvl="1"/>
            <a:r>
              <a:rPr lang="ja-JP" altLang="en-US" sz="1800" dirty="0">
                <a:solidFill>
                  <a:schemeClr val="accent5"/>
                </a:solidFill>
              </a:rPr>
              <a:t>政府としては令和</a:t>
            </a:r>
            <a:r>
              <a:rPr lang="en-US" altLang="ja-JP" sz="1800" dirty="0">
                <a:solidFill>
                  <a:schemeClr val="accent5"/>
                </a:solidFill>
              </a:rPr>
              <a:t>2</a:t>
            </a:r>
            <a:r>
              <a:rPr lang="ja-JP" altLang="en-US" sz="1800" dirty="0">
                <a:solidFill>
                  <a:schemeClr val="accent5"/>
                </a:solidFill>
              </a:rPr>
              <a:t>年度までに</a:t>
            </a:r>
            <a:r>
              <a:rPr lang="en-US" altLang="ja-JP" sz="1800" dirty="0">
                <a:solidFill>
                  <a:schemeClr val="accent5"/>
                </a:solidFill>
              </a:rPr>
              <a:t>100</a:t>
            </a:r>
            <a:r>
              <a:rPr lang="ja-JP" altLang="en-US" sz="1800" dirty="0">
                <a:solidFill>
                  <a:schemeClr val="accent5"/>
                </a:solidFill>
              </a:rPr>
              <a:t>％を目標に</a:t>
            </a:r>
            <a:endParaRPr kumimoji="1" lang="en-US" altLang="ja-JP" sz="1800" dirty="0">
              <a:solidFill>
                <a:schemeClr val="accent5"/>
              </a:solidFill>
            </a:endParaRPr>
          </a:p>
          <a:p>
            <a:endParaRPr kumimoji="1" lang="ja-JP" altLang="en-US" sz="2000" dirty="0">
              <a:solidFill>
                <a:schemeClr val="accent5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49" y="4114800"/>
            <a:ext cx="3540351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875" y="4114800"/>
            <a:ext cx="354947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66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オープンデータ推進取組自治体の定義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03775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sz="2000" dirty="0"/>
              <a:t>定義（内閣官房</a:t>
            </a:r>
            <a:r>
              <a:rPr kumimoji="1" lang="en-US" altLang="ja-JP" sz="2000" dirty="0"/>
              <a:t>IT</a:t>
            </a:r>
            <a:r>
              <a:rPr kumimoji="1" lang="ja-JP" altLang="en-US" sz="2000" dirty="0"/>
              <a:t>室）</a:t>
            </a:r>
            <a:endParaRPr kumimoji="1" lang="en-US" altLang="ja-JP" sz="2000" dirty="0"/>
          </a:p>
          <a:p>
            <a:pPr lvl="1"/>
            <a:r>
              <a:rPr lang="ja-JP" altLang="en-US" sz="1800" dirty="0"/>
              <a:t>自らのホームページにおいて「オープンデータとしての利用規約を適用し、データを公開」</a:t>
            </a:r>
            <a:endParaRPr lang="en-US" altLang="ja-JP" sz="1800" dirty="0"/>
          </a:p>
          <a:p>
            <a:pPr lvl="1"/>
            <a:r>
              <a:rPr kumimoji="1" lang="ja-JP" altLang="en-US" sz="1800" dirty="0"/>
              <a:t>又は「オープンデータの説明を掲載し、データの公開先を提示」を行っている都道府県及び市区町村</a:t>
            </a:r>
            <a:endParaRPr kumimoji="1" lang="en-US" altLang="ja-JP" sz="1800" dirty="0"/>
          </a:p>
          <a:p>
            <a:r>
              <a:rPr lang="ja-JP" altLang="en-US" sz="2000" dirty="0"/>
              <a:t>現状</a:t>
            </a:r>
            <a:endParaRPr lang="en-US" altLang="ja-JP" sz="2000" dirty="0"/>
          </a:p>
          <a:p>
            <a:pPr lvl="1"/>
            <a:r>
              <a:rPr kumimoji="1" lang="ja-JP" altLang="en-US" sz="1800" dirty="0">
                <a:solidFill>
                  <a:srgbClr val="0070C0"/>
                </a:solidFill>
              </a:rPr>
              <a:t>急激</a:t>
            </a:r>
            <a:r>
              <a:rPr lang="ja-JP" altLang="en-US" sz="1800" dirty="0">
                <a:solidFill>
                  <a:srgbClr val="0070C0"/>
                </a:solidFill>
              </a:rPr>
              <a:t>な</a:t>
            </a:r>
            <a:r>
              <a:rPr kumimoji="1" lang="ja-JP" altLang="en-US" sz="1800" dirty="0">
                <a:solidFill>
                  <a:srgbClr val="0070C0"/>
                </a:solidFill>
              </a:rPr>
              <a:t>増加</a:t>
            </a:r>
            <a:r>
              <a:rPr kumimoji="1" lang="ja-JP" altLang="en-US" sz="1800" dirty="0"/>
              <a:t>傾向</a:t>
            </a:r>
            <a:endParaRPr kumimoji="1" lang="en-US" altLang="ja-JP" sz="1800" dirty="0"/>
          </a:p>
          <a:p>
            <a:pPr lvl="1"/>
            <a:r>
              <a:rPr lang="ja-JP" altLang="en-US" sz="1800" dirty="0"/>
              <a:t>従前は</a:t>
            </a:r>
            <a:r>
              <a:rPr lang="ja-JP" altLang="en-US" sz="1800" dirty="0">
                <a:solidFill>
                  <a:srgbClr val="FF0000"/>
                </a:solidFill>
              </a:rPr>
              <a:t>頭打ち傾向</a:t>
            </a:r>
            <a:endParaRPr lang="en-US" altLang="ja-JP" sz="1800" dirty="0">
              <a:solidFill>
                <a:srgbClr val="FF0000"/>
              </a:solidFill>
            </a:endParaRPr>
          </a:p>
          <a:p>
            <a:pPr lvl="1"/>
            <a:r>
              <a:rPr lang="ja-JP" altLang="en-US" sz="1800" dirty="0">
                <a:solidFill>
                  <a:srgbClr val="FF0000"/>
                </a:solidFill>
              </a:rPr>
              <a:t>区については東京都以外</a:t>
            </a:r>
            <a:br>
              <a:rPr lang="en-US" altLang="ja-JP" sz="1800" dirty="0">
                <a:solidFill>
                  <a:srgbClr val="FF0000"/>
                </a:solidFill>
              </a:rPr>
            </a:br>
            <a:r>
              <a:rPr lang="ja-JP" altLang="en-US" sz="1800" dirty="0">
                <a:solidFill>
                  <a:srgbClr val="FF0000"/>
                </a:solidFill>
              </a:rPr>
              <a:t>フォローされていない様子</a:t>
            </a:r>
            <a:endParaRPr lang="en-US" altLang="ja-JP" sz="1800" dirty="0">
              <a:solidFill>
                <a:srgbClr val="FF0000"/>
              </a:solidFill>
            </a:endParaRPr>
          </a:p>
          <a:p>
            <a:pPr lvl="1"/>
            <a:endParaRPr lang="en-US" altLang="ja-JP" sz="1800" dirty="0"/>
          </a:p>
          <a:p>
            <a:pPr lvl="1"/>
            <a:r>
              <a:rPr lang="ja-JP" altLang="en-US" sz="1800" dirty="0"/>
              <a:t>岐阜県：</a:t>
            </a:r>
            <a:r>
              <a:rPr lang="en-US" altLang="ja-JP" sz="1800" dirty="0"/>
              <a:t>30/42</a:t>
            </a:r>
          </a:p>
          <a:p>
            <a:pPr lvl="1"/>
            <a:r>
              <a:rPr lang="ja-JP" altLang="en-US" sz="1800" dirty="0"/>
              <a:t>静岡県：</a:t>
            </a:r>
            <a:r>
              <a:rPr lang="en-US" altLang="ja-JP" sz="1800" dirty="0">
                <a:solidFill>
                  <a:srgbClr val="0070C0"/>
                </a:solidFill>
              </a:rPr>
              <a:t>26</a:t>
            </a:r>
            <a:r>
              <a:rPr lang="en-US" altLang="ja-JP" sz="1800" dirty="0"/>
              <a:t>/25(+10</a:t>
            </a:r>
            <a:r>
              <a:rPr lang="ja-JP" altLang="en-US" sz="1800" dirty="0"/>
              <a:t>区</a:t>
            </a:r>
            <a:r>
              <a:rPr lang="en-US" altLang="ja-JP" sz="1800" dirty="0"/>
              <a:t>)</a:t>
            </a:r>
          </a:p>
          <a:p>
            <a:pPr lvl="1"/>
            <a:r>
              <a:rPr lang="ja-JP" altLang="en-US" sz="1800" dirty="0"/>
              <a:t>愛知県：</a:t>
            </a:r>
            <a:r>
              <a:rPr lang="en-US" altLang="ja-JP" sz="1800" dirty="0"/>
              <a:t>27/38(+16</a:t>
            </a:r>
            <a:r>
              <a:rPr lang="ja-JP" altLang="en-US" sz="1800" dirty="0"/>
              <a:t>区</a:t>
            </a:r>
            <a:r>
              <a:rPr lang="en-US" altLang="ja-JP" sz="1800" dirty="0"/>
              <a:t>)</a:t>
            </a:r>
          </a:p>
          <a:p>
            <a:pPr lvl="1"/>
            <a:r>
              <a:rPr lang="ja-JP" altLang="en-US" sz="1800" dirty="0"/>
              <a:t>三重県：</a:t>
            </a:r>
            <a:r>
              <a:rPr lang="en-US" altLang="ja-JP" sz="1800" dirty="0">
                <a:solidFill>
                  <a:srgbClr val="FF0000"/>
                </a:solidFill>
              </a:rPr>
              <a:t>7</a:t>
            </a:r>
            <a:r>
              <a:rPr lang="en-US" altLang="ja-JP" sz="1800" dirty="0"/>
              <a:t>/29</a:t>
            </a:r>
          </a:p>
          <a:p>
            <a:pPr lvl="2"/>
            <a:r>
              <a:rPr lang="ja-JP" altLang="en-US" sz="1400" dirty="0"/>
              <a:t>亀山市は</a:t>
            </a:r>
            <a:r>
              <a:rPr lang="en-US" altLang="ja-JP" sz="1400" dirty="0"/>
              <a:t>H30</a:t>
            </a:r>
            <a:r>
              <a:rPr lang="ja-JP" altLang="en-US" sz="1400" dirty="0"/>
              <a:t>末に公開済</a:t>
            </a:r>
            <a:br>
              <a:rPr lang="en-US" altLang="ja-JP" sz="1400" dirty="0"/>
            </a:br>
            <a:r>
              <a:rPr lang="ja-JP" altLang="en-US" sz="1400" dirty="0"/>
              <a:t>（未反映）</a:t>
            </a:r>
            <a:endParaRPr kumimoji="1" lang="ja-JP" altLang="en-US" sz="20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931" y="3243305"/>
            <a:ext cx="4883186" cy="2933658"/>
          </a:xfrm>
          <a:prstGeom prst="rect">
            <a:avLst/>
          </a:prstGeom>
        </p:spPr>
      </p:pic>
      <p:sp>
        <p:nvSpPr>
          <p:cNvPr id="9" name="楕円 8"/>
          <p:cNvSpPr/>
          <p:nvPr/>
        </p:nvSpPr>
        <p:spPr>
          <a:xfrm>
            <a:off x="7515226" y="3700462"/>
            <a:ext cx="809246" cy="11001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91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オープンデータ推進取組自治体の今後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dirty="0"/>
              <a:t>今後の展開と予測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全市区町村達成には</a:t>
            </a:r>
            <a:br>
              <a:rPr lang="en-US" altLang="ja-JP" sz="2000" dirty="0"/>
            </a:br>
            <a:r>
              <a:rPr lang="ja-JP" altLang="en-US" sz="2000" dirty="0"/>
              <a:t>長い道のり</a:t>
            </a:r>
            <a:endParaRPr lang="en-US" altLang="ja-JP" sz="2000" dirty="0"/>
          </a:p>
          <a:p>
            <a:pPr lvl="1"/>
            <a:r>
              <a:rPr lang="ja-JP" altLang="en-US" sz="2000" dirty="0"/>
              <a:t>取組進度に関する情報</a:t>
            </a:r>
            <a:br>
              <a:rPr lang="en-US" altLang="ja-JP" sz="2000" dirty="0"/>
            </a:br>
            <a:r>
              <a:rPr lang="ja-JP" altLang="en-US" sz="2000" dirty="0"/>
              <a:t>を網羅していない</a:t>
            </a:r>
            <a:endParaRPr lang="en-US" altLang="ja-JP" sz="2000" dirty="0"/>
          </a:p>
          <a:p>
            <a:pPr lvl="2"/>
            <a:r>
              <a:rPr lang="ja-JP" altLang="en-US" sz="1600" dirty="0"/>
              <a:t>「日本のオープンデータ</a:t>
            </a:r>
            <a:br>
              <a:rPr lang="en-US" altLang="ja-JP" sz="1600" dirty="0"/>
            </a:br>
            <a:r>
              <a:rPr lang="ja-JP" altLang="en-US" sz="1600" dirty="0"/>
              <a:t>都市一覧」（福野氏）</a:t>
            </a:r>
            <a:br>
              <a:rPr lang="en-US" altLang="ja-JP" sz="1600" dirty="0"/>
            </a:br>
            <a:r>
              <a:rPr lang="ja-JP" altLang="en-US" sz="1600" dirty="0"/>
              <a:t>ではカバー</a:t>
            </a:r>
            <a:endParaRPr kumimoji="1" lang="en-US" altLang="ja-JP" sz="2000" dirty="0"/>
          </a:p>
          <a:p>
            <a:pPr lvl="1"/>
            <a:endParaRPr kumimoji="1" lang="en-US" altLang="ja-JP" sz="2000" dirty="0"/>
          </a:p>
          <a:p>
            <a:r>
              <a:rPr lang="ja-JP" altLang="en-US" sz="2400" dirty="0"/>
              <a:t>ポイント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県や推進自治体を中心とした未着手自治体との広域連携</a:t>
            </a:r>
            <a:endParaRPr kumimoji="1" lang="en-US" altLang="ja-JP" sz="2000" dirty="0"/>
          </a:p>
          <a:p>
            <a:pPr lvl="1"/>
            <a:r>
              <a:rPr kumimoji="1" lang="ja-JP" altLang="en-US" sz="2000" dirty="0"/>
              <a:t>推進自治体の今後の展開方策</a:t>
            </a:r>
            <a:endParaRPr kumimoji="1" lang="en-US" altLang="ja-JP" sz="2000" dirty="0"/>
          </a:p>
          <a:p>
            <a:pPr lvl="2"/>
            <a:r>
              <a:rPr lang="ja-JP" altLang="en-US" sz="1600" dirty="0"/>
              <a:t>公開から活用への課題は多い</a:t>
            </a:r>
            <a:endParaRPr lang="en-US" altLang="ja-JP" sz="1600" dirty="0"/>
          </a:p>
          <a:p>
            <a:pPr lvl="2"/>
            <a:r>
              <a:rPr kumimoji="1" lang="en-US" altLang="ja-JP" sz="1600" dirty="0"/>
              <a:t>SDGs</a:t>
            </a:r>
            <a:r>
              <a:rPr kumimoji="1" lang="ja-JP" altLang="en-US" sz="1600" dirty="0"/>
              <a:t>や</a:t>
            </a:r>
            <a:r>
              <a:rPr kumimoji="1" lang="en-US" altLang="ja-JP" sz="1600" dirty="0"/>
              <a:t>Society5.0</a:t>
            </a:r>
            <a:r>
              <a:rPr kumimoji="1" lang="ja-JP" altLang="en-US" sz="1600" dirty="0" err="1"/>
              <a:t>、</a:t>
            </a:r>
            <a:r>
              <a:rPr kumimoji="1" lang="en-US" altLang="ja-JP" sz="1600" dirty="0"/>
              <a:t>AI</a:t>
            </a:r>
            <a:r>
              <a:rPr kumimoji="1" lang="ja-JP" altLang="en-US" sz="1600" dirty="0" err="1"/>
              <a:t>、</a:t>
            </a:r>
            <a:r>
              <a:rPr kumimoji="1" lang="en-US" altLang="ja-JP" sz="1600" dirty="0" err="1"/>
              <a:t>IoT</a:t>
            </a:r>
            <a:r>
              <a:rPr lang="ja-JP" altLang="en-US" sz="1600" dirty="0" err="1"/>
              <a:t>、</a:t>
            </a:r>
            <a:r>
              <a:rPr kumimoji="1" lang="en-US" altLang="ja-JP" sz="1600" dirty="0"/>
              <a:t>RPA</a:t>
            </a:r>
            <a:r>
              <a:rPr kumimoji="1" lang="ja-JP" altLang="en-US" sz="1600" dirty="0"/>
              <a:t>など注目分野との連携が重要</a:t>
            </a:r>
            <a:endParaRPr kumimoji="1" lang="en-US" altLang="ja-JP" sz="1600" dirty="0"/>
          </a:p>
          <a:p>
            <a:pPr lvl="1"/>
            <a:endParaRPr lang="en-US" altLang="ja-JP" sz="2000" dirty="0"/>
          </a:p>
          <a:p>
            <a:endParaRPr kumimoji="1" lang="en-US" altLang="ja-JP" sz="24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4200633" y="1825625"/>
            <a:ext cx="4314717" cy="2592141"/>
            <a:chOff x="3921681" y="3584822"/>
            <a:chExt cx="5084994" cy="3054898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1681" y="3584822"/>
              <a:ext cx="5084994" cy="3054898"/>
            </a:xfrm>
            <a:prstGeom prst="rect">
              <a:avLst/>
            </a:prstGeom>
          </p:spPr>
        </p:pic>
        <p:cxnSp>
          <p:nvCxnSpPr>
            <p:cNvPr id="5" name="直線コネクタ 4"/>
            <p:cNvCxnSpPr/>
            <p:nvPr/>
          </p:nvCxnSpPr>
          <p:spPr>
            <a:xfrm>
              <a:off x="6922294" y="4126434"/>
              <a:ext cx="0" cy="225028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9197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ファイル:Garyu-koen saku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5" y="220338"/>
            <a:ext cx="9144205" cy="6092328"/>
          </a:xfrm>
          <a:prstGeom prst="rect">
            <a:avLst/>
          </a:prstGeom>
          <a:noFill/>
          <a:effectLst>
            <a:softEdge rad="508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>
                <a:solidFill>
                  <a:schemeClr val="bg1"/>
                </a:solidFill>
              </a:rPr>
              <a:t>長野県におけるオープンデータ推進の経緯と</a:t>
            </a:r>
            <a:r>
              <a:rPr lang="ja-JP" altLang="en-US"/>
              <a:t>今後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235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長野県におけるオープンデータ推進の経緯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/>
              <a:t>経緯</a:t>
            </a:r>
            <a:endParaRPr kumimoji="1" lang="en-US" altLang="ja-JP" sz="2000" dirty="0"/>
          </a:p>
          <a:p>
            <a:pPr lvl="1"/>
            <a:r>
              <a:rPr lang="ja-JP" altLang="en-US" sz="1800" dirty="0"/>
              <a:t>インターナショナルオープンデータデイ</a:t>
            </a:r>
            <a:r>
              <a:rPr lang="en-US" altLang="ja-JP" sz="1800" dirty="0"/>
              <a:t>2014.2</a:t>
            </a:r>
          </a:p>
          <a:p>
            <a:pPr lvl="2"/>
            <a:r>
              <a:rPr kumimoji="1" lang="ja-JP" altLang="en-US" sz="1400" dirty="0"/>
              <a:t>須坂、上田会場</a:t>
            </a:r>
            <a:endParaRPr kumimoji="1" lang="en-US" altLang="ja-JP" sz="1400" dirty="0"/>
          </a:p>
          <a:p>
            <a:pPr lvl="1"/>
            <a:r>
              <a:rPr lang="ja-JP" altLang="en-US" sz="1800" dirty="0"/>
              <a:t>総務省信越総合通信局地域オープンデータ推進会議発足</a:t>
            </a:r>
            <a:r>
              <a:rPr lang="en-US" altLang="ja-JP" sz="1800" dirty="0"/>
              <a:t>(2014.5)</a:t>
            </a:r>
          </a:p>
          <a:p>
            <a:pPr lvl="1"/>
            <a:r>
              <a:rPr kumimoji="1" lang="ja-JP" altLang="en-US" sz="1800" dirty="0"/>
              <a:t>須坂市が県内初でオープンデータ推進宣言</a:t>
            </a:r>
            <a:r>
              <a:rPr lang="ja-JP" altLang="en-US" sz="1800" dirty="0"/>
              <a:t>（</a:t>
            </a:r>
            <a:r>
              <a:rPr lang="en-US" altLang="ja-JP" sz="1800" dirty="0"/>
              <a:t>2014.5</a:t>
            </a:r>
            <a:r>
              <a:rPr lang="ja-JP" altLang="en-US" sz="1800" dirty="0"/>
              <a:t>）</a:t>
            </a:r>
            <a:endParaRPr lang="en-US" altLang="ja-JP" sz="1800" dirty="0"/>
          </a:p>
          <a:p>
            <a:pPr lvl="1"/>
            <a:endParaRPr kumimoji="1" lang="en-US" altLang="ja-JP" sz="1800" dirty="0"/>
          </a:p>
          <a:p>
            <a:pPr lvl="1"/>
            <a:r>
              <a:rPr lang="ja-JP" altLang="en-US" sz="1800" dirty="0"/>
              <a:t>その後順次</a:t>
            </a:r>
            <a:r>
              <a:rPr lang="en-US" altLang="ja-JP" sz="1800" dirty="0"/>
              <a:t>OD</a:t>
            </a:r>
            <a:r>
              <a:rPr lang="ja-JP" altLang="en-US" sz="1800" dirty="0"/>
              <a:t>推進開始都市が増加</a:t>
            </a:r>
            <a:endParaRPr lang="en-US" altLang="ja-JP" sz="1800" dirty="0"/>
          </a:p>
          <a:p>
            <a:pPr lvl="2"/>
            <a:r>
              <a:rPr lang="ja-JP" altLang="en-US" sz="1400" dirty="0"/>
              <a:t>長野市、松本市、上田市、岡谷市、伊那市、駒ケ根市、中野市、茅野市、塩尻市、辰野町、箕輪町、中川村、喬木村（</a:t>
            </a:r>
            <a:r>
              <a:rPr lang="en-US" altLang="ja-JP" sz="1400" dirty="0"/>
              <a:t>13</a:t>
            </a:r>
            <a:r>
              <a:rPr lang="ja-JP" altLang="en-US" sz="1400" dirty="0"/>
              <a:t>団体）</a:t>
            </a:r>
            <a:endParaRPr lang="en-US" altLang="ja-JP" sz="1400" dirty="0"/>
          </a:p>
          <a:p>
            <a:pPr lvl="2"/>
            <a:endParaRPr kumimoji="1" lang="en-US" altLang="ja-JP" sz="1400" dirty="0"/>
          </a:p>
          <a:p>
            <a:pPr lvl="1"/>
            <a:r>
              <a:rPr lang="en-US" altLang="ja-JP" sz="1800" dirty="0"/>
              <a:t>3</a:t>
            </a:r>
            <a:r>
              <a:rPr lang="ja-JP" altLang="en-US" sz="1800" dirty="0"/>
              <a:t>市合同オープンデータ検討会（</a:t>
            </a:r>
            <a:r>
              <a:rPr lang="en-US" altLang="ja-JP" sz="1800" dirty="0"/>
              <a:t>2017</a:t>
            </a:r>
            <a:r>
              <a:rPr lang="ja-JP" altLang="en-US" sz="1800" dirty="0"/>
              <a:t>～）</a:t>
            </a:r>
            <a:endParaRPr lang="en-US" altLang="ja-JP" sz="1800" dirty="0"/>
          </a:p>
          <a:p>
            <a:pPr lvl="2"/>
            <a:r>
              <a:rPr lang="ja-JP" altLang="en-US" sz="1400" dirty="0"/>
              <a:t>長野市、須坂市、中野市の関係部署が集まって年に数回程度の勉強会</a:t>
            </a:r>
            <a:endParaRPr lang="en-US" altLang="ja-JP" sz="1400" dirty="0"/>
          </a:p>
          <a:p>
            <a:pPr lvl="2"/>
            <a:r>
              <a:rPr lang="ja-JP" altLang="en-US" sz="1400" dirty="0"/>
              <a:t>小布施町や塩尻市、松本市さんにもオブザーバ参加頂きました</a:t>
            </a:r>
            <a:endParaRPr lang="en-US" altLang="ja-JP" sz="1400" dirty="0"/>
          </a:p>
          <a:p>
            <a:pPr lvl="2"/>
            <a:r>
              <a:rPr lang="ja-JP" altLang="en-US" sz="1400" dirty="0"/>
              <a:t>民間企業さんにもお手伝い頂いています</a:t>
            </a:r>
            <a:endParaRPr lang="en-US" altLang="ja-JP" sz="1400" dirty="0"/>
          </a:p>
          <a:p>
            <a:pPr lvl="1"/>
            <a:endParaRPr kumimoji="1" lang="en-US" altLang="ja-JP" sz="1800" dirty="0"/>
          </a:p>
          <a:p>
            <a:pPr lvl="1"/>
            <a:endParaRPr kumimoji="1" lang="en-US" altLang="ja-JP" sz="1800" dirty="0"/>
          </a:p>
          <a:p>
            <a:pPr lvl="1"/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330064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長野県におけるオープンデータ推進の今後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>
                <a:solidFill>
                  <a:srgbClr val="0070C0"/>
                </a:solidFill>
              </a:rPr>
              <a:t>まず取り組み開始</a:t>
            </a:r>
            <a:r>
              <a:rPr kumimoji="1" lang="ja-JP" altLang="en-US" dirty="0"/>
              <a:t>、その後深堀り</a:t>
            </a:r>
            <a:endParaRPr kumimoji="1" lang="en-US" altLang="ja-JP" dirty="0"/>
          </a:p>
          <a:p>
            <a:pPr lvl="1"/>
            <a:r>
              <a:rPr lang="ja-JP" altLang="en-US" dirty="0"/>
              <a:t>現在取組率　</a:t>
            </a:r>
            <a:r>
              <a:rPr lang="en-US" altLang="ja-JP" dirty="0"/>
              <a:t>		18</a:t>
            </a:r>
            <a:r>
              <a:rPr lang="ja-JP" altLang="en-US" dirty="0"/>
              <a:t>％　</a:t>
            </a:r>
            <a:r>
              <a:rPr lang="en-US" altLang="ja-JP" dirty="0">
                <a:solidFill>
                  <a:srgbClr val="0070C0"/>
                </a:solidFill>
              </a:rPr>
              <a:t>14</a:t>
            </a:r>
            <a:r>
              <a:rPr lang="en-US" altLang="ja-JP" dirty="0"/>
              <a:t>/77</a:t>
            </a:r>
          </a:p>
          <a:p>
            <a:pPr lvl="1"/>
            <a:r>
              <a:rPr kumimoji="1" lang="ja-JP" altLang="en-US" dirty="0"/>
              <a:t>＋</a:t>
            </a:r>
            <a:r>
              <a:rPr kumimoji="1" lang="ja-JP" altLang="en-US" dirty="0">
                <a:solidFill>
                  <a:srgbClr val="FF0000"/>
                </a:solidFill>
              </a:rPr>
              <a:t>リーダ育成研修</a:t>
            </a:r>
            <a:r>
              <a:rPr kumimoji="1" lang="en-US" altLang="ja-JP" dirty="0"/>
              <a:t>	65</a:t>
            </a:r>
            <a:r>
              <a:rPr kumimoji="1" lang="ja-JP" altLang="en-US" dirty="0"/>
              <a:t>％　</a:t>
            </a:r>
            <a:r>
              <a:rPr lang="en-US" altLang="ja-JP" dirty="0">
                <a:solidFill>
                  <a:srgbClr val="FF0000"/>
                </a:solidFill>
              </a:rPr>
              <a:t>50</a:t>
            </a:r>
            <a:r>
              <a:rPr kumimoji="1" lang="en-US" altLang="ja-JP" dirty="0"/>
              <a:t>/77</a:t>
            </a:r>
          </a:p>
          <a:p>
            <a:pPr lvl="1"/>
            <a:r>
              <a:rPr kumimoji="1" lang="ja-JP" altLang="en-US" dirty="0"/>
              <a:t>＋</a:t>
            </a:r>
            <a:r>
              <a:rPr kumimoji="1" lang="ja-JP" altLang="en-US" dirty="0">
                <a:solidFill>
                  <a:srgbClr val="FF0000"/>
                </a:solidFill>
              </a:rPr>
              <a:t>三遠南信自治体</a:t>
            </a:r>
            <a:r>
              <a:rPr kumimoji="1" lang="en-US" altLang="ja-JP" dirty="0"/>
              <a:t>	</a:t>
            </a:r>
            <a:r>
              <a:rPr lang="en-US" altLang="ja-JP" dirty="0"/>
              <a:t>80</a:t>
            </a:r>
            <a:r>
              <a:rPr kumimoji="1" lang="ja-JP" altLang="en-US" dirty="0"/>
              <a:t>％　</a:t>
            </a:r>
            <a:r>
              <a:rPr kumimoji="1" lang="en-US" altLang="ja-JP" dirty="0">
                <a:solidFill>
                  <a:srgbClr val="FF0000"/>
                </a:solidFill>
              </a:rPr>
              <a:t>62</a:t>
            </a:r>
            <a:r>
              <a:rPr kumimoji="1" lang="en-US" altLang="ja-JP" dirty="0"/>
              <a:t>/77</a:t>
            </a:r>
          </a:p>
          <a:p>
            <a:pPr lvl="1"/>
            <a:endParaRPr lang="en-US" altLang="ja-JP" dirty="0"/>
          </a:p>
          <a:p>
            <a:pPr lvl="1"/>
            <a:r>
              <a:rPr lang="ja-JP" altLang="en-US" dirty="0"/>
              <a:t>取組み</a:t>
            </a:r>
            <a:r>
              <a:rPr lang="ja-JP" altLang="en-US"/>
              <a:t>内容は「まずは」避難場所オープンデータ１つ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r>
              <a:rPr lang="ja-JP" altLang="en-US" dirty="0"/>
              <a:t>深堀りについては</a:t>
            </a:r>
            <a:endParaRPr lang="en-US" altLang="ja-JP" dirty="0"/>
          </a:p>
          <a:p>
            <a:pPr lvl="2"/>
            <a:r>
              <a:rPr lang="ja-JP" altLang="en-US" dirty="0"/>
              <a:t>共通フォーマット化</a:t>
            </a:r>
            <a:endParaRPr lang="en-US" altLang="ja-JP" dirty="0"/>
          </a:p>
          <a:p>
            <a:pPr lvl="2"/>
            <a:r>
              <a:rPr lang="ja-JP" altLang="en-US" dirty="0"/>
              <a:t>ニーズに基づくオープンデータ推進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kumimoji="1" lang="ja-JP" altLang="en-US" dirty="0"/>
              <a:t>来年度（</a:t>
            </a:r>
            <a:r>
              <a:rPr kumimoji="1" lang="en-US" altLang="ja-JP" dirty="0"/>
              <a:t>2020</a:t>
            </a:r>
            <a:r>
              <a:rPr kumimoji="1" lang="ja-JP" altLang="en-US" dirty="0"/>
              <a:t>年</a:t>
            </a:r>
            <a:r>
              <a:rPr kumimoji="1" lang="ja-JP" altLang="en-US"/>
              <a:t>）は国勢調査</a:t>
            </a:r>
            <a:r>
              <a:rPr kumimoji="1" lang="ja-JP" altLang="en-US" dirty="0"/>
              <a:t>の年</a:t>
            </a:r>
            <a:endParaRPr kumimoji="1" lang="en-US" altLang="ja-JP" dirty="0"/>
          </a:p>
          <a:p>
            <a:pPr lvl="1"/>
            <a:r>
              <a:rPr lang="ja-JP" altLang="en-US" dirty="0"/>
              <a:t>今年度中に進めたい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6981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ファイル:Garyu-koen saku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5" y="220338"/>
            <a:ext cx="9144205" cy="6092328"/>
          </a:xfrm>
          <a:prstGeom prst="rect">
            <a:avLst/>
          </a:prstGeom>
          <a:noFill/>
          <a:effectLst>
            <a:softEdge rad="508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まとめ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814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636DD6-6223-E747-9D39-B27116DB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まとめ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A41E4F-5D41-5C43-B40A-24D7ED354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746625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/>
              <a:t>オープンデータ</a:t>
            </a:r>
            <a:r>
              <a:rPr lang="en-US" altLang="ja-JP" dirty="0"/>
              <a:t>/ICT/</a:t>
            </a:r>
            <a:r>
              <a:rPr lang="en-US" altLang="ja-JP" dirty="0" err="1"/>
              <a:t>IoT</a:t>
            </a:r>
            <a:r>
              <a:rPr lang="ja-JP" altLang="en-US" dirty="0"/>
              <a:t>の推進</a:t>
            </a:r>
            <a:endParaRPr lang="en-US" altLang="ja-JP" dirty="0"/>
          </a:p>
          <a:p>
            <a:pPr lvl="1"/>
            <a:r>
              <a:rPr lang="ja-JP" altLang="en-US" dirty="0"/>
              <a:t>広域連携による展開手法の模索</a:t>
            </a:r>
            <a:endParaRPr lang="en-US" altLang="ja-JP" dirty="0"/>
          </a:p>
          <a:p>
            <a:pPr lvl="1"/>
            <a:r>
              <a:rPr lang="ja-JP" altLang="en-US" dirty="0"/>
              <a:t>補助的事業の活用</a:t>
            </a:r>
            <a:endParaRPr lang="en-US" altLang="ja-JP" dirty="0"/>
          </a:p>
          <a:p>
            <a:pPr lvl="2"/>
            <a:r>
              <a:rPr lang="ja-JP" altLang="en-US" dirty="0">
                <a:solidFill>
                  <a:srgbClr val="FF0000"/>
                </a:solidFill>
              </a:rPr>
              <a:t>地域情報化アドバイザー派遣</a:t>
            </a:r>
            <a:r>
              <a:rPr lang="ja-JP" altLang="en-US" dirty="0"/>
              <a:t>事業等</a:t>
            </a:r>
            <a:endParaRPr lang="en-US" altLang="ja-JP" dirty="0"/>
          </a:p>
          <a:p>
            <a:pPr lvl="2"/>
            <a:r>
              <a:rPr lang="ja-JP" altLang="en-US" dirty="0"/>
              <a:t>オープンデータリーダ育成研修およびオープンデータ化支援研修</a:t>
            </a:r>
            <a:endParaRPr lang="en-US" altLang="ja-JP" dirty="0"/>
          </a:p>
          <a:p>
            <a:pPr lvl="3"/>
            <a:r>
              <a:rPr lang="ja-JP" altLang="en-US" dirty="0"/>
              <a:t>長野県のリーダー研修は明日（</a:t>
            </a:r>
            <a:r>
              <a:rPr lang="en-US" altLang="ja-JP" dirty="0"/>
              <a:t>8</a:t>
            </a:r>
            <a:r>
              <a:rPr lang="ja-JP" altLang="en-US" dirty="0"/>
              <a:t>月</a:t>
            </a:r>
            <a:r>
              <a:rPr lang="en-US" altLang="ja-JP" dirty="0"/>
              <a:t>28</a:t>
            </a:r>
            <a:r>
              <a:rPr lang="ja-JP" altLang="en-US" dirty="0"/>
              <a:t>日）</a:t>
            </a:r>
            <a:endParaRPr lang="en-US" altLang="ja-JP" dirty="0"/>
          </a:p>
          <a:p>
            <a:pPr lvl="3"/>
            <a:r>
              <a:rPr lang="ja-JP" altLang="en-US" dirty="0">
                <a:solidFill>
                  <a:srgbClr val="0070C0"/>
                </a:solidFill>
              </a:rPr>
              <a:t>オープンデータ研修ポータル</a:t>
            </a:r>
            <a:r>
              <a:rPr lang="ja-JP" altLang="en-US" dirty="0"/>
              <a:t>の活用</a:t>
            </a:r>
            <a:endParaRPr lang="en-US" altLang="ja-JP" dirty="0"/>
          </a:p>
          <a:p>
            <a:pPr lvl="1"/>
            <a:r>
              <a:rPr lang="ja-JP" altLang="en-US" dirty="0"/>
              <a:t>併進する具体施策との連携</a:t>
            </a:r>
            <a:endParaRPr lang="en-US" altLang="ja-JP" dirty="0"/>
          </a:p>
          <a:p>
            <a:pPr lvl="2"/>
            <a:r>
              <a:rPr lang="ja-JP" altLang="en-US" dirty="0"/>
              <a:t>例：一宮市</a:t>
            </a:r>
            <a:endParaRPr lang="en-US" altLang="ja-JP" dirty="0"/>
          </a:p>
          <a:p>
            <a:pPr lvl="3"/>
            <a:r>
              <a:rPr lang="ja-JP" altLang="en-US" dirty="0"/>
              <a:t>繊維産業</a:t>
            </a:r>
            <a:endParaRPr lang="en-US" altLang="ja-JP" dirty="0"/>
          </a:p>
          <a:p>
            <a:pPr lvl="3"/>
            <a:r>
              <a:rPr lang="ja-JP" altLang="en-US" dirty="0"/>
              <a:t>水害対策</a:t>
            </a:r>
            <a:endParaRPr lang="en-US" altLang="ja-JP" dirty="0"/>
          </a:p>
          <a:p>
            <a:pPr lvl="3"/>
            <a:r>
              <a:rPr lang="en-US" altLang="ja-JP" dirty="0"/>
              <a:t>100</a:t>
            </a:r>
            <a:r>
              <a:rPr lang="ja-JP" altLang="en-US" dirty="0"/>
              <a:t>周年記念事業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7</a:t>
            </a:r>
            <a:r>
              <a:rPr lang="ja-JP" altLang="en-US" dirty="0"/>
              <a:t>次総合計画</a:t>
            </a:r>
            <a:endParaRPr lang="en-US" altLang="ja-JP" dirty="0"/>
          </a:p>
          <a:p>
            <a:pPr lvl="4"/>
            <a:r>
              <a:rPr lang="ja-JP" altLang="en-US" dirty="0"/>
              <a:t>前期基本計画：</a:t>
            </a:r>
            <a:r>
              <a:rPr lang="en-US" altLang="ja-JP" dirty="0"/>
              <a:t>Management2</a:t>
            </a:r>
            <a:r>
              <a:rPr lang="ja-JP" altLang="en-US" dirty="0"/>
              <a:t>：持続可能で未来につなげる（オープンデータ公開件数目標値１００件）</a:t>
            </a:r>
            <a:endParaRPr lang="en-US" altLang="ja-JP" dirty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11055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ファイル:Garyu-koen saku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" y="220338"/>
            <a:ext cx="9144205" cy="6092328"/>
          </a:xfrm>
          <a:prstGeom prst="rect">
            <a:avLst/>
          </a:prstGeom>
          <a:noFill/>
          <a:effectLst>
            <a:softEdge rad="508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/>
              <a:t>本日はどうぞよろしくお願い致します</a:t>
            </a:r>
            <a:br>
              <a:rPr lang="ja-JP" altLang="en-US" sz="2800" dirty="0"/>
            </a:b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911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9A92C0-B7CE-6748-B849-0CEF5EFF2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内容（</a:t>
            </a:r>
            <a:r>
              <a:rPr kumimoji="1" lang="en-US" altLang="ja-JP" dirty="0"/>
              <a:t>15</a:t>
            </a:r>
            <a:r>
              <a:rPr kumimoji="1" lang="ja-JP" altLang="en-US"/>
              <a:t>分）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6BE36B-E433-D644-A9F2-3F0084892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自己紹介</a:t>
            </a:r>
            <a:endParaRPr lang="en-US" altLang="ja-JP" sz="2400" dirty="0"/>
          </a:p>
          <a:p>
            <a:r>
              <a:rPr lang="ja-JP" altLang="en-US" sz="2400" dirty="0"/>
              <a:t>オープンデータ推進の意義と国内推進状況</a:t>
            </a:r>
            <a:endParaRPr lang="en-US" altLang="ja-JP" sz="2400" dirty="0"/>
          </a:p>
          <a:p>
            <a:r>
              <a:rPr lang="en-US" altLang="ja-JP" sz="2400" dirty="0" err="1"/>
              <a:t>IoT</a:t>
            </a:r>
            <a:r>
              <a:rPr lang="ja-JP" altLang="en-US" sz="2400" dirty="0"/>
              <a:t>利活用によるオープンデータ推進</a:t>
            </a:r>
            <a:endParaRPr lang="en-US" altLang="ja-JP" sz="2400" dirty="0"/>
          </a:p>
          <a:p>
            <a:r>
              <a:rPr lang="ja-JP" altLang="en-US" sz="2400" dirty="0"/>
              <a:t>東海管内＋</a:t>
            </a:r>
            <a:r>
              <a:rPr lang="en-US" altLang="ja-JP" sz="2400" dirty="0"/>
              <a:t>α</a:t>
            </a:r>
            <a:r>
              <a:rPr lang="ja-JP" altLang="en-US" sz="2400" dirty="0"/>
              <a:t>におけるオープンデータ</a:t>
            </a:r>
            <a:r>
              <a:rPr lang="en-US" altLang="ja-JP" sz="2400" dirty="0"/>
              <a:t>/ICT/</a:t>
            </a:r>
            <a:r>
              <a:rPr lang="en-US" altLang="ja-JP" sz="2400" dirty="0" err="1"/>
              <a:t>IoT</a:t>
            </a:r>
            <a:r>
              <a:rPr lang="ja-JP" altLang="en-US" sz="2400" dirty="0"/>
              <a:t>の活用推進事例</a:t>
            </a:r>
            <a:endParaRPr lang="en-US" altLang="ja-JP" sz="2400" dirty="0"/>
          </a:p>
          <a:p>
            <a:r>
              <a:rPr lang="ja-JP" altLang="en-US" sz="2400" dirty="0"/>
              <a:t>先進自治体におけるオープンデータ活用推進事例</a:t>
            </a:r>
            <a:endParaRPr lang="en-US" altLang="ja-JP" sz="2400" dirty="0"/>
          </a:p>
          <a:p>
            <a:r>
              <a:rPr lang="ja-JP" altLang="en-US" sz="2400" dirty="0"/>
              <a:t>まとめ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009699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自己紹介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825625"/>
            <a:ext cx="7559919" cy="4351338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遠藤守</a:t>
            </a:r>
            <a:endParaRPr lang="en-US" altLang="ja-JP" sz="2400" dirty="0"/>
          </a:p>
          <a:p>
            <a:pPr lvl="1"/>
            <a:r>
              <a:rPr lang="ja-JP" altLang="en-US" sz="2000" dirty="0"/>
              <a:t>長野県須坂市出身</a:t>
            </a:r>
            <a:endParaRPr lang="en-US" altLang="ja-JP" sz="2000" dirty="0"/>
          </a:p>
          <a:p>
            <a:pPr lvl="1"/>
            <a:r>
              <a:rPr lang="ja-JP" altLang="en-US" sz="2000" dirty="0"/>
              <a:t>名古屋大学大学院情報学研究科・情報学部</a:t>
            </a:r>
            <a:endParaRPr lang="en-US" altLang="ja-JP" sz="2000" dirty="0"/>
          </a:p>
          <a:p>
            <a:pPr lvl="2"/>
            <a:r>
              <a:rPr lang="ja-JP" altLang="en-US" sz="1600" dirty="0"/>
              <a:t>社会情報学専攻　情報社会設計論講座</a:t>
            </a:r>
            <a:endParaRPr lang="en-US" altLang="ja-JP" sz="1600" dirty="0"/>
          </a:p>
          <a:p>
            <a:pPr lvl="2"/>
            <a:r>
              <a:rPr lang="ja-JP" altLang="en-US" sz="1600" dirty="0"/>
              <a:t>安田・遠藤・浦田研究室</a:t>
            </a:r>
            <a:endParaRPr lang="en-US" altLang="ja-JP" sz="1600" dirty="0"/>
          </a:p>
          <a:p>
            <a:pPr lvl="2"/>
            <a:r>
              <a:rPr lang="ja-JP" altLang="en-US" sz="1600" dirty="0"/>
              <a:t>専門：社会情報学，メディア情報学，ネットワーク技術，組込みシステム</a:t>
            </a:r>
            <a:endParaRPr lang="en-US" altLang="ja-JP" sz="1600" dirty="0"/>
          </a:p>
          <a:p>
            <a:pPr lvl="2"/>
            <a:endParaRPr lang="en-US" altLang="ja-JP" sz="1600" dirty="0"/>
          </a:p>
          <a:p>
            <a:pPr lvl="2"/>
            <a:r>
              <a:rPr lang="ja-JP" altLang="en-US" sz="1500"/>
              <a:t>総務省東海総合通信局</a:t>
            </a:r>
            <a:r>
              <a:rPr lang="en-US" altLang="ja-JP" sz="1500" dirty="0"/>
              <a:t> </a:t>
            </a:r>
            <a:r>
              <a:rPr lang="ja-JP" altLang="en-US" sz="1500"/>
              <a:t>平成</a:t>
            </a:r>
            <a:r>
              <a:rPr lang="en-US" altLang="ja-JP" sz="1500" dirty="0"/>
              <a:t>30</a:t>
            </a:r>
            <a:r>
              <a:rPr lang="ja-JP" altLang="en-US" sz="1500"/>
              <a:t>年度 「情報通信月間」東海総合通信局長表彰</a:t>
            </a:r>
            <a:endParaRPr lang="en-US" altLang="ja-JP" sz="1500" dirty="0"/>
          </a:p>
          <a:p>
            <a:pPr lvl="2"/>
            <a:r>
              <a:rPr lang="ja-JP" altLang="en-US" sz="1500"/>
              <a:t>総務省</a:t>
            </a:r>
            <a:r>
              <a:rPr lang="ja-JP" altLang="en-US" sz="1500" dirty="0"/>
              <a:t>　地域情報化アドバイザー（</a:t>
            </a:r>
            <a:r>
              <a:rPr lang="en-US" altLang="ja-JP" sz="1500" dirty="0"/>
              <a:t>ICT</a:t>
            </a:r>
            <a:r>
              <a:rPr lang="ja-JP" altLang="en-US" sz="1500" dirty="0"/>
              <a:t>地域マネージャー）（遠藤・</a:t>
            </a:r>
            <a:r>
              <a:rPr lang="ja-JP" altLang="en-US" sz="1500"/>
              <a:t>浦田）</a:t>
            </a:r>
            <a:endParaRPr lang="en-US" altLang="ja-JP" sz="15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708" y="601490"/>
            <a:ext cx="852088" cy="85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65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研究経歴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1800" dirty="0"/>
              <a:t>研究テーマ：</a:t>
            </a:r>
            <a:r>
              <a:rPr lang="ja-JP" altLang="en-US" sz="1800" dirty="0">
                <a:solidFill>
                  <a:srgbClr val="0070C0"/>
                </a:solidFill>
              </a:rPr>
              <a:t>情報通信技術（</a:t>
            </a:r>
            <a:r>
              <a:rPr lang="en-US" altLang="ja-JP" sz="1800" dirty="0">
                <a:solidFill>
                  <a:srgbClr val="0070C0"/>
                </a:solidFill>
              </a:rPr>
              <a:t>ICT</a:t>
            </a:r>
            <a:r>
              <a:rPr lang="ja-JP" altLang="en-US" sz="1800" dirty="0">
                <a:solidFill>
                  <a:srgbClr val="0070C0"/>
                </a:solidFill>
              </a:rPr>
              <a:t>）の社会応用</a:t>
            </a:r>
            <a:endParaRPr lang="en-US" altLang="ja-JP" sz="1800" dirty="0">
              <a:solidFill>
                <a:srgbClr val="0070C0"/>
              </a:solidFill>
            </a:endParaRPr>
          </a:p>
          <a:p>
            <a:r>
              <a:rPr lang="ja-JP" altLang="en-US" sz="1800" dirty="0"/>
              <a:t>受託研究・補助金等</a:t>
            </a:r>
            <a:endParaRPr lang="en-US" altLang="ja-JP" sz="1800" dirty="0"/>
          </a:p>
          <a:p>
            <a:pPr lvl="1"/>
            <a:r>
              <a:rPr kumimoji="1" lang="en-US" altLang="ja-JP" sz="1400" dirty="0"/>
              <a:t>JSPS</a:t>
            </a:r>
            <a:r>
              <a:rPr kumimoji="1" lang="ja-JP" altLang="en-US" sz="1400" dirty="0"/>
              <a:t>科研費　基盤研究</a:t>
            </a:r>
            <a:r>
              <a:rPr kumimoji="1" lang="en-US" altLang="ja-JP" sz="1400" dirty="0"/>
              <a:t>B</a:t>
            </a:r>
            <a:r>
              <a:rPr lang="ja-JP" altLang="en-US" sz="1400" dirty="0"/>
              <a:t>「官民データ利活用社会に向けたオープンデータ活用プラットフォームの構築と実践」（</a:t>
            </a:r>
            <a:r>
              <a:rPr lang="en-US" altLang="ja-JP" sz="1400" dirty="0"/>
              <a:t>2018-2022</a:t>
            </a:r>
            <a:r>
              <a:rPr lang="ja-JP" altLang="en-US" sz="1400" dirty="0"/>
              <a:t>）</a:t>
            </a:r>
            <a:endParaRPr lang="en-US" altLang="ja-JP" sz="1400" dirty="0"/>
          </a:p>
          <a:p>
            <a:pPr lvl="1"/>
            <a:r>
              <a:rPr lang="ja-JP" altLang="en-US" sz="1400" dirty="0"/>
              <a:t>過年度の取組</a:t>
            </a:r>
            <a:endParaRPr lang="en-US" altLang="ja-JP" sz="1400" dirty="0"/>
          </a:p>
          <a:p>
            <a:pPr lvl="2"/>
            <a:r>
              <a:rPr lang="ja-JP" altLang="en-US" sz="1000" dirty="0"/>
              <a:t>内閣官房</a:t>
            </a:r>
            <a:r>
              <a:rPr lang="en-US" altLang="ja-JP" sz="1000" dirty="0"/>
              <a:t>IT</a:t>
            </a:r>
            <a:r>
              <a:rPr lang="ja-JP" altLang="en-US" sz="1000" dirty="0"/>
              <a:t>室「</a:t>
            </a:r>
            <a:r>
              <a:rPr lang="en-US" altLang="ja-JP" sz="1000" dirty="0"/>
              <a:t>AI</a:t>
            </a:r>
            <a:r>
              <a:rPr lang="ja-JP" altLang="en-US" sz="1000" dirty="0"/>
              <a:t>を活用したデータベース横断検索および最適解提案の実現」パネル評価委員</a:t>
            </a:r>
            <a:endParaRPr lang="en-US" altLang="ja-JP" sz="1000" dirty="0"/>
          </a:p>
          <a:p>
            <a:pPr lvl="2"/>
            <a:r>
              <a:rPr lang="ja-JP" altLang="en-US" sz="1000" dirty="0"/>
              <a:t>総務省　</a:t>
            </a:r>
            <a:r>
              <a:rPr lang="en-US" altLang="ja-JP" sz="1000" dirty="0"/>
              <a:t>SCOPE</a:t>
            </a:r>
            <a:r>
              <a:rPr lang="ja-JP" altLang="en-US" sz="1000" dirty="0"/>
              <a:t>「官民データと</a:t>
            </a:r>
            <a:r>
              <a:rPr lang="en-US" altLang="ja-JP" sz="1000" dirty="0"/>
              <a:t>AI</a:t>
            </a:r>
            <a:r>
              <a:rPr lang="ja-JP" altLang="en-US" sz="1000" dirty="0"/>
              <a:t>技術による繊維産業と小売業とを繋ぐ地域連携基盤技術の開発」</a:t>
            </a:r>
            <a:endParaRPr lang="en-US" altLang="ja-JP" sz="900" dirty="0"/>
          </a:p>
          <a:p>
            <a:pPr lvl="2"/>
            <a:r>
              <a:rPr lang="ja-JP" altLang="en-US" sz="1000" dirty="0"/>
              <a:t>農林水産省 革新的技術創造促進事業（異分野融合共同研究）：「</a:t>
            </a:r>
            <a:r>
              <a:rPr lang="en-US" altLang="ja-JP" sz="1000" dirty="0"/>
              <a:t>ICT</a:t>
            </a:r>
            <a:r>
              <a:rPr lang="ja-JP" altLang="en-US" sz="1000" dirty="0"/>
              <a:t>活用農業事業化・普及プロジェクト」基盤情報サービス</a:t>
            </a:r>
            <a:r>
              <a:rPr lang="en-US" altLang="ja-JP" sz="1000" dirty="0"/>
              <a:t>GL</a:t>
            </a:r>
          </a:p>
          <a:p>
            <a:pPr lvl="2"/>
            <a:r>
              <a:rPr lang="en-US" altLang="ja-JP" sz="1000" dirty="0"/>
              <a:t>JST</a:t>
            </a:r>
            <a:r>
              <a:rPr lang="ja-JP" altLang="en-US" sz="1000" dirty="0"/>
              <a:t>戦略的イノベーション創造プログラム（</a:t>
            </a:r>
            <a:r>
              <a:rPr lang="en-US" altLang="ja-JP" sz="1000" dirty="0"/>
              <a:t>SIP</a:t>
            </a:r>
            <a:r>
              <a:rPr lang="ja-JP" altLang="en-US" sz="1000" dirty="0"/>
              <a:t>）：</a:t>
            </a:r>
            <a:br>
              <a:rPr lang="ja-JP" altLang="en-US" sz="1000" dirty="0"/>
            </a:br>
            <a:r>
              <a:rPr lang="ja-JP" altLang="en-US" sz="1000" dirty="0"/>
              <a:t>革新的構造材料「マテリアルズインテグレーションシステムの開発」：可視化システムの開発</a:t>
            </a:r>
          </a:p>
          <a:p>
            <a:r>
              <a:rPr kumimoji="1" lang="ja-JP" altLang="en-US" sz="1800" dirty="0"/>
              <a:t>共同研究</a:t>
            </a:r>
            <a:endParaRPr kumimoji="1" lang="en-US" altLang="ja-JP" sz="1800" dirty="0"/>
          </a:p>
          <a:p>
            <a:pPr lvl="1"/>
            <a:r>
              <a:rPr lang="ja-JP" altLang="en-US" sz="1400" dirty="0"/>
              <a:t>デンソー（</a:t>
            </a:r>
            <a:r>
              <a:rPr lang="ja-JP" altLang="en-US" sz="1400" dirty="0">
                <a:solidFill>
                  <a:srgbClr val="FF0000"/>
                </a:solidFill>
              </a:rPr>
              <a:t>自治体</a:t>
            </a:r>
            <a:r>
              <a:rPr lang="ja-JP" altLang="en-US" sz="1400" dirty="0"/>
              <a:t>向け</a:t>
            </a:r>
            <a:r>
              <a:rPr lang="en-US" altLang="ja-JP" sz="1400" dirty="0"/>
              <a:t>ICT</a:t>
            </a:r>
            <a:r>
              <a:rPr lang="ja-JP" altLang="en-US" sz="1400" dirty="0"/>
              <a:t>サービス，尾張旭市と３者協定）</a:t>
            </a:r>
            <a:endParaRPr lang="en-US" altLang="ja-JP" sz="1400" dirty="0"/>
          </a:p>
          <a:p>
            <a:pPr lvl="1"/>
            <a:r>
              <a:rPr lang="en-US" altLang="ja-JP" sz="1400" dirty="0"/>
              <a:t>NTT</a:t>
            </a:r>
            <a:r>
              <a:rPr lang="ja-JP" altLang="en-US" sz="1400" dirty="0"/>
              <a:t>ドコモ（</a:t>
            </a:r>
            <a:r>
              <a:rPr lang="ja-JP" altLang="en-US" sz="1400" dirty="0">
                <a:solidFill>
                  <a:srgbClr val="FF0000"/>
                </a:solidFill>
              </a:rPr>
              <a:t>自治体</a:t>
            </a:r>
            <a:r>
              <a:rPr lang="ja-JP" altLang="en-US" sz="1400" dirty="0"/>
              <a:t>施設</a:t>
            </a:r>
            <a:r>
              <a:rPr lang="en-US" altLang="ja-JP" sz="1400" dirty="0"/>
              <a:t>ICT</a:t>
            </a:r>
            <a:r>
              <a:rPr lang="ja-JP" altLang="en-US" sz="1400" dirty="0"/>
              <a:t>活用，名古屋市東山総合公園と３者協定）</a:t>
            </a:r>
            <a:endParaRPr lang="en-US" altLang="ja-JP" sz="1400" dirty="0"/>
          </a:p>
          <a:p>
            <a:pPr lvl="1"/>
            <a:r>
              <a:rPr kumimoji="1" lang="ja-JP" altLang="en-US" sz="1400" dirty="0"/>
              <a:t>大丸松坂屋百貨店（</a:t>
            </a:r>
            <a:r>
              <a:rPr kumimoji="1" lang="ja-JP" altLang="en-US" sz="1400" dirty="0">
                <a:solidFill>
                  <a:srgbClr val="FF0000"/>
                </a:solidFill>
              </a:rPr>
              <a:t>小売業</a:t>
            </a:r>
            <a:r>
              <a:rPr kumimoji="1" lang="ja-JP" altLang="en-US" sz="1400" dirty="0"/>
              <a:t>・商業地域活性化，本学と連携協定，一宮市と連携）</a:t>
            </a:r>
            <a:endParaRPr kumimoji="1" lang="en-US" altLang="ja-JP" sz="1400" dirty="0"/>
          </a:p>
          <a:p>
            <a:pPr lvl="1"/>
            <a:r>
              <a:rPr lang="ja-JP" altLang="en-US" sz="1400" dirty="0"/>
              <a:t>日本土地評価システム（</a:t>
            </a:r>
            <a:r>
              <a:rPr lang="ja-JP" altLang="en-US" sz="1400" dirty="0">
                <a:solidFill>
                  <a:srgbClr val="FF0000"/>
                </a:solidFill>
              </a:rPr>
              <a:t>税務・地理情報サービス</a:t>
            </a:r>
            <a:r>
              <a:rPr lang="ja-JP" altLang="en-US" sz="1400" dirty="0"/>
              <a:t>，半田市と３者</a:t>
            </a:r>
            <a:r>
              <a:rPr lang="ja-JP" altLang="en-US" sz="1400"/>
              <a:t>協定）</a:t>
            </a:r>
            <a:endParaRPr lang="en-US" altLang="ja-JP" sz="1400" dirty="0"/>
          </a:p>
          <a:p>
            <a:pPr lvl="1"/>
            <a:r>
              <a:rPr lang="en-US" altLang="ja-JP" sz="1400" dirty="0"/>
              <a:t>NEC</a:t>
            </a:r>
            <a:r>
              <a:rPr lang="ja-JP" altLang="en-US" sz="1400"/>
              <a:t>ソリューションイノベータ（</a:t>
            </a:r>
            <a:r>
              <a:rPr lang="en-US" altLang="ja-JP" sz="1400" dirty="0">
                <a:solidFill>
                  <a:srgbClr val="FF0000"/>
                </a:solidFill>
              </a:rPr>
              <a:t>AI</a:t>
            </a:r>
            <a:r>
              <a:rPr lang="ja-JP" altLang="en-US" sz="1400">
                <a:solidFill>
                  <a:srgbClr val="FF0000"/>
                </a:solidFill>
              </a:rPr>
              <a:t>活用</a:t>
            </a:r>
            <a:r>
              <a:rPr lang="ja-JP" altLang="en-US" sz="1400"/>
              <a:t>，飛騨市と連携）</a:t>
            </a:r>
            <a:endParaRPr lang="en-US" altLang="ja-JP" sz="1400" dirty="0"/>
          </a:p>
          <a:p>
            <a:pPr lvl="1"/>
            <a:r>
              <a:rPr kumimoji="1" lang="ja-JP" altLang="en-US" sz="1400" dirty="0"/>
              <a:t>過年度：</a:t>
            </a:r>
            <a:r>
              <a:rPr lang="en-US" altLang="ja-JP" sz="1400" dirty="0"/>
              <a:t>NTT</a:t>
            </a:r>
            <a:r>
              <a:rPr lang="ja-JP" altLang="en-US" sz="1400" dirty="0"/>
              <a:t>（</a:t>
            </a:r>
            <a:r>
              <a:rPr lang="ja-JP" altLang="en-US" sz="1400" dirty="0">
                <a:solidFill>
                  <a:srgbClr val="FF0000"/>
                </a:solidFill>
              </a:rPr>
              <a:t>情報通信</a:t>
            </a:r>
            <a:r>
              <a:rPr lang="ja-JP" altLang="en-US" sz="1400" dirty="0"/>
              <a:t>），</a:t>
            </a:r>
            <a:r>
              <a:rPr kumimoji="1" lang="ja-JP" altLang="en-US" sz="1400" dirty="0"/>
              <a:t>凸版印刷（</a:t>
            </a:r>
            <a:r>
              <a:rPr kumimoji="1" lang="ja-JP" altLang="en-US" sz="1400" dirty="0">
                <a:solidFill>
                  <a:srgbClr val="FF0000"/>
                </a:solidFill>
              </a:rPr>
              <a:t>広告</a:t>
            </a:r>
            <a:r>
              <a:rPr kumimoji="1" lang="ja-JP" altLang="en-US" sz="1400" dirty="0"/>
              <a:t>），サン電子（</a:t>
            </a:r>
            <a:r>
              <a:rPr kumimoji="1" lang="ja-JP" altLang="en-US" sz="1400" dirty="0">
                <a:solidFill>
                  <a:srgbClr val="FF0000"/>
                </a:solidFill>
              </a:rPr>
              <a:t>ゲーム</a:t>
            </a:r>
            <a:r>
              <a:rPr kumimoji="1" lang="ja-JP" altLang="en-US" sz="1400" dirty="0"/>
              <a:t>），クエリーアイ（</a:t>
            </a:r>
            <a:r>
              <a:rPr kumimoji="1" lang="en-US" altLang="ja-JP" sz="1400" dirty="0">
                <a:solidFill>
                  <a:srgbClr val="FF0000"/>
                </a:solidFill>
              </a:rPr>
              <a:t>IT</a:t>
            </a:r>
            <a:r>
              <a:rPr kumimoji="1" lang="ja-JP" altLang="en-US" sz="1400" dirty="0">
                <a:solidFill>
                  <a:srgbClr val="FF0000"/>
                </a:solidFill>
              </a:rPr>
              <a:t>ベンチャー</a:t>
            </a:r>
            <a:r>
              <a:rPr kumimoji="1" lang="ja-JP" altLang="en-US" sz="1400" dirty="0"/>
              <a:t>）</a:t>
            </a:r>
            <a:r>
              <a:rPr lang="ja-JP" altLang="en-US" sz="1400" dirty="0"/>
              <a:t>など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54733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四角形吹き出し 18"/>
          <p:cNvSpPr/>
          <p:nvPr/>
        </p:nvSpPr>
        <p:spPr>
          <a:xfrm>
            <a:off x="5263346" y="2833463"/>
            <a:ext cx="803007" cy="438018"/>
          </a:xfrm>
          <a:prstGeom prst="wedgeRectCallout">
            <a:avLst>
              <a:gd name="adj1" fmla="val 133554"/>
              <a:gd name="adj2" fmla="val 264479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900" dirty="0">
                <a:solidFill>
                  <a:schemeClr val="tx1"/>
                </a:solidFill>
              </a:rPr>
              <a:t>岐阜県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lang="ja-JP" altLang="en-US" sz="900" dirty="0">
                <a:solidFill>
                  <a:schemeClr val="tx1"/>
                </a:solidFill>
              </a:rPr>
              <a:t>・飛騨市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sp>
        <p:nvSpPr>
          <p:cNvPr id="17" name="四角形吹き出し 16"/>
          <p:cNvSpPr/>
          <p:nvPr/>
        </p:nvSpPr>
        <p:spPr>
          <a:xfrm>
            <a:off x="4440344" y="2924821"/>
            <a:ext cx="630264" cy="438885"/>
          </a:xfrm>
          <a:prstGeom prst="wedgeRectCallout">
            <a:avLst>
              <a:gd name="adj1" fmla="val 160107"/>
              <a:gd name="adj2" fmla="val 305202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900" dirty="0">
                <a:solidFill>
                  <a:schemeClr val="tx1"/>
                </a:solidFill>
              </a:rPr>
              <a:t>島根</a:t>
            </a:r>
            <a:r>
              <a:rPr kumimoji="1" lang="ja-JP" altLang="en-US" sz="900" dirty="0">
                <a:solidFill>
                  <a:schemeClr val="tx1"/>
                </a:solidFill>
              </a:rPr>
              <a:t>県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lang="ja-JP" altLang="en-US" sz="900" dirty="0">
                <a:solidFill>
                  <a:schemeClr val="tx1"/>
                </a:solidFill>
              </a:rPr>
              <a:t>・</a:t>
            </a:r>
            <a:r>
              <a:rPr lang="ja-JP" altLang="en-US" sz="900" dirty="0">
                <a:solidFill>
                  <a:srgbClr val="FF0000"/>
                </a:solidFill>
              </a:rPr>
              <a:t>安来市</a:t>
            </a:r>
            <a:endParaRPr lang="en-US" altLang="ja-JP" sz="900" dirty="0">
              <a:solidFill>
                <a:srgbClr val="FF0000"/>
              </a:solidFill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4406686" y="1300709"/>
            <a:ext cx="4470292" cy="4977627"/>
            <a:chOff x="3955620" y="1690689"/>
            <a:chExt cx="4470292" cy="4977627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5353" y="1690689"/>
              <a:ext cx="4410559" cy="4410559"/>
            </a:xfrm>
            <a:prstGeom prst="rect">
              <a:avLst/>
            </a:prstGeom>
          </p:spPr>
        </p:pic>
        <p:sp>
          <p:nvSpPr>
            <p:cNvPr id="23" name="四角形吹き出し 22"/>
            <p:cNvSpPr/>
            <p:nvPr/>
          </p:nvSpPr>
          <p:spPr>
            <a:xfrm>
              <a:off x="7336671" y="2967865"/>
              <a:ext cx="782988" cy="1571642"/>
            </a:xfrm>
            <a:prstGeom prst="wedgeRectCallout">
              <a:avLst>
                <a:gd name="adj1" fmla="val -150755"/>
                <a:gd name="adj2" fmla="val 39733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長野県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須坂市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kumimoji="1" lang="ja-JP" altLang="en-US" sz="900" dirty="0">
                  <a:solidFill>
                    <a:srgbClr val="FF0000"/>
                  </a:solidFill>
                </a:rPr>
                <a:t>駒ケ根市</a:t>
              </a:r>
              <a:br>
                <a:rPr kumimoji="1" lang="en-US" altLang="ja-JP" sz="900" dirty="0">
                  <a:solidFill>
                    <a:schemeClr val="tx1"/>
                  </a:solidFill>
                </a:rPr>
              </a:br>
              <a:r>
                <a:rPr kumimoji="1" lang="ja-JP" altLang="en-US" sz="900" dirty="0">
                  <a:solidFill>
                    <a:schemeClr val="tx1"/>
                  </a:solidFill>
                </a:rPr>
                <a:t>・長野市</a:t>
              </a:r>
              <a:br>
                <a:rPr kumimoji="1" lang="en-US" altLang="ja-JP" sz="900" dirty="0">
                  <a:solidFill>
                    <a:schemeClr val="tx1"/>
                  </a:solidFill>
                </a:rPr>
              </a:br>
              <a:r>
                <a:rPr kumimoji="1" lang="ja-JP" altLang="en-US" sz="900" dirty="0">
                  <a:solidFill>
                    <a:schemeClr val="tx1"/>
                  </a:solidFill>
                </a:rPr>
                <a:t>・千曲市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・中野市</a:t>
              </a:r>
              <a:br>
                <a:rPr lang="en-US" altLang="ja-JP" sz="900" dirty="0">
                  <a:solidFill>
                    <a:schemeClr val="tx1"/>
                  </a:solidFill>
                </a:rPr>
              </a:br>
              <a:r>
                <a:rPr lang="ja-JP" altLang="en-US" sz="900" dirty="0">
                  <a:solidFill>
                    <a:schemeClr val="tx1"/>
                  </a:solidFill>
                </a:rPr>
                <a:t>・伊那市</a:t>
              </a:r>
              <a:br>
                <a:rPr lang="en-US" altLang="ja-JP" sz="900" dirty="0">
                  <a:solidFill>
                    <a:schemeClr val="tx1"/>
                  </a:solidFill>
                </a:rPr>
              </a:br>
              <a:r>
                <a:rPr lang="ja-JP" altLang="en-US" sz="900" dirty="0">
                  <a:solidFill>
                    <a:schemeClr val="tx1"/>
                  </a:solidFill>
                </a:rPr>
                <a:t>・長野県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rgbClr val="0070C0"/>
                  </a:solidFill>
                </a:rPr>
                <a:t>・信越総合</a:t>
              </a:r>
              <a:br>
                <a:rPr lang="en-US" altLang="ja-JP" sz="900" dirty="0">
                  <a:solidFill>
                    <a:srgbClr val="0070C0"/>
                  </a:solidFill>
                </a:rPr>
              </a:br>
              <a:r>
                <a:rPr lang="ja-JP" altLang="en-US" sz="900" dirty="0">
                  <a:solidFill>
                    <a:srgbClr val="0070C0"/>
                  </a:solidFill>
                </a:rPr>
                <a:t>　通信局</a:t>
              </a:r>
              <a:endParaRPr lang="en-US" altLang="ja-JP" sz="900" dirty="0">
                <a:solidFill>
                  <a:srgbClr val="0070C0"/>
                </a:solidFill>
              </a:endParaRPr>
            </a:p>
          </p:txBody>
        </p:sp>
        <p:sp>
          <p:nvSpPr>
            <p:cNvPr id="24" name="四角形吹き出し 23"/>
            <p:cNvSpPr/>
            <p:nvPr/>
          </p:nvSpPr>
          <p:spPr>
            <a:xfrm>
              <a:off x="6415652" y="2857761"/>
              <a:ext cx="614766" cy="475962"/>
            </a:xfrm>
            <a:prstGeom prst="wedgeRectCallout">
              <a:avLst>
                <a:gd name="adj1" fmla="val 5523"/>
                <a:gd name="adj2" fmla="val 216737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新潟県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・新潟市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・新潟県</a:t>
              </a:r>
              <a:endParaRPr lang="en-US" altLang="ja-JP" sz="900" dirty="0">
                <a:solidFill>
                  <a:schemeClr val="tx1"/>
                </a:solidFill>
              </a:endParaRPr>
            </a:p>
          </p:txBody>
        </p:sp>
        <p:sp>
          <p:nvSpPr>
            <p:cNvPr id="25" name="四角形吹き出し 24"/>
            <p:cNvSpPr/>
            <p:nvPr/>
          </p:nvSpPr>
          <p:spPr>
            <a:xfrm>
              <a:off x="4334359" y="3865535"/>
              <a:ext cx="630264" cy="438885"/>
            </a:xfrm>
            <a:prstGeom prst="wedgeRectCallout">
              <a:avLst>
                <a:gd name="adj1" fmla="val 150271"/>
                <a:gd name="adj2" fmla="val 174544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岡山県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津山市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・岡山県</a:t>
              </a:r>
              <a:endParaRPr lang="en-US" altLang="ja-JP" sz="900" dirty="0">
                <a:solidFill>
                  <a:schemeClr val="tx1"/>
                </a:solidFill>
              </a:endParaRPr>
            </a:p>
          </p:txBody>
        </p:sp>
        <p:sp>
          <p:nvSpPr>
            <p:cNvPr id="26" name="四角形吹き出し 25"/>
            <p:cNvSpPr/>
            <p:nvPr/>
          </p:nvSpPr>
          <p:spPr>
            <a:xfrm>
              <a:off x="5501063" y="2600855"/>
              <a:ext cx="803007" cy="622588"/>
            </a:xfrm>
            <a:prstGeom prst="wedgeRectCallout">
              <a:avLst>
                <a:gd name="adj1" fmla="val 59334"/>
                <a:gd name="adj2" fmla="val 226087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900" dirty="0">
                  <a:solidFill>
                    <a:schemeClr val="tx1"/>
                  </a:solidFill>
                </a:rPr>
                <a:t>富山県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・砺波市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rgbClr val="0070C0"/>
                  </a:solidFill>
                </a:rPr>
                <a:t>・北陸総合</a:t>
              </a:r>
              <a:br>
                <a:rPr lang="en-US" altLang="ja-JP" sz="900" dirty="0">
                  <a:solidFill>
                    <a:srgbClr val="0070C0"/>
                  </a:solidFill>
                </a:rPr>
              </a:br>
              <a:r>
                <a:rPr lang="ja-JP" altLang="en-US" sz="900" dirty="0">
                  <a:solidFill>
                    <a:srgbClr val="0070C0"/>
                  </a:solidFill>
                </a:rPr>
                <a:t>　通信局</a:t>
              </a:r>
              <a:endParaRPr lang="en-US" altLang="ja-JP" sz="900" dirty="0">
                <a:solidFill>
                  <a:srgbClr val="0070C0"/>
                </a:solidFill>
              </a:endParaRPr>
            </a:p>
          </p:txBody>
        </p:sp>
        <p:sp>
          <p:nvSpPr>
            <p:cNvPr id="27" name="四角形吹き出し 26"/>
            <p:cNvSpPr/>
            <p:nvPr/>
          </p:nvSpPr>
          <p:spPr>
            <a:xfrm>
              <a:off x="3955620" y="4586778"/>
              <a:ext cx="786862" cy="594821"/>
            </a:xfrm>
            <a:prstGeom prst="wedgeRectCallout">
              <a:avLst>
                <a:gd name="adj1" fmla="val 118773"/>
                <a:gd name="adj2" fmla="val 9416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広島県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・広島市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rgbClr val="0070C0"/>
                  </a:solidFill>
                </a:rPr>
                <a:t>・中国総合</a:t>
              </a:r>
              <a:br>
                <a:rPr lang="en-US" altLang="ja-JP" sz="900" dirty="0">
                  <a:solidFill>
                    <a:srgbClr val="0070C0"/>
                  </a:solidFill>
                </a:rPr>
              </a:br>
              <a:r>
                <a:rPr lang="ja-JP" altLang="en-US" sz="900" dirty="0">
                  <a:solidFill>
                    <a:srgbClr val="0070C0"/>
                  </a:solidFill>
                </a:rPr>
                <a:t>　通信局</a:t>
              </a:r>
              <a:endParaRPr lang="en-US" altLang="ja-JP" sz="900" dirty="0">
                <a:solidFill>
                  <a:srgbClr val="0070C0"/>
                </a:solidFill>
              </a:endParaRPr>
            </a:p>
          </p:txBody>
        </p:sp>
        <p:sp>
          <p:nvSpPr>
            <p:cNvPr id="28" name="四角形吹き出し 27"/>
            <p:cNvSpPr/>
            <p:nvPr/>
          </p:nvSpPr>
          <p:spPr>
            <a:xfrm>
              <a:off x="7377194" y="5430050"/>
              <a:ext cx="630264" cy="338381"/>
            </a:xfrm>
            <a:prstGeom prst="wedgeRectCallout">
              <a:avLst>
                <a:gd name="adj1" fmla="val -181697"/>
                <a:gd name="adj2" fmla="val -237050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静岡県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・静岡市</a:t>
              </a:r>
              <a:endParaRPr lang="en-US" altLang="ja-JP" sz="900" dirty="0">
                <a:solidFill>
                  <a:schemeClr val="tx1"/>
                </a:solidFill>
              </a:endParaRPr>
            </a:p>
          </p:txBody>
        </p:sp>
        <p:sp>
          <p:nvSpPr>
            <p:cNvPr id="29" name="四角形吹き出し 28"/>
            <p:cNvSpPr/>
            <p:nvPr/>
          </p:nvSpPr>
          <p:spPr>
            <a:xfrm>
              <a:off x="5523128" y="5181599"/>
              <a:ext cx="630264" cy="618087"/>
            </a:xfrm>
            <a:prstGeom prst="wedgeRectCallout">
              <a:avLst>
                <a:gd name="adj1" fmla="val 47955"/>
                <a:gd name="adj2" fmla="val -91367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三重県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・桑名市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亀山市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・三重県</a:t>
              </a:r>
              <a:endParaRPr lang="en-US" altLang="ja-JP" sz="900" dirty="0">
                <a:solidFill>
                  <a:schemeClr val="tx1"/>
                </a:solidFill>
              </a:endParaRPr>
            </a:p>
          </p:txBody>
        </p:sp>
        <p:sp>
          <p:nvSpPr>
            <p:cNvPr id="30" name="四角形吹き出し 29"/>
            <p:cNvSpPr/>
            <p:nvPr/>
          </p:nvSpPr>
          <p:spPr>
            <a:xfrm>
              <a:off x="5058905" y="5791219"/>
              <a:ext cx="782664" cy="620740"/>
            </a:xfrm>
            <a:prstGeom prst="wedgeRectCallout">
              <a:avLst>
                <a:gd name="adj1" fmla="val -8206"/>
                <a:gd name="adj2" fmla="val -152987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愛媛県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・新居浜市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rgbClr val="0070C0"/>
                  </a:solidFill>
                </a:rPr>
                <a:t>・四国総合</a:t>
              </a:r>
              <a:br>
                <a:rPr lang="en-US" altLang="ja-JP" sz="900" dirty="0">
                  <a:solidFill>
                    <a:srgbClr val="0070C0"/>
                  </a:solidFill>
                </a:rPr>
              </a:br>
              <a:r>
                <a:rPr lang="ja-JP" altLang="en-US" sz="900" dirty="0">
                  <a:solidFill>
                    <a:srgbClr val="0070C0"/>
                  </a:solidFill>
                </a:rPr>
                <a:t>　通信局</a:t>
              </a:r>
              <a:endParaRPr lang="en-US" altLang="ja-JP" sz="900" dirty="0">
                <a:solidFill>
                  <a:srgbClr val="0070C0"/>
                </a:solidFill>
              </a:endParaRPr>
            </a:p>
          </p:txBody>
        </p:sp>
        <p:sp>
          <p:nvSpPr>
            <p:cNvPr id="32" name="四角形吹き出し 31"/>
            <p:cNvSpPr/>
            <p:nvPr/>
          </p:nvSpPr>
          <p:spPr>
            <a:xfrm>
              <a:off x="6328396" y="4941316"/>
              <a:ext cx="777982" cy="1727000"/>
            </a:xfrm>
            <a:prstGeom prst="wedgeRectCallout">
              <a:avLst>
                <a:gd name="adj1" fmla="val -49882"/>
                <a:gd name="adj2" fmla="val -58916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愛知県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名古屋市</a:t>
              </a:r>
              <a:br>
                <a:rPr lang="en-US" altLang="ja-JP" sz="900" dirty="0">
                  <a:solidFill>
                    <a:schemeClr val="tx1"/>
                  </a:solidFill>
                </a:rPr>
              </a:br>
              <a:r>
                <a:rPr lang="ja-JP" altLang="en-US" sz="900" dirty="0">
                  <a:solidFill>
                    <a:schemeClr val="tx1"/>
                  </a:solidFill>
                </a:rPr>
                <a:t>・豊橋市</a:t>
              </a:r>
              <a:br>
                <a:rPr lang="en-US" altLang="ja-JP" sz="900" dirty="0">
                  <a:solidFill>
                    <a:schemeClr val="tx1"/>
                  </a:solidFill>
                </a:rPr>
              </a:br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長久手市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・尾張旭市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一宮市</a:t>
              </a:r>
              <a:endParaRPr kumimoji="1"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日進市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半田市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みよし市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・愛知県</a:t>
              </a:r>
              <a:endParaRPr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rgbClr val="0070C0"/>
                  </a:solidFill>
                </a:rPr>
                <a:t>・東海総合</a:t>
              </a:r>
              <a:br>
                <a:rPr lang="en-US" altLang="ja-JP" sz="900" dirty="0">
                  <a:solidFill>
                    <a:srgbClr val="0070C0"/>
                  </a:solidFill>
                </a:rPr>
              </a:br>
              <a:r>
                <a:rPr lang="ja-JP" altLang="en-US" sz="900" dirty="0">
                  <a:solidFill>
                    <a:srgbClr val="0070C0"/>
                  </a:solidFill>
                </a:rPr>
                <a:t>　通信局</a:t>
              </a:r>
              <a:endParaRPr lang="en-US" altLang="ja-JP" sz="900" dirty="0">
                <a:solidFill>
                  <a:srgbClr val="0070C0"/>
                </a:solidFill>
              </a:endParaRPr>
            </a:p>
          </p:txBody>
        </p:sp>
        <p:sp>
          <p:nvSpPr>
            <p:cNvPr id="33" name="四角形吹き出し 32"/>
            <p:cNvSpPr/>
            <p:nvPr/>
          </p:nvSpPr>
          <p:spPr>
            <a:xfrm>
              <a:off x="7525234" y="4738098"/>
              <a:ext cx="691047" cy="536972"/>
            </a:xfrm>
            <a:prstGeom prst="wedgeRectCallout">
              <a:avLst>
                <a:gd name="adj1" fmla="val -150549"/>
                <a:gd name="adj2" fmla="val -78272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東京都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rgbClr val="FF0000"/>
                  </a:solidFill>
                </a:rPr>
                <a:t>総務省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rgbClr val="FF0000"/>
                  </a:solidFill>
                </a:rPr>
                <a:t>内閣官房</a:t>
              </a:r>
              <a:endParaRPr lang="en-US" altLang="ja-JP" sz="900" dirty="0">
                <a:solidFill>
                  <a:srgbClr val="FF0000"/>
                </a:solidFill>
              </a:endParaRPr>
            </a:p>
          </p:txBody>
        </p:sp>
        <p:sp>
          <p:nvSpPr>
            <p:cNvPr id="31" name="四角形吹き出し 30"/>
            <p:cNvSpPr/>
            <p:nvPr/>
          </p:nvSpPr>
          <p:spPr>
            <a:xfrm>
              <a:off x="5135104" y="3865535"/>
              <a:ext cx="852407" cy="673972"/>
            </a:xfrm>
            <a:prstGeom prst="wedgeRectCallout">
              <a:avLst>
                <a:gd name="adj1" fmla="val 51702"/>
                <a:gd name="adj2" fmla="val 88988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900" dirty="0">
                  <a:solidFill>
                    <a:schemeClr val="tx1"/>
                  </a:solidFill>
                </a:rPr>
                <a:t>京都府</a:t>
              </a:r>
              <a:endParaRPr kumimoji="1" lang="en-US" altLang="ja-JP" sz="900" dirty="0">
                <a:solidFill>
                  <a:schemeClr val="tx1"/>
                </a:solidFill>
              </a:endParaRPr>
            </a:p>
            <a:p>
              <a:r>
                <a:rPr lang="ja-JP" altLang="en-US" sz="900" dirty="0">
                  <a:solidFill>
                    <a:schemeClr val="tx1"/>
                  </a:solidFill>
                </a:rPr>
                <a:t>・</a:t>
              </a:r>
              <a:r>
                <a:rPr lang="ja-JP" altLang="en-US" sz="900" dirty="0">
                  <a:solidFill>
                    <a:srgbClr val="FF0000"/>
                  </a:solidFill>
                </a:rPr>
                <a:t>亀岡市</a:t>
              </a:r>
              <a:endParaRPr lang="en-US" altLang="ja-JP" sz="900" dirty="0">
                <a:solidFill>
                  <a:srgbClr val="FF0000"/>
                </a:solidFill>
              </a:endParaRPr>
            </a:p>
            <a:p>
              <a:r>
                <a:rPr lang="ja-JP" altLang="en-US" sz="900" dirty="0">
                  <a:solidFill>
                    <a:srgbClr val="0070C0"/>
                  </a:solidFill>
                </a:rPr>
                <a:t>近畿総合通信局</a:t>
              </a:r>
              <a:endParaRPr lang="en-US" altLang="ja-JP" sz="9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8061" y="1498466"/>
            <a:ext cx="3718507" cy="45235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2000" dirty="0"/>
              <a:t>近年の研究活動（</a:t>
            </a:r>
            <a:r>
              <a:rPr lang="en-US" altLang="ja-JP" sz="2000" dirty="0"/>
              <a:t>H26-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lvl="1">
              <a:lnSpc>
                <a:spcPct val="100000"/>
              </a:lnSpc>
            </a:pPr>
            <a:r>
              <a:rPr lang="ja-JP" altLang="en-US" sz="1800" dirty="0"/>
              <a:t>内閣府</a:t>
            </a:r>
            <a:endParaRPr lang="en-US" altLang="ja-JP" sz="1800" dirty="0"/>
          </a:p>
          <a:p>
            <a:pPr lvl="2">
              <a:lnSpc>
                <a:spcPct val="100000"/>
              </a:lnSpc>
            </a:pPr>
            <a:r>
              <a:rPr lang="ja-JP" altLang="en-US" sz="1400" dirty="0"/>
              <a:t>内閣官房</a:t>
            </a:r>
            <a:r>
              <a:rPr lang="en-US" altLang="ja-JP" sz="1400" dirty="0"/>
              <a:t>IT</a:t>
            </a:r>
            <a:r>
              <a:rPr lang="ja-JP" altLang="en-US" sz="1400" dirty="0"/>
              <a:t>総合戦略室</a:t>
            </a:r>
            <a:endParaRPr lang="en-US" altLang="ja-JP" sz="1400" dirty="0"/>
          </a:p>
          <a:p>
            <a:pPr lvl="1">
              <a:lnSpc>
                <a:spcPct val="100000"/>
              </a:lnSpc>
            </a:pPr>
            <a:r>
              <a:rPr lang="ja-JP" altLang="en-US" sz="1800" dirty="0"/>
              <a:t>総務省</a:t>
            </a:r>
            <a:endParaRPr lang="en-US" altLang="ja-JP" sz="1800" dirty="0"/>
          </a:p>
          <a:p>
            <a:pPr lvl="2">
              <a:lnSpc>
                <a:spcPct val="100000"/>
              </a:lnSpc>
            </a:pPr>
            <a:r>
              <a:rPr lang="ja-JP" altLang="en-US" sz="1400" dirty="0"/>
              <a:t>情報流通行政局</a:t>
            </a:r>
            <a:endParaRPr lang="en-US" altLang="ja-JP" sz="1400" dirty="0"/>
          </a:p>
          <a:p>
            <a:pPr lvl="2">
              <a:lnSpc>
                <a:spcPct val="100000"/>
              </a:lnSpc>
            </a:pPr>
            <a:r>
              <a:rPr lang="ja-JP" altLang="en-US" sz="1400" dirty="0"/>
              <a:t>総合通信局（信越，東海，北陸，中国，近畿，四国）</a:t>
            </a:r>
            <a:endParaRPr lang="en-US" altLang="ja-JP" sz="1400" dirty="0"/>
          </a:p>
          <a:p>
            <a:pPr lvl="2">
              <a:lnSpc>
                <a:spcPct val="100000"/>
              </a:lnSpc>
            </a:pPr>
            <a:r>
              <a:rPr kumimoji="1" lang="ja-JP" altLang="en-US" sz="1400" dirty="0"/>
              <a:t>地域情報化アドバイザー（含</a:t>
            </a:r>
            <a:r>
              <a:rPr kumimoji="1" lang="en-US" altLang="ja-JP" sz="1400" dirty="0"/>
              <a:t>ICT</a:t>
            </a:r>
            <a:r>
              <a:rPr kumimoji="1" lang="ja-JP" altLang="en-US" sz="1400" dirty="0"/>
              <a:t>地域マネージャー）</a:t>
            </a:r>
            <a:endParaRPr kumimoji="1" lang="en-US" altLang="ja-JP" sz="1400" dirty="0">
              <a:solidFill>
                <a:srgbClr val="FF0000"/>
              </a:solidFill>
            </a:endParaRPr>
          </a:p>
          <a:p>
            <a:pPr lvl="3">
              <a:lnSpc>
                <a:spcPct val="100000"/>
              </a:lnSpc>
            </a:pPr>
            <a:r>
              <a:rPr lang="ja-JP" altLang="en-US" sz="1200" dirty="0"/>
              <a:t>愛知県（名古屋市，一宮市，日進市，半田市，尾張旭市，春日井市，長久手市，瀬戸市，みよし市）</a:t>
            </a:r>
            <a:endParaRPr lang="en-US" altLang="ja-JP" sz="1200" dirty="0"/>
          </a:p>
          <a:p>
            <a:pPr lvl="3">
              <a:lnSpc>
                <a:spcPct val="100000"/>
              </a:lnSpc>
            </a:pPr>
            <a:r>
              <a:rPr lang="ja-JP" altLang="en-US" sz="1200" dirty="0"/>
              <a:t>長野県（須坂市），京都府（亀岡市），岡山県（津山市），三重県（亀山市），島根県（安来市），宮崎県（小林市）</a:t>
            </a:r>
            <a:endParaRPr lang="en-US" altLang="ja-JP" sz="1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安田・遠藤</a:t>
            </a:r>
            <a:r>
              <a:rPr kumimoji="1" lang="ja-JP" altLang="en-US" sz="2400" dirty="0"/>
              <a:t>研究室における地域情報化研究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68264" y="6119416"/>
            <a:ext cx="4721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５</a:t>
            </a:r>
            <a:r>
              <a:rPr kumimoji="1" lang="ja-JP" altLang="en-US" dirty="0">
                <a:solidFill>
                  <a:srgbClr val="0070C0"/>
                </a:solidFill>
              </a:rPr>
              <a:t>年間で４０を超える自治体様との地域情報化・</a:t>
            </a:r>
            <a:br>
              <a:rPr kumimoji="1" lang="en-US" altLang="ja-JP" dirty="0">
                <a:solidFill>
                  <a:srgbClr val="0070C0"/>
                </a:solidFill>
              </a:rPr>
            </a:br>
            <a:r>
              <a:rPr kumimoji="1" lang="ja-JP" altLang="en-US" dirty="0">
                <a:solidFill>
                  <a:srgbClr val="0070C0"/>
                </a:solidFill>
              </a:rPr>
              <a:t>オープンデータ推進を実践</a:t>
            </a:r>
          </a:p>
        </p:txBody>
      </p:sp>
      <p:sp>
        <p:nvSpPr>
          <p:cNvPr id="20" name="四角形吹き出し 19"/>
          <p:cNvSpPr/>
          <p:nvPr/>
        </p:nvSpPr>
        <p:spPr>
          <a:xfrm>
            <a:off x="4403578" y="5409706"/>
            <a:ext cx="786862" cy="427352"/>
          </a:xfrm>
          <a:prstGeom prst="wedgeRectCallout">
            <a:avLst>
              <a:gd name="adj1" fmla="val 82458"/>
              <a:gd name="adj2" fmla="val -9938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宮崎県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lang="ja-JP" altLang="en-US" sz="900" dirty="0">
                <a:solidFill>
                  <a:schemeClr val="tx1"/>
                </a:solidFill>
              </a:rPr>
              <a:t>・小林市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65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ファイル:Garyu-koen saku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5" y="220338"/>
            <a:ext cx="9144205" cy="6092328"/>
          </a:xfrm>
          <a:prstGeom prst="rect">
            <a:avLst/>
          </a:prstGeom>
          <a:noFill/>
          <a:effectLst>
            <a:softEdge rad="508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オープンデータ推進の意義と国内推進状況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481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6796725" y="2499871"/>
            <a:ext cx="1637501" cy="3247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全国的活用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情報公開の新たな形へ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159224" y="2507531"/>
            <a:ext cx="1637501" cy="32475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運用基盤整備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46" name="フリーフォーム 45"/>
          <p:cNvSpPr/>
          <p:nvPr/>
        </p:nvSpPr>
        <p:spPr>
          <a:xfrm>
            <a:off x="5373278" y="2997724"/>
            <a:ext cx="2229440" cy="1036899"/>
          </a:xfrm>
          <a:custGeom>
            <a:avLst/>
            <a:gdLst>
              <a:gd name="connsiteX0" fmla="*/ 0 w 2229440"/>
              <a:gd name="connsiteY0" fmla="*/ 1032235 h 1036899"/>
              <a:gd name="connsiteX1" fmla="*/ 98982 w 2229440"/>
              <a:gd name="connsiteY1" fmla="*/ 975674 h 1036899"/>
              <a:gd name="connsiteX2" fmla="*/ 546755 w 2229440"/>
              <a:gd name="connsiteY2" fmla="*/ 626882 h 1036899"/>
              <a:gd name="connsiteX3" fmla="*/ 928541 w 2229440"/>
              <a:gd name="connsiteY3" fmla="*/ 1032235 h 1036899"/>
              <a:gd name="connsiteX4" fmla="*/ 1201918 w 2229440"/>
              <a:gd name="connsiteY4" fmla="*/ 791851 h 1036899"/>
              <a:gd name="connsiteX5" fmla="*/ 2229440 w 2229440"/>
              <a:gd name="connsiteY5" fmla="*/ 0 h 103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9440" h="1036899">
                <a:moveTo>
                  <a:pt x="0" y="1032235"/>
                </a:moveTo>
                <a:cubicBezTo>
                  <a:pt x="3928" y="1037734"/>
                  <a:pt x="7856" y="1043233"/>
                  <a:pt x="98982" y="975674"/>
                </a:cubicBezTo>
                <a:cubicBezTo>
                  <a:pt x="190108" y="908115"/>
                  <a:pt x="408495" y="617455"/>
                  <a:pt x="546755" y="626882"/>
                </a:cubicBezTo>
                <a:cubicBezTo>
                  <a:pt x="685015" y="636309"/>
                  <a:pt x="819347" y="1004740"/>
                  <a:pt x="928541" y="1032235"/>
                </a:cubicBezTo>
                <a:cubicBezTo>
                  <a:pt x="1037735" y="1059730"/>
                  <a:pt x="985102" y="963890"/>
                  <a:pt x="1201918" y="791851"/>
                </a:cubicBezTo>
                <a:cubicBezTo>
                  <a:pt x="1418735" y="619812"/>
                  <a:pt x="1824087" y="309906"/>
                  <a:pt x="2229440" y="0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2837516" y="2502858"/>
            <a:ext cx="2321708" cy="32475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インフラ構築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1212685" y="2502858"/>
            <a:ext cx="1637501" cy="32475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法整備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endParaRPr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33" name="フリーフォーム 32"/>
          <p:cNvSpPr/>
          <p:nvPr/>
        </p:nvSpPr>
        <p:spPr>
          <a:xfrm>
            <a:off x="1197204" y="4020532"/>
            <a:ext cx="4199641" cy="1581831"/>
          </a:xfrm>
          <a:custGeom>
            <a:avLst/>
            <a:gdLst>
              <a:gd name="connsiteX0" fmla="*/ 0 w 4199641"/>
              <a:gd name="connsiteY0" fmla="*/ 1578990 h 1581831"/>
              <a:gd name="connsiteX1" fmla="*/ 777711 w 4199641"/>
              <a:gd name="connsiteY1" fmla="*/ 1541282 h 1581831"/>
              <a:gd name="connsiteX2" fmla="*/ 1776953 w 4199641"/>
              <a:gd name="connsiteY2" fmla="*/ 1296186 h 1581831"/>
              <a:gd name="connsiteX3" fmla="*/ 3026004 w 4199641"/>
              <a:gd name="connsiteY3" fmla="*/ 805992 h 1581831"/>
              <a:gd name="connsiteX4" fmla="*/ 4199641 w 4199641"/>
              <a:gd name="connsiteY4" fmla="*/ 0 h 1581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9641" h="1581831">
                <a:moveTo>
                  <a:pt x="0" y="1578990"/>
                </a:moveTo>
                <a:cubicBezTo>
                  <a:pt x="240776" y="1583703"/>
                  <a:pt x="481552" y="1588416"/>
                  <a:pt x="777711" y="1541282"/>
                </a:cubicBezTo>
                <a:cubicBezTo>
                  <a:pt x="1073870" y="1494148"/>
                  <a:pt x="1402237" y="1418734"/>
                  <a:pt x="1776953" y="1296186"/>
                </a:cubicBezTo>
                <a:cubicBezTo>
                  <a:pt x="2151669" y="1173638"/>
                  <a:pt x="2622223" y="1022023"/>
                  <a:pt x="3026004" y="805992"/>
                </a:cubicBezTo>
                <a:cubicBezTo>
                  <a:pt x="3429785" y="589961"/>
                  <a:pt x="3814713" y="294980"/>
                  <a:pt x="4199641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/>
              <a:t>自治体による情報公開とオープンデータの推進</a:t>
            </a:r>
            <a:endParaRPr kumimoji="1" lang="ja-JP" altLang="en-US" sz="2800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1046375" y="5769204"/>
            <a:ext cx="75697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flipH="1" flipV="1">
            <a:off x="1197204" y="2483963"/>
            <a:ext cx="1571" cy="3437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277332" y="5826844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1990</a:t>
            </a:r>
            <a:r>
              <a:rPr kumimoji="1" lang="ja-JP" altLang="en-US" dirty="0"/>
              <a:t>年代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91749" y="583645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2003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49126" y="5842243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2012</a:t>
            </a:r>
            <a:r>
              <a:rPr kumimoji="1" lang="ja-JP" altLang="en-US" dirty="0"/>
              <a:t>年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60766" y="582684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2006</a:t>
            </a:r>
            <a:endParaRPr kumimoji="1" lang="ja-JP" altLang="en-US" dirty="0"/>
          </a:p>
        </p:txBody>
      </p:sp>
      <p:sp>
        <p:nvSpPr>
          <p:cNvPr id="12" name="楕円 11"/>
          <p:cNvSpPr/>
          <p:nvPr/>
        </p:nvSpPr>
        <p:spPr>
          <a:xfrm>
            <a:off x="5417808" y="3916869"/>
            <a:ext cx="92639" cy="9657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/>
          <p:cNvSpPr/>
          <p:nvPr/>
        </p:nvSpPr>
        <p:spPr>
          <a:xfrm>
            <a:off x="1919729" y="5513846"/>
            <a:ext cx="92639" cy="9657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/>
          <p:cNvSpPr/>
          <p:nvPr/>
        </p:nvSpPr>
        <p:spPr>
          <a:xfrm>
            <a:off x="6419731" y="3859836"/>
            <a:ext cx="92639" cy="9657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/>
          <p:cNvSpPr/>
          <p:nvPr/>
        </p:nvSpPr>
        <p:spPr>
          <a:xfrm>
            <a:off x="4166020" y="4763278"/>
            <a:ext cx="92639" cy="9657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/>
          <p:cNvSpPr/>
          <p:nvPr/>
        </p:nvSpPr>
        <p:spPr>
          <a:xfrm>
            <a:off x="2918120" y="5266241"/>
            <a:ext cx="92639" cy="9657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/>
          <p:cNvSpPr/>
          <p:nvPr/>
        </p:nvSpPr>
        <p:spPr>
          <a:xfrm>
            <a:off x="7547786" y="2944258"/>
            <a:ext cx="92639" cy="9657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1291480" y="5058848"/>
            <a:ext cx="1121168" cy="4469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情報公開制度の整備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018728" y="5213063"/>
            <a:ext cx="1534417" cy="4469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インターネットによる情報公開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4805650" y="4020532"/>
            <a:ext cx="1533639" cy="4469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オープンデータによる情報公開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6558779" y="3678401"/>
            <a:ext cx="1559082" cy="4594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オープンデータの活用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6536107" y="3066169"/>
            <a:ext cx="2158738" cy="4190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データ駆動型社会（オープンガバメント）の実現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147743" y="5829430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2020</a:t>
            </a:r>
            <a:r>
              <a:rPr kumimoji="1" lang="ja-JP" altLang="en-US" dirty="0"/>
              <a:t>年頃？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176342" y="58240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現在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522247" y="3867830"/>
            <a:ext cx="2014501" cy="9066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インターネット活用の高度化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・</a:t>
            </a:r>
            <a:r>
              <a:rPr kumimoji="1" lang="en-US" altLang="ja-JP" sz="1200" dirty="0">
                <a:solidFill>
                  <a:schemeClr val="tx1"/>
                </a:solidFill>
              </a:rPr>
              <a:t>e-</a:t>
            </a:r>
            <a:r>
              <a:rPr kumimoji="1" lang="en-US" altLang="ja-JP" sz="1200" dirty="0" err="1">
                <a:solidFill>
                  <a:schemeClr val="tx1"/>
                </a:solidFill>
              </a:rPr>
              <a:t>gov</a:t>
            </a:r>
            <a:r>
              <a:rPr kumimoji="1" lang="ja-JP" altLang="en-US" sz="1200" dirty="0">
                <a:solidFill>
                  <a:schemeClr val="tx1"/>
                </a:solidFill>
              </a:rPr>
              <a:t>電子申請システム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・自治体による</a:t>
            </a:r>
            <a:r>
              <a:rPr lang="en-US" altLang="ja-JP" sz="1200" dirty="0">
                <a:solidFill>
                  <a:schemeClr val="tx1"/>
                </a:solidFill>
              </a:rPr>
              <a:t>ICT</a:t>
            </a:r>
            <a:r>
              <a:rPr lang="ja-JP" altLang="en-US" sz="1200" dirty="0">
                <a:solidFill>
                  <a:schemeClr val="tx1"/>
                </a:solidFill>
              </a:rPr>
              <a:t>利活用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31710" y="4522314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・行政の効率化</a:t>
            </a:r>
            <a:endParaRPr kumimoji="1" lang="en-US" altLang="ja-JP" sz="1200" dirty="0"/>
          </a:p>
          <a:p>
            <a:r>
              <a:rPr lang="ja-JP" altLang="en-US" sz="1200" dirty="0"/>
              <a:t>・透明性向上</a:t>
            </a:r>
            <a:endParaRPr lang="en-US" altLang="ja-JP" sz="1200" dirty="0"/>
          </a:p>
          <a:p>
            <a:r>
              <a:rPr kumimoji="1" lang="ja-JP" altLang="en-US" sz="1200" dirty="0"/>
              <a:t>・官民連携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104820" y="4524816"/>
            <a:ext cx="12971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・自治体サービス</a:t>
            </a:r>
            <a:br>
              <a:rPr kumimoji="1" lang="en-US" altLang="ja-JP" sz="1200" dirty="0"/>
            </a:br>
            <a:r>
              <a:rPr kumimoji="1" lang="ja-JP" altLang="en-US" sz="1200" dirty="0"/>
              <a:t>　の官民連携に</a:t>
            </a:r>
            <a:br>
              <a:rPr kumimoji="1" lang="en-US" altLang="ja-JP" sz="1200" dirty="0"/>
            </a:br>
            <a:r>
              <a:rPr kumimoji="1" lang="ja-JP" altLang="en-US" sz="1200" dirty="0"/>
              <a:t>　よる充実化</a:t>
            </a:r>
            <a:endParaRPr kumimoji="1" lang="en-US" altLang="ja-JP" sz="1200" dirty="0"/>
          </a:p>
          <a:p>
            <a:r>
              <a:rPr lang="ja-JP" altLang="en-US" sz="1200" dirty="0"/>
              <a:t>・</a:t>
            </a:r>
            <a:r>
              <a:rPr lang="en-US" altLang="ja-JP" sz="1200" dirty="0" err="1"/>
              <a:t>IoT,AI</a:t>
            </a:r>
            <a:r>
              <a:rPr lang="ja-JP" altLang="en-US" sz="1200" dirty="0" err="1"/>
              <a:t>，</a:t>
            </a:r>
            <a:r>
              <a:rPr lang="ja-JP" altLang="en-US" sz="1200" dirty="0"/>
              <a:t>デジタル</a:t>
            </a:r>
            <a:br>
              <a:rPr lang="en-US" altLang="ja-JP" sz="1200" dirty="0"/>
            </a:br>
            <a:r>
              <a:rPr lang="ja-JP" altLang="en-US" sz="1200" dirty="0"/>
              <a:t>教科書など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57043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オープンデータ推進の基本</a:t>
            </a:r>
            <a:endParaRPr kumimoji="1" lang="ja-JP" altLang="en-US" sz="28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sz="2400" dirty="0"/>
              <a:t>オープンデータの推進</a:t>
            </a:r>
            <a:endParaRPr lang="en-US" altLang="ja-JP" sz="2400" dirty="0"/>
          </a:p>
          <a:p>
            <a:pPr lvl="1"/>
            <a:r>
              <a:rPr lang="ja-JP" altLang="en-US" sz="2000" dirty="0">
                <a:solidFill>
                  <a:srgbClr val="FF0000"/>
                </a:solidFill>
              </a:rPr>
              <a:t>行政の透明性・信頼性の向上</a:t>
            </a:r>
            <a:r>
              <a:rPr lang="ja-JP" altLang="en-US" sz="2000" dirty="0"/>
              <a:t>、</a:t>
            </a:r>
            <a:r>
              <a:rPr lang="ja-JP" altLang="en-US" sz="2000" dirty="0">
                <a:solidFill>
                  <a:schemeClr val="accent1"/>
                </a:solidFill>
              </a:rPr>
              <a:t>国民参加・官民協働の推進</a:t>
            </a:r>
            <a:r>
              <a:rPr lang="ja-JP" altLang="en-US" sz="2000" dirty="0"/>
              <a:t>、</a:t>
            </a:r>
            <a:r>
              <a:rPr lang="ja-JP" altLang="en-US" sz="2000" dirty="0">
                <a:solidFill>
                  <a:schemeClr val="accent6"/>
                </a:solidFill>
              </a:rPr>
              <a:t>経済の活性化・行政の効率化</a:t>
            </a:r>
            <a:r>
              <a:rPr lang="ja-JP" altLang="en-US" sz="2000" dirty="0"/>
              <a:t>が三位一体で行う取り組み</a:t>
            </a:r>
            <a:endParaRPr lang="en-US" altLang="ja-JP" sz="2000" dirty="0"/>
          </a:p>
          <a:p>
            <a:r>
              <a:rPr lang="ja-JP" altLang="en-US" sz="2400" dirty="0"/>
              <a:t>どんなデータ？</a:t>
            </a:r>
            <a:endParaRPr lang="en-US" altLang="ja-JP" sz="2400" dirty="0"/>
          </a:p>
          <a:p>
            <a:pPr lvl="1"/>
            <a:r>
              <a:rPr lang="ja-JP" altLang="en-US" sz="2000" dirty="0">
                <a:solidFill>
                  <a:srgbClr val="FF0000"/>
                </a:solidFill>
              </a:rPr>
              <a:t>機械判読に適したデータ形式で、</a:t>
            </a:r>
            <a:r>
              <a:rPr lang="ja-JP" altLang="en-US" sz="2000" dirty="0">
                <a:solidFill>
                  <a:srgbClr val="0070C0"/>
                </a:solidFill>
              </a:rPr>
              <a:t>二次利用が可能な利用ルール</a:t>
            </a:r>
            <a:r>
              <a:rPr lang="ja-JP" altLang="en-US" sz="2000" dirty="0">
                <a:solidFill>
                  <a:srgbClr val="FF0000"/>
                </a:solidFill>
              </a:rPr>
              <a:t>で公開されたデータ</a:t>
            </a:r>
            <a:endParaRPr lang="en-US" altLang="ja-JP" sz="2000" dirty="0">
              <a:solidFill>
                <a:srgbClr val="FF0000"/>
              </a:solidFill>
            </a:endParaRPr>
          </a:p>
          <a:p>
            <a:pPr lvl="1"/>
            <a:r>
              <a:rPr lang="ja-JP" altLang="en-US" sz="2000" dirty="0"/>
              <a:t>人手を多くかけずにデータの二次利用を可能とするもの</a:t>
            </a:r>
            <a:endParaRPr lang="en-US" altLang="ja-JP" sz="2000" dirty="0"/>
          </a:p>
          <a:p>
            <a:pPr marL="457200" lvl="1" indent="0">
              <a:buNone/>
            </a:pPr>
            <a:r>
              <a:rPr lang="ja-JP" altLang="en-US" sz="2000" dirty="0"/>
              <a:t>→他人が制作したデータを，</a:t>
            </a:r>
            <a:endParaRPr lang="en-US" altLang="ja-JP" sz="2000" dirty="0"/>
          </a:p>
          <a:p>
            <a:pPr marL="457200" lvl="1" indent="0">
              <a:buNone/>
            </a:pPr>
            <a:r>
              <a:rPr lang="en-US" altLang="ja-JP" sz="2000" dirty="0"/>
              <a:t>	</a:t>
            </a:r>
            <a:r>
              <a:rPr lang="ja-JP" altLang="en-US" sz="2000" dirty="0"/>
              <a:t>｛自由に配布｜編集して公開｜売却｝しても良い</a:t>
            </a:r>
            <a:endParaRPr lang="en-US" altLang="ja-JP" sz="2000" dirty="0"/>
          </a:p>
          <a:p>
            <a:pPr lvl="1"/>
            <a:r>
              <a:rPr lang="en-US" altLang="ja-JP" sz="2000" dirty="0">
                <a:solidFill>
                  <a:schemeClr val="accent5"/>
                </a:solidFill>
              </a:rPr>
              <a:t>Creative Commons (</a:t>
            </a:r>
            <a:r>
              <a:rPr lang="en-US" altLang="ja-JP" sz="2000" dirty="0" err="1">
                <a:solidFill>
                  <a:schemeClr val="accent5"/>
                </a:solidFill>
              </a:rPr>
              <a:t>Lisence</a:t>
            </a:r>
            <a:r>
              <a:rPr lang="en-US" altLang="ja-JP" sz="2000" dirty="0">
                <a:solidFill>
                  <a:schemeClr val="accent5"/>
                </a:solidFill>
              </a:rPr>
              <a:t>)</a:t>
            </a:r>
            <a:r>
              <a:rPr lang="ja-JP" altLang="en-US" sz="2000" dirty="0">
                <a:solidFill>
                  <a:schemeClr val="accent5"/>
                </a:solidFill>
              </a:rPr>
              <a:t>　＝　</a:t>
            </a:r>
            <a:r>
              <a:rPr lang="en-US" altLang="ja-JP" sz="2000" dirty="0">
                <a:solidFill>
                  <a:schemeClr val="accent5"/>
                </a:solidFill>
              </a:rPr>
              <a:t>CC</a:t>
            </a:r>
            <a:r>
              <a:rPr lang="ja-JP" altLang="en-US" sz="2000" dirty="0">
                <a:solidFill>
                  <a:schemeClr val="accent5"/>
                </a:solidFill>
              </a:rPr>
              <a:t>ライセンス</a:t>
            </a:r>
            <a:endParaRPr lang="en-US" altLang="ja-JP" sz="2000" dirty="0">
              <a:solidFill>
                <a:schemeClr val="accent5"/>
              </a:solidFill>
            </a:endParaRPr>
          </a:p>
          <a:p>
            <a:pPr marL="457200" lvl="1" indent="0">
              <a:buNone/>
            </a:pPr>
            <a:endParaRPr lang="en-US" altLang="ja-JP" sz="2000" dirty="0"/>
          </a:p>
          <a:p>
            <a:r>
              <a:rPr lang="en-US" altLang="ja-JP" sz="2400" dirty="0"/>
              <a:t>CC-BY</a:t>
            </a:r>
            <a:r>
              <a:rPr lang="ja-JP" altLang="en-US" sz="2400" dirty="0"/>
              <a:t>さえ明示すれば</a:t>
            </a:r>
            <a:r>
              <a:rPr lang="en-US" altLang="ja-JP" sz="2400" dirty="0"/>
              <a:t>2</a:t>
            </a:r>
            <a:r>
              <a:rPr lang="ja-JP" altLang="en-US" sz="2400" dirty="0"/>
              <a:t>次利用可能</a:t>
            </a:r>
            <a:endParaRPr lang="en-US" altLang="ja-JP" sz="2400" dirty="0"/>
          </a:p>
          <a:p>
            <a:pPr lvl="1"/>
            <a:r>
              <a:rPr lang="ja-JP" altLang="en-US" sz="2000" dirty="0"/>
              <a:t>著作者名を表示すること</a:t>
            </a:r>
            <a:endParaRPr lang="en-US" altLang="ja-JP" sz="2000" dirty="0"/>
          </a:p>
          <a:p>
            <a:endParaRPr kumimoji="1" lang="ja-JP" altLang="en-US" dirty="0"/>
          </a:p>
        </p:txBody>
      </p:sp>
      <p:pic>
        <p:nvPicPr>
          <p:cNvPr id="1028" name="Picture 4" descr="é¢é£ç»å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384" y="5584592"/>
            <a:ext cx="1684966" cy="59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06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オープンデータ推進の意義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社会の変革（イノベーション）要因としての可能性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Society5.0</a:t>
            </a:r>
            <a:r>
              <a:rPr kumimoji="1" lang="ja-JP" altLang="en-US" dirty="0"/>
              <a:t>における</a:t>
            </a:r>
            <a:r>
              <a:rPr kumimoji="1" lang="en-US" altLang="ja-JP" dirty="0" err="1"/>
              <a:t>IoT</a:t>
            </a:r>
            <a:r>
              <a:rPr kumimoji="1" lang="ja-JP" altLang="en-US" dirty="0" err="1"/>
              <a:t>，</a:t>
            </a:r>
            <a:r>
              <a:rPr kumimoji="1" lang="en-US" altLang="ja-JP" dirty="0"/>
              <a:t>AI</a:t>
            </a:r>
            <a:r>
              <a:rPr kumimoji="1" lang="ja-JP" altLang="en-US" dirty="0"/>
              <a:t>に並ぶ重要要素</a:t>
            </a:r>
            <a:endParaRPr kumimoji="1" lang="en-US" altLang="ja-JP" dirty="0"/>
          </a:p>
          <a:p>
            <a:pPr lvl="1"/>
            <a:endParaRPr lang="en-US" altLang="ja-JP" dirty="0"/>
          </a:p>
          <a:p>
            <a:pPr lvl="1"/>
            <a:r>
              <a:rPr lang="ja-JP" altLang="en-US" dirty="0"/>
              <a:t>著作権に対する新たな考え方</a:t>
            </a:r>
            <a:endParaRPr lang="en-US" altLang="ja-JP" dirty="0"/>
          </a:p>
          <a:p>
            <a:pPr lvl="2"/>
            <a:r>
              <a:rPr kumimoji="1" lang="ja-JP" altLang="en-US" dirty="0">
                <a:solidFill>
                  <a:srgbClr val="0070C0"/>
                </a:solidFill>
              </a:rPr>
              <a:t>利用制限を最小限にすることで世界の隅々までデータが</a:t>
            </a:r>
            <a:r>
              <a:rPr lang="ja-JP" altLang="en-US" dirty="0">
                <a:solidFill>
                  <a:srgbClr val="0070C0"/>
                </a:solidFill>
              </a:rPr>
              <a:t>行き渡る</a:t>
            </a:r>
            <a:endParaRPr lang="en-US" altLang="ja-JP" dirty="0">
              <a:solidFill>
                <a:srgbClr val="0070C0"/>
              </a:solidFill>
            </a:endParaRPr>
          </a:p>
          <a:p>
            <a:pPr lvl="2"/>
            <a:r>
              <a:rPr lang="ja-JP" altLang="en-US" dirty="0">
                <a:solidFill>
                  <a:srgbClr val="0070C0"/>
                </a:solidFill>
              </a:rPr>
              <a:t>提供者は提供データの利用結果に責任を負わない</a:t>
            </a:r>
            <a:endParaRPr lang="en-US" altLang="ja-JP" dirty="0">
              <a:solidFill>
                <a:srgbClr val="0070C0"/>
              </a:solidFill>
            </a:endParaRPr>
          </a:p>
          <a:p>
            <a:pPr lvl="3"/>
            <a:r>
              <a:rPr lang="ja-JP" altLang="en-US" dirty="0">
                <a:solidFill>
                  <a:srgbClr val="0070C0"/>
                </a:solidFill>
              </a:rPr>
              <a:t>利用者の責任において利活用される</a:t>
            </a:r>
            <a:endParaRPr lang="en-US" altLang="ja-JP" dirty="0">
              <a:solidFill>
                <a:srgbClr val="0070C0"/>
              </a:solidFill>
            </a:endParaRPr>
          </a:p>
          <a:p>
            <a:pPr lvl="3"/>
            <a:endParaRPr lang="en-US" altLang="ja-JP" dirty="0">
              <a:solidFill>
                <a:srgbClr val="0070C0"/>
              </a:solidFill>
            </a:endParaRPr>
          </a:p>
          <a:p>
            <a:pPr lvl="2"/>
            <a:r>
              <a:rPr lang="ja-JP" altLang="en-US" dirty="0">
                <a:solidFill>
                  <a:srgbClr val="FF0000"/>
                </a:solidFill>
              </a:rPr>
              <a:t>これまでにない新たな価値の創造に繋がる可能性</a:t>
            </a:r>
            <a:endParaRPr lang="en-US" altLang="ja-JP" dirty="0">
              <a:solidFill>
                <a:srgbClr val="FF0000"/>
              </a:solidFill>
            </a:endParaRPr>
          </a:p>
          <a:p>
            <a:pPr lvl="2"/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7204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913</Words>
  <Application>Microsoft Office PowerPoint</Application>
  <PresentationFormat>画面に合わせる (4:3)</PresentationFormat>
  <Paragraphs>255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メイリオ</vt:lpstr>
      <vt:lpstr>Arial</vt:lpstr>
      <vt:lpstr>Calibri</vt:lpstr>
      <vt:lpstr>Office テーマ</vt:lpstr>
      <vt:lpstr>長野県オープンデータリーダ研修2019  自治体におけるオープンデータ推進状況と 今後の方策</vt:lpstr>
      <vt:lpstr>内容（15分）</vt:lpstr>
      <vt:lpstr>自己紹介</vt:lpstr>
      <vt:lpstr>研究経歴</vt:lpstr>
      <vt:lpstr>安田・遠藤研究室における地域情報化研究</vt:lpstr>
      <vt:lpstr>オープンデータ推進の意義と国内推進状況</vt:lpstr>
      <vt:lpstr>自治体による情報公開とオープンデータの推進</vt:lpstr>
      <vt:lpstr>オープンデータ推進の基本</vt:lpstr>
      <vt:lpstr>オープンデータ推進の意義</vt:lpstr>
      <vt:lpstr>オープンデータ推進の現在</vt:lpstr>
      <vt:lpstr>オープンデータ推進取組自治体の定義</vt:lpstr>
      <vt:lpstr>オープンデータ推進取組自治体の今後</vt:lpstr>
      <vt:lpstr>長野県におけるオープンデータ推進の経緯と今後</vt:lpstr>
      <vt:lpstr>長野県におけるオープンデータ推進の経緯</vt:lpstr>
      <vt:lpstr>長野県におけるオープンデータ推進の今後</vt:lpstr>
      <vt:lpstr>まとめ</vt:lpstr>
      <vt:lpstr>まとめ</vt:lpstr>
      <vt:lpstr>本日はどうぞよろしくお願い致します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2019-09-09T08:09:47Z</dcterms:created>
  <dcterms:modified xsi:type="dcterms:W3CDTF">2019-09-09T08:09:56Z</dcterms:modified>
</cp:coreProperties>
</file>