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6"/>
  </p:notesMasterIdLst>
  <p:handoutMasterIdLst>
    <p:handoutMasterId r:id="rId57"/>
  </p:handoutMasterIdLst>
  <p:sldIdLst>
    <p:sldId id="260" r:id="rId2"/>
    <p:sldId id="297" r:id="rId3"/>
    <p:sldId id="268" r:id="rId4"/>
    <p:sldId id="299" r:id="rId5"/>
    <p:sldId id="275" r:id="rId6"/>
    <p:sldId id="276" r:id="rId7"/>
    <p:sldId id="948" r:id="rId8"/>
    <p:sldId id="280" r:id="rId9"/>
    <p:sldId id="947" r:id="rId10"/>
    <p:sldId id="951" r:id="rId11"/>
    <p:sldId id="376" r:id="rId12"/>
    <p:sldId id="383" r:id="rId13"/>
    <p:sldId id="301" r:id="rId14"/>
    <p:sldId id="296" r:id="rId15"/>
    <p:sldId id="377" r:id="rId16"/>
    <p:sldId id="298" r:id="rId17"/>
    <p:sldId id="949" r:id="rId18"/>
    <p:sldId id="950" r:id="rId19"/>
    <p:sldId id="391" r:id="rId20"/>
    <p:sldId id="943" r:id="rId21"/>
    <p:sldId id="279" r:id="rId22"/>
    <p:sldId id="302" r:id="rId23"/>
    <p:sldId id="384" r:id="rId24"/>
    <p:sldId id="378" r:id="rId25"/>
    <p:sldId id="939" r:id="rId26"/>
    <p:sldId id="940" r:id="rId27"/>
    <p:sldId id="274" r:id="rId28"/>
    <p:sldId id="319" r:id="rId29"/>
    <p:sldId id="373" r:id="rId30"/>
    <p:sldId id="323" r:id="rId31"/>
    <p:sldId id="326" r:id="rId32"/>
    <p:sldId id="386" r:id="rId33"/>
    <p:sldId id="387" r:id="rId34"/>
    <p:sldId id="388" r:id="rId35"/>
    <p:sldId id="327" r:id="rId36"/>
    <p:sldId id="379" r:id="rId37"/>
    <p:sldId id="333" r:id="rId38"/>
    <p:sldId id="393" r:id="rId39"/>
    <p:sldId id="952" r:id="rId40"/>
    <p:sldId id="338" r:id="rId41"/>
    <p:sldId id="273" r:id="rId42"/>
    <p:sldId id="342" r:id="rId43"/>
    <p:sldId id="355" r:id="rId44"/>
    <p:sldId id="357" r:id="rId45"/>
    <p:sldId id="359" r:id="rId46"/>
    <p:sldId id="348" r:id="rId47"/>
    <p:sldId id="375" r:id="rId48"/>
    <p:sldId id="360" r:id="rId49"/>
    <p:sldId id="405" r:id="rId50"/>
    <p:sldId id="374" r:id="rId51"/>
    <p:sldId id="404" r:id="rId52"/>
    <p:sldId id="938" r:id="rId53"/>
    <p:sldId id="349" r:id="rId54"/>
    <p:sldId id="366" r:id="rId5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23" autoAdjust="0"/>
    <p:restoredTop sz="89115" autoAdjust="0"/>
  </p:normalViewPr>
  <p:slideViewPr>
    <p:cSldViewPr>
      <p:cViewPr varScale="1">
        <p:scale>
          <a:sx n="135" d="100"/>
          <a:sy n="135" d="100"/>
        </p:scale>
        <p:origin x="1656" y="120"/>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97" d="100"/>
          <a:sy n="97" d="100"/>
        </p:scale>
        <p:origin x="361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2019/7/8</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2019/7/8</a:t>
            </a:fld>
            <a:endParaRPr kumimoji="1" lang="ja-JP" altLang="en-US"/>
          </a:p>
        </p:txBody>
      </p:sp>
      <p:sp>
        <p:nvSpPr>
          <p:cNvPr id="4" name="スライド イメージ プレースホルダー 3"/>
          <p:cNvSpPr>
            <a:spLocks noGrp="1" noRot="1" noChangeAspect="1"/>
          </p:cNvSpPr>
          <p:nvPr>
            <p:ph type="sldImg" idx="2"/>
          </p:nvPr>
        </p:nvSpPr>
        <p:spPr>
          <a:xfrm>
            <a:off x="276198" y="229394"/>
            <a:ext cx="6308138" cy="473110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188640" y="5076056"/>
            <a:ext cx="6480720" cy="38385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1005642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4123306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858320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420203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30415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14922050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922706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225445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866915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26572208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6711241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33291319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4720907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4135636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18063197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37449755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31403203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20382856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15330424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690641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84777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832745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981604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51</a:t>
            </a:fld>
            <a:endParaRPr kumimoji="1" lang="ja-JP" altLang="en-US"/>
          </a:p>
        </p:txBody>
      </p:sp>
    </p:spTree>
    <p:extLst>
      <p:ext uri="{BB962C8B-B14F-4D97-AF65-F5344CB8AC3E}">
        <p14:creationId xmlns:p14="http://schemas.microsoft.com/office/powerpoint/2010/main" val="19132054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52</a:t>
            </a:fld>
            <a:endParaRPr kumimoji="1" lang="ja-JP" altLang="en-US"/>
          </a:p>
        </p:txBody>
      </p:sp>
    </p:spTree>
    <p:extLst>
      <p:ext uri="{BB962C8B-B14F-4D97-AF65-F5344CB8AC3E}">
        <p14:creationId xmlns:p14="http://schemas.microsoft.com/office/powerpoint/2010/main" val="34182876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53</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54</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46740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4224018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891687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1775904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hyperlink" Target="https://cio.go.jp/policy-opendata"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Mf_08cT7zY0"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hyperlink" Target="https://ckan.open-governmentdata.org/dataset/401307_insyokuteneigyoutoueigyoukyokasisetuitiran"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s://cio.go.jp/policy-opendata#dataset"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9.png"/><Relationship Id="rId7" Type="http://schemas.openxmlformats.org/officeDocument/2006/relationships/diagramColors" Target="../diagrams/colors3.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34.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4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1.jpeg"/><Relationship Id="rId7" Type="http://schemas.openxmlformats.org/officeDocument/2006/relationships/diagramColors" Target="../diagrams/colors4.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hyperlink" Target="https://www.ekimae-r-e.co.jp/search/map/40/0/" TargetMode="External"/><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52.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53.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53.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hyperlink" Target="https://youtu.be/5tVVYrcaT24"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02A46D53-8264-7D47-B95A-F799E08D9A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4898" y="3977368"/>
            <a:ext cx="1708689" cy="1843424"/>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rPr>
              <a:t>1.2 </a:t>
            </a:r>
            <a:r>
              <a:rPr lang="ja-JP" altLang="en-US" dirty="0">
                <a:latin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4"/>
              </a:rPr>
              <a:t>https://cio.go.jp/policy-opendata</a:t>
            </a:r>
            <a:r>
              <a:rPr kumimoji="1" lang="en" altLang="ja-JP" sz="1200" dirty="0"/>
              <a:t> </a:t>
            </a:r>
            <a:endParaRPr kumimoji="1" lang="ja-JP" altLang="en-US" sz="1200"/>
          </a:p>
        </p:txBody>
      </p:sp>
      <p:pic>
        <p:nvPicPr>
          <p:cNvPr id="17" name="Picture 1">
            <a:extLst>
              <a:ext uri="{FF2B5EF4-FFF2-40B4-BE49-F238E27FC236}">
                <a16:creationId xmlns:a16="http://schemas.microsoft.com/office/drawing/2014/main" id="{4B85BD0D-1C9E-D14A-ABB2-D57797B924A4}"/>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205754" y="1875130"/>
            <a:ext cx="1758734" cy="2102238"/>
          </a:xfrm>
          <a:prstGeom prst="rect">
            <a:avLst/>
          </a:prstGeom>
          <a:noFill/>
          <a:ln w="1">
            <a:noFill/>
            <a:miter lim="800000"/>
            <a:headEnd/>
            <a:tailEnd type="none" w="med" len="med"/>
          </a:ln>
          <a:effectLst/>
        </p:spPr>
      </p:pic>
      <p:sp>
        <p:nvSpPr>
          <p:cNvPr id="3" name="テキスト ボックス 2">
            <a:extLst>
              <a:ext uri="{FF2B5EF4-FFF2-40B4-BE49-F238E27FC236}">
                <a16:creationId xmlns:a16="http://schemas.microsoft.com/office/drawing/2014/main" id="{AD90DC8E-DFE4-244F-8809-4E993035207D}"/>
              </a:ext>
            </a:extLst>
          </p:cNvPr>
          <p:cNvSpPr txBox="1"/>
          <p:nvPr/>
        </p:nvSpPr>
        <p:spPr>
          <a:xfrm>
            <a:off x="7273622" y="1875131"/>
            <a:ext cx="902811" cy="307777"/>
          </a:xfrm>
          <a:prstGeom prst="rect">
            <a:avLst/>
          </a:prstGeom>
          <a:noFill/>
        </p:spPr>
        <p:txBody>
          <a:bodyPr wrap="square" rtlCol="0">
            <a:spAutoFit/>
          </a:bodyPr>
          <a:lstStyle/>
          <a:p>
            <a:r>
              <a:rPr kumimoji="1" lang="ja-JP" altLang="en-US" sz="1400"/>
              <a:t>都道府県</a:t>
            </a:r>
          </a:p>
        </p:txBody>
      </p:sp>
      <p:sp>
        <p:nvSpPr>
          <p:cNvPr id="16" name="テキスト ボックス 15">
            <a:extLst>
              <a:ext uri="{FF2B5EF4-FFF2-40B4-BE49-F238E27FC236}">
                <a16:creationId xmlns:a16="http://schemas.microsoft.com/office/drawing/2014/main" id="{5AF8D2B7-6213-794F-BE1F-1233BF645C1E}"/>
              </a:ext>
            </a:extLst>
          </p:cNvPr>
          <p:cNvSpPr txBox="1"/>
          <p:nvPr/>
        </p:nvSpPr>
        <p:spPr>
          <a:xfrm>
            <a:off x="7280227" y="3933056"/>
            <a:ext cx="902811" cy="307777"/>
          </a:xfrm>
          <a:prstGeom prst="rect">
            <a:avLst/>
          </a:prstGeom>
          <a:noFill/>
        </p:spPr>
        <p:txBody>
          <a:bodyPr wrap="square" rtlCol="0">
            <a:spAutoFit/>
          </a:bodyPr>
          <a:lstStyle/>
          <a:p>
            <a:r>
              <a:rPr kumimoji="1" lang="ja-JP" altLang="en-US" sz="1400"/>
              <a:t>市区町村</a:t>
            </a:r>
          </a:p>
        </p:txBody>
      </p:sp>
      <p:pic>
        <p:nvPicPr>
          <p:cNvPr id="2" name="図 1">
            <a:extLst>
              <a:ext uri="{FF2B5EF4-FFF2-40B4-BE49-F238E27FC236}">
                <a16:creationId xmlns:a16="http://schemas.microsoft.com/office/drawing/2014/main" id="{B4A0D1DB-EAF9-D642-B6FD-38EBEF5839CE}"/>
              </a:ext>
            </a:extLst>
          </p:cNvPr>
          <p:cNvPicPr>
            <a:picLocks noChangeAspect="1"/>
          </p:cNvPicPr>
          <p:nvPr/>
        </p:nvPicPr>
        <p:blipFill>
          <a:blip r:embed="rId6"/>
          <a:stretch>
            <a:fillRect/>
          </a:stretch>
        </p:blipFill>
        <p:spPr>
          <a:xfrm>
            <a:off x="190500" y="1916832"/>
            <a:ext cx="6942609" cy="3903960"/>
          </a:xfrm>
          <a:prstGeom prst="rect">
            <a:avLst/>
          </a:prstGeom>
        </p:spPr>
      </p:pic>
    </p:spTree>
    <p:extLst>
      <p:ext uri="{BB962C8B-B14F-4D97-AF65-F5344CB8AC3E}">
        <p14:creationId xmlns:p14="http://schemas.microsoft.com/office/powerpoint/2010/main" val="874078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小規模な自治体でもオープンデータを公開しているのでしょうか？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出典：地方公共団体へのオープンデータの取組に関するアンケート結果・回答一覧（内閣官房</a:t>
            </a:r>
            <a:r>
              <a:rPr kumimoji="1" lang="en" altLang="ja-JP" sz="1200" dirty="0"/>
              <a:t>IT</a:t>
            </a:r>
            <a:r>
              <a:rPr kumimoji="1" lang="ja-JP" altLang="en-US" sz="1200"/>
              <a:t>総合戦略室、平成</a:t>
            </a:r>
            <a:r>
              <a:rPr kumimoji="1" lang="en-US" altLang="ja-JP" sz="1200" dirty="0"/>
              <a:t>31</a:t>
            </a:r>
            <a:r>
              <a:rPr kumimoji="1" lang="ja-JP" altLang="en-US" sz="1200"/>
              <a:t>年</a:t>
            </a:r>
            <a:r>
              <a:rPr kumimoji="1" lang="en-US" altLang="ja-JP" sz="1200" dirty="0"/>
              <a:t>3</a:t>
            </a:r>
            <a:r>
              <a:rPr kumimoji="1" lang="ja-JP" altLang="en-US" sz="1200"/>
              <a:t>月</a:t>
            </a:r>
            <a:r>
              <a:rPr kumimoji="1" lang="en-US" altLang="ja-JP" sz="1200" dirty="0"/>
              <a:t>26</a:t>
            </a:r>
            <a:r>
              <a:rPr kumimoji="1" lang="ja-JP" altLang="en-US" sz="1200"/>
              <a:t>日公開）（内閣官房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13" name="図 12">
            <a:extLst>
              <a:ext uri="{FF2B5EF4-FFF2-40B4-BE49-F238E27FC236}">
                <a16:creationId xmlns:a16="http://schemas.microsoft.com/office/drawing/2014/main" id="{0F4B165A-D3D7-104D-A10C-51FCBC459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17" y="1870130"/>
            <a:ext cx="8690061" cy="4151158"/>
          </a:xfrm>
          <a:prstGeom prst="rect">
            <a:avLst/>
          </a:prstGeom>
        </p:spPr>
      </p:pic>
    </p:spTree>
    <p:extLst>
      <p:ext uri="{BB962C8B-B14F-4D97-AF65-F5344CB8AC3E}">
        <p14:creationId xmlns:p14="http://schemas.microsoft.com/office/powerpoint/2010/main" val="2706266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3E0DC4E-2E18-DE4C-94D3-7DA3D4B11358}"/>
              </a:ext>
            </a:extLst>
          </p:cNvPr>
          <p:cNvGrpSpPr/>
          <p:nvPr/>
        </p:nvGrpSpPr>
        <p:grpSpPr>
          <a:xfrm>
            <a:off x="707348" y="2758760"/>
            <a:ext cx="7753084" cy="3334536"/>
            <a:chOff x="707348" y="2758760"/>
            <a:chExt cx="7753084" cy="3334536"/>
          </a:xfrm>
        </p:grpSpPr>
        <p:pic>
          <p:nvPicPr>
            <p:cNvPr id="6" name="図 5">
              <a:extLst>
                <a:ext uri="{FF2B5EF4-FFF2-40B4-BE49-F238E27FC236}">
                  <a16:creationId xmlns:a16="http://schemas.microsoft.com/office/drawing/2014/main" id="{048242F4-8B5E-5545-8288-68B3DCE2F93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9280" y="2758760"/>
              <a:ext cx="7741152" cy="3334536"/>
            </a:xfrm>
            <a:prstGeom prst="rect">
              <a:avLst/>
            </a:prstGeom>
          </p:spPr>
        </p:pic>
        <p:pic>
          <p:nvPicPr>
            <p:cNvPr id="15" name="図 14">
              <a:extLst>
                <a:ext uri="{FF2B5EF4-FFF2-40B4-BE49-F238E27FC236}">
                  <a16:creationId xmlns:a16="http://schemas.microsoft.com/office/drawing/2014/main" id="{092BD613-19FF-6446-B322-E7149BBA0A12}"/>
                </a:ext>
              </a:extLst>
            </p:cNvPr>
            <p:cNvPicPr/>
            <p:nvPr/>
          </p:nvPicPr>
          <p:blipFill>
            <a:blip r:embed="rId4">
              <a:extLst>
                <a:ext uri="{28A0092B-C50C-407E-A947-70E740481C1C}">
                  <a14:useLocalDpi xmlns:a14="http://schemas.microsoft.com/office/drawing/2010/main" val="0"/>
                </a:ext>
              </a:extLst>
            </a:blip>
            <a:stretch>
              <a:fillRect/>
            </a:stretch>
          </p:blipFill>
          <p:spPr>
            <a:xfrm>
              <a:off x="707348" y="2778096"/>
              <a:ext cx="3144292" cy="3280774"/>
            </a:xfrm>
            <a:prstGeom prst="rect">
              <a:avLst/>
            </a:prstGeom>
            <a:ln>
              <a:solidFill>
                <a:schemeClr val="tx1"/>
              </a:solidFill>
            </a:ln>
          </p:spPr>
        </p:pic>
      </p:gr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市町が広域で連携してオープンデータ推進に取り組むことで、庁内の理解を得やすくなりました</a:t>
            </a:r>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事例：福岡都市圏、都市圏全体で連携したオープンデータ化推進</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07348" y="6146140"/>
            <a:ext cx="8122372" cy="523220"/>
          </a:xfrm>
          <a:prstGeom prst="rect">
            <a:avLst/>
          </a:prstGeom>
          <a:noFill/>
        </p:spPr>
        <p:txBody>
          <a:bodyPr wrap="square" rtlCol="0">
            <a:spAutoFit/>
          </a:bodyPr>
          <a:lstStyle/>
          <a:p>
            <a:r>
              <a:rPr kumimoji="1" lang="ja-JP" altLang="en-US" sz="1400"/>
              <a:t>出典：「福岡市におけるデータ活用について」（福岡市、</a:t>
            </a:r>
            <a:r>
              <a:rPr kumimoji="1" lang="en-US" altLang="ja-JP" sz="1400" dirty="0"/>
              <a:t>2018/9/28</a:t>
            </a:r>
            <a:r>
              <a:rPr kumimoji="1" lang="ja-JP" altLang="en-US" sz="1400"/>
              <a:t>）をもとに公益財団法人九州先端科学技術研究所が作成</a:t>
            </a:r>
          </a:p>
        </p:txBody>
      </p:sp>
      <p:graphicFrame>
        <p:nvGraphicFramePr>
          <p:cNvPr id="9" name="表 8">
            <a:extLst>
              <a:ext uri="{FF2B5EF4-FFF2-40B4-BE49-F238E27FC236}">
                <a16:creationId xmlns:a16="http://schemas.microsoft.com/office/drawing/2014/main" id="{75EEF320-AF34-CC42-AA0A-18A88282F19A}"/>
              </a:ext>
            </a:extLst>
          </p:cNvPr>
          <p:cNvGraphicFramePr>
            <a:graphicFrameLocks noGrp="1"/>
          </p:cNvGraphicFramePr>
          <p:nvPr>
            <p:extLst>
              <p:ext uri="{D42A27DB-BD31-4B8C-83A1-F6EECF244321}">
                <p14:modId xmlns:p14="http://schemas.microsoft.com/office/powerpoint/2010/main" val="1351685983"/>
              </p:ext>
            </p:extLst>
          </p:nvPr>
        </p:nvGraphicFramePr>
        <p:xfrm>
          <a:off x="7359751" y="4295276"/>
          <a:ext cx="1469969" cy="1777193"/>
        </p:xfrm>
        <a:graphic>
          <a:graphicData uri="http://schemas.openxmlformats.org/drawingml/2006/table">
            <a:tbl>
              <a:tblPr firstRow="1" bandRow="1">
                <a:tableStyleId>{5C22544A-7EE6-4342-B048-85BDC9FD1C3A}</a:tableStyleId>
              </a:tblPr>
              <a:tblGrid>
                <a:gridCol w="658087">
                  <a:extLst>
                    <a:ext uri="{9D8B030D-6E8A-4147-A177-3AD203B41FA5}">
                      <a16:colId xmlns:a16="http://schemas.microsoft.com/office/drawing/2014/main" val="3191645395"/>
                    </a:ext>
                  </a:extLst>
                </a:gridCol>
                <a:gridCol w="811882">
                  <a:extLst>
                    <a:ext uri="{9D8B030D-6E8A-4147-A177-3AD203B41FA5}">
                      <a16:colId xmlns:a16="http://schemas.microsoft.com/office/drawing/2014/main" val="3857077668"/>
                    </a:ext>
                  </a:extLst>
                </a:gridCol>
              </a:tblGrid>
              <a:tr h="251624">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自治体</a:t>
                      </a:r>
                    </a:p>
                  </a:txBody>
                  <a:tcPr/>
                </a:tc>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総人口</a:t>
                      </a:r>
                    </a:p>
                  </a:txBody>
                  <a:tcPr/>
                </a:tc>
                <a:extLst>
                  <a:ext uri="{0D108BD9-81ED-4DB2-BD59-A6C34878D82A}">
                    <a16:rowId xmlns:a16="http://schemas.microsoft.com/office/drawing/2014/main" val="1607095409"/>
                  </a:ext>
                </a:extLst>
              </a:tr>
              <a:tr h="226004">
                <a:tc>
                  <a:txBody>
                    <a:bodyPr/>
                    <a:lstStyle/>
                    <a:p>
                      <a:pPr algn="ctr" fontAlgn="ctr"/>
                      <a:r>
                        <a:rPr lang="ja-JP" altLang="en-US" sz="1050" b="0" i="0" u="none" strike="noStrike">
                          <a:solidFill>
                            <a:srgbClr val="000000"/>
                          </a:solidFill>
                          <a:effectLst/>
                          <a:latin typeface="Hiragino Kaku Gothic Pro W3" panose="020B0300000000000000" pitchFamily="34" charset="-128"/>
                          <a:ea typeface="Hiragino Kaku Gothic Pro W3" panose="020B0300000000000000" pitchFamily="34" charset="-128"/>
                        </a:rPr>
                        <a:t>粕屋町</a:t>
                      </a:r>
                    </a:p>
                  </a:txBody>
                  <a:tcPr marL="9525" marR="9525" marT="9525" marB="0" anchor="ctr"/>
                </a:tc>
                <a:tc>
                  <a:txBody>
                    <a:bodyPr/>
                    <a:lstStyle/>
                    <a:p>
                      <a:pPr algn="ctr" fontAlgn="ctr"/>
                      <a:r>
                        <a:rPr lang="en-US" altLang="ja-JP" sz="1050" b="0" i="0" u="none" strike="noStrike" dirty="0">
                          <a:solidFill>
                            <a:srgbClr val="000000"/>
                          </a:solidFill>
                          <a:effectLst/>
                          <a:latin typeface="Hiragino Kaku Gothic Pro W3" panose="020B0300000000000000" pitchFamily="34" charset="-128"/>
                          <a:ea typeface="Hiragino Kaku Gothic Pro W3" panose="020B0300000000000000" pitchFamily="34" charset="-128"/>
                        </a:rPr>
                        <a:t>47,135 </a:t>
                      </a:r>
                    </a:p>
                  </a:txBody>
                  <a:tcPr marL="9525" marR="9525" marT="9525" marB="0" anchor="ctr"/>
                </a:tc>
                <a:extLst>
                  <a:ext uri="{0D108BD9-81ED-4DB2-BD59-A6C34878D82A}">
                    <a16:rowId xmlns:a16="http://schemas.microsoft.com/office/drawing/2014/main" val="581445793"/>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志免町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45,539 </a:t>
                      </a:r>
                    </a:p>
                  </a:txBody>
                  <a:tcPr marL="9525" marR="9525" marT="9525" marB="0" anchor="ctr"/>
                </a:tc>
                <a:extLst>
                  <a:ext uri="{0D108BD9-81ED-4DB2-BD59-A6C34878D82A}">
                    <a16:rowId xmlns:a16="http://schemas.microsoft.com/office/drawing/2014/main" val="2045094475"/>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宇美町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37,704 </a:t>
                      </a:r>
                    </a:p>
                  </a:txBody>
                  <a:tcPr marL="9525" marR="9525" marT="9525" marB="0" anchor="ctr"/>
                </a:tc>
                <a:extLst>
                  <a:ext uri="{0D108BD9-81ED-4DB2-BD59-A6C34878D82A}">
                    <a16:rowId xmlns:a16="http://schemas.microsoft.com/office/drawing/2014/main" val="1125277454"/>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新宮町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32,101 </a:t>
                      </a:r>
                    </a:p>
                  </a:txBody>
                  <a:tcPr marL="9525" marR="9525" marT="9525" marB="0" anchor="ctr"/>
                </a:tc>
                <a:extLst>
                  <a:ext uri="{0D108BD9-81ED-4DB2-BD59-A6C34878D82A}">
                    <a16:rowId xmlns:a16="http://schemas.microsoft.com/office/drawing/2014/main" val="61899311"/>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篠栗町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31,055 </a:t>
                      </a:r>
                    </a:p>
                  </a:txBody>
                  <a:tcPr marL="9525" marR="9525" marT="9525" marB="0" anchor="ctr"/>
                </a:tc>
                <a:extLst>
                  <a:ext uri="{0D108BD9-81ED-4DB2-BD59-A6C34878D82A}">
                    <a16:rowId xmlns:a16="http://schemas.microsoft.com/office/drawing/2014/main" val="4190274898"/>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須恵町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27,973 </a:t>
                      </a:r>
                    </a:p>
                  </a:txBody>
                  <a:tcPr marL="9525" marR="9525" marT="9525" marB="0" anchor="ctr"/>
                </a:tc>
                <a:extLst>
                  <a:ext uri="{0D108BD9-81ED-4DB2-BD59-A6C34878D82A}">
                    <a16:rowId xmlns:a16="http://schemas.microsoft.com/office/drawing/2014/main" val="1186987560"/>
                  </a:ext>
                </a:extLst>
              </a:tr>
              <a:tr h="5218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久山町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8,697 </a:t>
                      </a:r>
                    </a:p>
                  </a:txBody>
                  <a:tcPr marL="9525" marR="9525" marT="9525" marB="0" anchor="ctr"/>
                </a:tc>
                <a:extLst>
                  <a:ext uri="{0D108BD9-81ED-4DB2-BD59-A6C34878D82A}">
                    <a16:rowId xmlns:a16="http://schemas.microsoft.com/office/drawing/2014/main" val="1711856207"/>
                  </a:ext>
                </a:extLst>
              </a:tr>
            </a:tbl>
          </a:graphicData>
        </a:graphic>
      </p:graphicFrame>
      <p:sp>
        <p:nvSpPr>
          <p:cNvPr id="2" name="角丸四角形吹き出し 1">
            <a:extLst>
              <a:ext uri="{FF2B5EF4-FFF2-40B4-BE49-F238E27FC236}">
                <a16:creationId xmlns:a16="http://schemas.microsoft.com/office/drawing/2014/main" id="{BF05EB1F-71FF-A940-A861-078CCC899244}"/>
              </a:ext>
            </a:extLst>
          </p:cNvPr>
          <p:cNvSpPr/>
          <p:nvPr/>
        </p:nvSpPr>
        <p:spPr>
          <a:xfrm>
            <a:off x="6228184" y="3840079"/>
            <a:ext cx="1131566" cy="455197"/>
          </a:xfrm>
          <a:prstGeom prst="wedgeRoundRectCallout">
            <a:avLst>
              <a:gd name="adj1" fmla="val 50052"/>
              <a:gd name="adj2" fmla="val 7723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t>7</a:t>
            </a:r>
            <a:r>
              <a:rPr kumimoji="1" lang="ja-JP" altLang="en-US" sz="1100"/>
              <a:t>町は総人口が</a:t>
            </a:r>
            <a:r>
              <a:rPr kumimoji="1" lang="en-US" altLang="ja-JP" sz="1100" dirty="0"/>
              <a:t>5</a:t>
            </a:r>
            <a:r>
              <a:rPr kumimoji="1" lang="ja-JP" altLang="en-US" sz="1100"/>
              <a:t>万人以下</a:t>
            </a:r>
          </a:p>
        </p:txBody>
      </p:sp>
      <p:sp>
        <p:nvSpPr>
          <p:cNvPr id="13" name="テキスト ボックス 12">
            <a:extLst>
              <a:ext uri="{FF2B5EF4-FFF2-40B4-BE49-F238E27FC236}">
                <a16:creationId xmlns:a16="http://schemas.microsoft.com/office/drawing/2014/main" id="{9C8A82B1-DFE9-9142-A535-DC744E0DBB9C}"/>
              </a:ext>
            </a:extLst>
          </p:cNvPr>
          <p:cNvSpPr txBox="1"/>
          <p:nvPr/>
        </p:nvSpPr>
        <p:spPr>
          <a:xfrm>
            <a:off x="323528" y="1700808"/>
            <a:ext cx="8568952" cy="1008112"/>
          </a:xfrm>
          <a:prstGeom prst="rect">
            <a:avLst/>
          </a:prstGeom>
          <a:noFill/>
          <a:ln>
            <a:noFill/>
          </a:ln>
        </p:spPr>
        <p:txBody>
          <a:bodyPr wrap="square" rtlCol="0" anchor="ctr" anchorCtr="0">
            <a:noAutofit/>
          </a:bodyPr>
          <a:lstStyle/>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29</a:t>
            </a:r>
            <a:r>
              <a:rPr lang="ja-JP" altLang="en-US" dirty="0">
                <a:latin typeface="Meiryo UI" panose="020B0604030504040204" pitchFamily="50" charset="-128"/>
                <a:ea typeface="Meiryo UI" panose="020B0604030504040204" pitchFamily="50" charset="-128"/>
                <a:cs typeface="Meiryo UI" panose="020B0604030504040204" pitchFamily="50" charset="-128"/>
              </a:rPr>
              <a:t>年度，福岡都市圏</a:t>
            </a:r>
            <a:r>
              <a:rPr lang="en-US" altLang="ja-JP" dirty="0">
                <a:latin typeface="Meiryo UI" panose="020B0604030504040204" pitchFamily="50" charset="-128"/>
                <a:ea typeface="Meiryo UI" panose="020B0604030504040204" pitchFamily="50" charset="-128"/>
                <a:cs typeface="Meiryo UI" panose="020B0604030504040204" pitchFamily="50" charset="-128"/>
              </a:rPr>
              <a:t>17</a:t>
            </a:r>
            <a:r>
              <a:rPr lang="ja-JP" altLang="en-US" dirty="0">
                <a:latin typeface="Meiryo UI" panose="020B0604030504040204" pitchFamily="50" charset="-128"/>
                <a:ea typeface="Meiryo UI" panose="020B0604030504040204" pitchFamily="50" charset="-128"/>
                <a:cs typeface="Meiryo UI" panose="020B0604030504040204" pitchFamily="50" charset="-128"/>
              </a:rPr>
              <a:t>市町が連携したオープンデータの取組みを開始。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30</a:t>
            </a:r>
            <a:r>
              <a:rPr lang="ja-JP" altLang="en-US" dirty="0">
                <a:latin typeface="Meiryo UI" panose="020B0604030504040204" pitchFamily="50" charset="-128"/>
                <a:ea typeface="Meiryo UI" panose="020B0604030504040204" pitchFamily="50" charset="-128"/>
                <a:cs typeface="Meiryo UI" panose="020B0604030504040204" pitchFamily="50" charset="-128"/>
              </a:rPr>
              <a:t>年</a:t>
            </a:r>
            <a:r>
              <a:rPr lang="en-US" altLang="ja-JP" dirty="0">
                <a:latin typeface="Meiryo UI" panose="020B0604030504040204" pitchFamily="50" charset="-128"/>
                <a:ea typeface="Meiryo UI" panose="020B0604030504040204" pitchFamily="50" charset="-128"/>
                <a:cs typeface="Meiryo UI" panose="020B0604030504040204" pitchFamily="50" charset="-128"/>
              </a:rPr>
              <a:t>10</a:t>
            </a:r>
            <a:r>
              <a:rPr lang="ja-JP" altLang="en-US" dirty="0">
                <a:latin typeface="Meiryo UI" panose="020B0604030504040204" pitchFamily="50" charset="-128"/>
                <a:ea typeface="Meiryo UI" panose="020B0604030504040204" pitchFamily="50" charset="-128"/>
                <a:cs typeface="Meiryo UI" panose="020B0604030504040204" pitchFamily="50" charset="-128"/>
              </a:rPr>
              <a:t>月</a:t>
            </a:r>
            <a:r>
              <a:rPr lang="en-US" altLang="ja-JP" dirty="0">
                <a:latin typeface="Meiryo UI" panose="020B0604030504040204" pitchFamily="50" charset="-128"/>
                <a:ea typeface="Meiryo UI" panose="020B0604030504040204" pitchFamily="50" charset="-128"/>
                <a:cs typeface="Meiryo UI" panose="020B0604030504040204" pitchFamily="50" charset="-128"/>
              </a:rPr>
              <a:t>1</a:t>
            </a:r>
            <a:r>
              <a:rPr lang="ja-JP" altLang="en-US" dirty="0">
                <a:latin typeface="Meiryo UI" panose="020B0604030504040204" pitchFamily="50" charset="-128"/>
                <a:ea typeface="Meiryo UI" panose="020B0604030504040204" pitchFamily="50" charset="-128"/>
                <a:cs typeface="Meiryo UI" panose="020B0604030504040204" pitchFamily="50" charset="-128"/>
              </a:rPr>
              <a:t>日より，福岡都市圏オープンデータポータルサイトを設置し，共通フォーマットでのデータ公開を開始。</a:t>
            </a:r>
          </a:p>
        </p:txBody>
      </p:sp>
      <p:sp>
        <p:nvSpPr>
          <p:cNvPr id="3" name="テキスト ボックス 2">
            <a:extLst>
              <a:ext uri="{FF2B5EF4-FFF2-40B4-BE49-F238E27FC236}">
                <a16:creationId xmlns:a16="http://schemas.microsoft.com/office/drawing/2014/main" id="{A63345FB-0735-F14A-A411-B87C28C4D06C}"/>
              </a:ext>
            </a:extLst>
          </p:cNvPr>
          <p:cNvSpPr txBox="1"/>
          <p:nvPr/>
        </p:nvSpPr>
        <p:spPr>
          <a:xfrm>
            <a:off x="11206264" y="4280170"/>
            <a:ext cx="184731"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3950789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32829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「防災」「観光」など、市民にわかりやすいテーマを設定</a:t>
            </a:r>
          </a:p>
          <a:p>
            <a:pPr marL="285750" indent="-285750">
              <a:lnSpc>
                <a:spcPct val="150000"/>
              </a:lnSpc>
              <a:buFont typeface="Wingdings" pitchFamily="2" charset="2"/>
              <a:buChar char="l"/>
            </a:pPr>
            <a:r>
              <a:rPr kumimoji="1" lang="ja-JP" altLang="en-US" sz="1600" b="1">
                <a:latin typeface="+mj-lt"/>
              </a:rPr>
              <a:t>総合計画等の重点プロジェクトと位置付けられている分野から開始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ホームページにオープンデータライセンスを付与して公開</a:t>
            </a:r>
          </a:p>
          <a:p>
            <a:pPr marL="285750" indent="-285750">
              <a:lnSpc>
                <a:spcPct val="150000"/>
              </a:lnSpc>
              <a:buFont typeface="Wingdings" pitchFamily="2" charset="2"/>
              <a:buChar char="l"/>
            </a:pPr>
            <a:r>
              <a:rPr kumimoji="1" lang="ja-JP" altLang="en-US" sz="1600" b="1">
                <a:latin typeface="+mj-lt"/>
              </a:rPr>
              <a:t>情報公開請求の多い「新規飲食店営業等営業許可施設一覧」を公開</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3334567" cy="338554"/>
          </a:xfrm>
          <a:prstGeom prst="rect">
            <a:avLst/>
          </a:prstGeom>
          <a:noFill/>
        </p:spPr>
        <p:txBody>
          <a:bodyPr wrap="none" rtlCol="0">
            <a:spAutoFit/>
          </a:bodyPr>
          <a:lstStyle/>
          <a:p>
            <a:r>
              <a:rPr kumimoji="1" lang="ja-JP" altLang="en-US" sz="1600"/>
              <a:t>利用者が想定できるデータから始めます</a:t>
            </a:r>
          </a:p>
        </p:txBody>
      </p:sp>
    </p:spTree>
    <p:extLst>
      <p:ext uri="{BB962C8B-B14F-4D97-AF65-F5344CB8AC3E}">
        <p14:creationId xmlns:p14="http://schemas.microsoft.com/office/powerpoint/2010/main" val="1883552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データを保有する原課および財務部門から理解を得ます</a:t>
            </a:r>
            <a:endParaRPr kumimoji="1" lang="en-US" altLang="ja-JP" sz="1600" b="1" dirty="0"/>
          </a:p>
          <a:p>
            <a:pPr marL="285750" indent="-285750">
              <a:lnSpc>
                <a:spcPct val="150000"/>
              </a:lnSpc>
              <a:buFont typeface="Wingdings" pitchFamily="2" charset="2"/>
              <a:buChar char="l"/>
            </a:pPr>
            <a:r>
              <a:rPr kumimoji="1" lang="ja-JP" altLang="en-US" sz="1600" b="1">
                <a:latin typeface="+mj-lt"/>
              </a:rPr>
              <a:t>オープンデータを導入するための推進組織をつくります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保有データの現状を把握します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外部組織との連携および自治体同士の広域連携を進めます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職員にオープンデータの効果を伝え、懸念を払拭します</a:t>
            </a:r>
            <a:endParaRPr kumimoji="1" lang="en-US" altLang="ja-JP" sz="1600" b="1" dirty="0"/>
          </a:p>
          <a:p>
            <a:pPr marL="285750" indent="-285750">
              <a:lnSpc>
                <a:spcPct val="150000"/>
              </a:lnSpc>
              <a:buFont typeface="Wingdings" pitchFamily="2" charset="2"/>
              <a:buChar char="l"/>
            </a:pPr>
            <a:r>
              <a:rPr kumimoji="1" lang="ja-JP" altLang="en-US" sz="1600" b="1"/>
              <a:t>オープンデータに取り組む体制、戦略、計画を策定します</a:t>
            </a:r>
            <a:endParaRPr kumimoji="1" lang="en-US" altLang="ja-JP" sz="1600" b="1" dirty="0"/>
          </a:p>
          <a:p>
            <a:pPr marL="285750" indent="-285750">
              <a:lnSpc>
                <a:spcPct val="150000"/>
              </a:lnSpc>
              <a:buFont typeface="Wingdings" pitchFamily="2" charset="2"/>
              <a:buChar char="l"/>
            </a:pPr>
            <a:r>
              <a:rPr kumimoji="1" lang="ja-JP" altLang="en-US" sz="1600" b="1"/>
              <a:t>保有データ調査を効率よく行います</a:t>
            </a:r>
            <a:endParaRPr kumimoji="1" lang="en-US" altLang="ja-JP" sz="1600" b="1" dirty="0"/>
          </a:p>
          <a:p>
            <a:pPr marL="285750" indent="-285750">
              <a:lnSpc>
                <a:spcPct val="150000"/>
              </a:lnSpc>
              <a:buFont typeface="Wingdings" pitchFamily="2" charset="2"/>
              <a:buChar char="l"/>
            </a:pPr>
            <a:r>
              <a:rPr kumimoji="1" lang="ja-JP" altLang="en-US" sz="1600" b="1"/>
              <a:t>外部組織との連携や広域連携を進めるための仕組みをつくります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794430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pic>
        <p:nvPicPr>
          <p:cNvPr id="3" name="図 2">
            <a:hlinkClick r:id="rId3"/>
            <a:extLst>
              <a:ext uri="{FF2B5EF4-FFF2-40B4-BE49-F238E27FC236}">
                <a16:creationId xmlns:a16="http://schemas.microsoft.com/office/drawing/2014/main" id="{9441D6E5-4DB6-4F47-9DC5-F35138B31B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1977807"/>
            <a:ext cx="6115077" cy="4259505"/>
          </a:xfrm>
          <a:prstGeom prst="rect">
            <a:avLst/>
          </a:prstGeom>
        </p:spPr>
      </p:pic>
      <p:sp>
        <p:nvSpPr>
          <p:cNvPr id="15" name="テキスト ボックス 14">
            <a:extLst>
              <a:ext uri="{FF2B5EF4-FFF2-40B4-BE49-F238E27FC236}">
                <a16:creationId xmlns:a16="http://schemas.microsoft.com/office/drawing/2014/main" id="{678C80DE-5853-6640-A82B-4D7E7CF18BE5}"/>
              </a:ext>
            </a:extLst>
          </p:cNvPr>
          <p:cNvSpPr txBox="1"/>
          <p:nvPr/>
        </p:nvSpPr>
        <p:spPr>
          <a:xfrm>
            <a:off x="658146" y="6248345"/>
            <a:ext cx="7438718" cy="276999"/>
          </a:xfrm>
          <a:prstGeom prst="rect">
            <a:avLst/>
          </a:prstGeom>
          <a:noFill/>
        </p:spPr>
        <p:txBody>
          <a:bodyPr wrap="square" rtlCol="0">
            <a:spAutoFit/>
          </a:bodyPr>
          <a:lstStyle/>
          <a:p>
            <a:r>
              <a:rPr kumimoji="1" lang="ja-JP" altLang="en-US" sz="1200">
                <a:latin typeface="Meiryo UI" panose="020B0604030504040204" pitchFamily="34" charset="-128"/>
                <a:ea typeface="Meiryo UI" panose="020B0604030504040204" pitchFamily="34" charset="-128"/>
              </a:rPr>
              <a:t>出典</a:t>
            </a:r>
            <a:r>
              <a:rPr lang="ja-JP" altLang="en-US" sz="1200">
                <a:latin typeface="Meiryo UI" panose="020B0604030504040204" pitchFamily="34" charset="-128"/>
                <a:ea typeface="Meiryo UI" panose="020B0604030504040204" pitchFamily="34" charset="-128"/>
              </a:rPr>
              <a:t>：ゼロから始めるオープンデータ（総務省動画チャンネル）、</a:t>
            </a:r>
            <a:r>
              <a:rPr lang="en" altLang="ja-JP" sz="1200" dirty="0">
                <a:latin typeface="Meiryo UI" panose="020B0604030504040204" pitchFamily="34" charset="-128"/>
                <a:ea typeface="Meiryo UI" panose="020B0604030504040204" pitchFamily="34" charset="-128"/>
                <a:hlinkClick r:id="rId3"/>
              </a:rPr>
              <a:t>https://youtu.be/Mf_08cT7zY0</a:t>
            </a:r>
            <a:r>
              <a:rPr lang="en" altLang="ja-JP" sz="1200" dirty="0">
                <a:latin typeface="Meiryo UI" panose="020B0604030504040204" pitchFamily="34" charset="-128"/>
                <a:ea typeface="Meiryo UI" panose="020B0604030504040204" pitchFamily="34" charset="-128"/>
              </a:rPr>
              <a:t>  </a:t>
            </a:r>
            <a:endParaRPr kumimoji="1" lang="ja-JP" altLang="en-US" sz="120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7405773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実務講習の中から関心のある項目に目を通します</a:t>
            </a:r>
            <a:endParaRPr kumimoji="1" lang="en-US" altLang="ja-JP" sz="1600" b="1" dirty="0"/>
          </a:p>
          <a:p>
            <a:pPr marL="285750" indent="-285750">
              <a:lnSpc>
                <a:spcPct val="150000"/>
              </a:lnSpc>
              <a:buFont typeface="Wingdings" pitchFamily="2" charset="2"/>
              <a:buChar char="l"/>
            </a:pPr>
            <a:r>
              <a:rPr kumimoji="1" lang="ja-JP" altLang="en-US" sz="1600" b="1"/>
              <a:t>自治体オープンデータサイト一覧から自治体の現状を調べます</a:t>
            </a:r>
            <a:endParaRPr kumimoji="1" lang="en-US" altLang="ja-JP" sz="1600" b="1" dirty="0"/>
          </a:p>
          <a:p>
            <a:pPr marL="285750" indent="-285750">
              <a:lnSpc>
                <a:spcPct val="150000"/>
              </a:lnSpc>
              <a:buFont typeface="Wingdings" pitchFamily="2" charset="2"/>
              <a:buChar char="l"/>
            </a:pPr>
            <a:r>
              <a:rPr kumimoji="1" lang="ja-JP" altLang="en-US" sz="1600" b="1"/>
              <a:t>各種ガイドを読みます</a:t>
            </a:r>
            <a:endParaRPr kumimoji="1" lang="en-US" altLang="ja-JP" sz="1600" b="1"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オープンデータ伝道師（内閣官房</a:t>
            </a:r>
            <a:r>
              <a:rPr kumimoji="1" lang="en" altLang="ja-JP" sz="1600" b="1" dirty="0"/>
              <a:t>IT</a:t>
            </a:r>
            <a:r>
              <a:rPr kumimoji="1" lang="ja-JP" altLang="en-US" sz="1600" b="1"/>
              <a:t>総合戦略室）</a:t>
            </a:r>
            <a:endParaRPr kumimoji="1" lang="en-US" altLang="ja-JP" sz="1600" b="1" dirty="0"/>
          </a:p>
          <a:p>
            <a:pPr marL="285750" indent="-285750">
              <a:lnSpc>
                <a:spcPct val="150000"/>
              </a:lnSpc>
              <a:buFont typeface="Wingdings" pitchFamily="2" charset="2"/>
              <a:buChar char="l"/>
            </a:pPr>
            <a:r>
              <a:rPr kumimoji="1" lang="ja-JP" altLang="en-US" sz="1600" b="1"/>
              <a:t>地域情報化アドバイザー（総務省）</a:t>
            </a:r>
            <a:endParaRPr kumimoji="1" lang="en-US" altLang="ja-JP" sz="1600" b="1" dirty="0"/>
          </a:p>
          <a:p>
            <a:pPr marL="285750" indent="-285750">
              <a:lnSpc>
                <a:spcPct val="150000"/>
              </a:lnSpc>
              <a:buFont typeface="Wingdings" pitchFamily="2" charset="2"/>
              <a:buChar char="l"/>
            </a:pPr>
            <a:r>
              <a:rPr kumimoji="1" lang="ja-JP" altLang="en-US" sz="1600" b="1"/>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5004300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1187276" y="6168785"/>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dirty="0"/>
          </a:p>
        </p:txBody>
      </p:sp>
      <p:pic>
        <p:nvPicPr>
          <p:cNvPr id="2" name="図 1">
            <a:extLst>
              <a:ext uri="{FF2B5EF4-FFF2-40B4-BE49-F238E27FC236}">
                <a16:creationId xmlns:a16="http://schemas.microsoft.com/office/drawing/2014/main" id="{615ED938-C37A-4AC6-8D61-EE665D619258}"/>
              </a:ext>
            </a:extLst>
          </p:cNvPr>
          <p:cNvPicPr>
            <a:picLocks noChangeAspect="1"/>
          </p:cNvPicPr>
          <p:nvPr/>
        </p:nvPicPr>
        <p:blipFill rotWithShape="1">
          <a:blip r:embed="rId4"/>
          <a:srcRect l="19287" t="10335" r="19288" b="4457"/>
          <a:stretch/>
        </p:blipFill>
        <p:spPr>
          <a:xfrm>
            <a:off x="1187276" y="1303111"/>
            <a:ext cx="6596382" cy="4905002"/>
          </a:xfrm>
          <a:prstGeom prst="rect">
            <a:avLst/>
          </a:prstGeom>
        </p:spPr>
      </p:pic>
      <p:sp>
        <p:nvSpPr>
          <p:cNvPr id="8" name="タイトル 1">
            <a:extLst>
              <a:ext uri="{FF2B5EF4-FFF2-40B4-BE49-F238E27FC236}">
                <a16:creationId xmlns:a16="http://schemas.microsoft.com/office/drawing/2014/main" id="{F260CE95-88A6-0441-B885-0426A7FEEAF5}"/>
              </a:ext>
            </a:extLst>
          </p:cNvPr>
          <p:cNvSpPr txBox="1">
            <a:spLocks/>
          </p:cNvSpPr>
          <p:nvPr/>
        </p:nvSpPr>
        <p:spPr>
          <a:xfrm>
            <a:off x="251520" y="98497"/>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Tree>
    <p:extLst>
      <p:ext uri="{BB962C8B-B14F-4D97-AF65-F5344CB8AC3E}">
        <p14:creationId xmlns:p14="http://schemas.microsoft.com/office/powerpoint/2010/main" val="2712773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（参考）オープンデータセンター</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55576" y="6361583"/>
            <a:ext cx="2089996" cy="307777"/>
          </a:xfrm>
          <a:prstGeom prst="rect">
            <a:avLst/>
          </a:prstGeom>
          <a:noFill/>
        </p:spPr>
        <p:txBody>
          <a:bodyPr wrap="none" rtlCol="0">
            <a:spAutoFit/>
          </a:bodyPr>
          <a:lstStyle/>
          <a:p>
            <a:r>
              <a:rPr kumimoji="1" lang="en" altLang="ja-JP" sz="1400" dirty="0">
                <a:hlinkClick r:id="rId3"/>
              </a:rPr>
              <a:t>https://odc.bodik.jp/</a:t>
            </a:r>
            <a:r>
              <a:rPr kumimoji="1" lang="en" altLang="ja-JP" sz="1400" dirty="0"/>
              <a:t> </a:t>
            </a:r>
            <a:endParaRPr kumimoji="1" lang="ja-JP" altLang="en-US" sz="1400"/>
          </a:p>
        </p:txBody>
      </p:sp>
      <p:pic>
        <p:nvPicPr>
          <p:cNvPr id="4" name="図 3">
            <a:extLst>
              <a:ext uri="{FF2B5EF4-FFF2-40B4-BE49-F238E27FC236}">
                <a16:creationId xmlns:a16="http://schemas.microsoft.com/office/drawing/2014/main" id="{81A2D7AD-625C-4448-8071-29217335C2C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5576" y="981746"/>
            <a:ext cx="7632848" cy="5327574"/>
          </a:xfrm>
          <a:prstGeom prst="rect">
            <a:avLst/>
          </a:prstGeom>
        </p:spPr>
      </p:pic>
    </p:spTree>
    <p:extLst>
      <p:ext uri="{BB962C8B-B14F-4D97-AF65-F5344CB8AC3E}">
        <p14:creationId xmlns:p14="http://schemas.microsoft.com/office/powerpoint/2010/main" val="3066916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3384178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b="1"/>
              <a:t>自治体のホームページで公開されているデータは、誰でも自由に見ることができます</a:t>
            </a:r>
            <a:endParaRPr lang="en-US" altLang="ja-JP" sz="1600" b="1" dirty="0"/>
          </a:p>
          <a:p>
            <a:pPr marL="285750" indent="-285750">
              <a:lnSpc>
                <a:spcPct val="150000"/>
              </a:lnSpc>
              <a:buFont typeface="Wingdings" pitchFamily="2" charset="2"/>
              <a:buChar char="l"/>
            </a:pPr>
            <a:r>
              <a:rPr lang="ja-JP" altLang="en-US" sz="1600" b="1"/>
              <a:t>データの二次利用に関しては、著作権法上認められている場合を除いて制限されているため、事前に自治体から個別に許可を得る必要があります</a:t>
            </a:r>
            <a:endParaRPr lang="en-US" altLang="ja-JP" sz="1600" b="1"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庁内の調整</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データの選択と整形</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b="1">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b="1">
                <a:latin typeface="+mj-lt"/>
              </a:rPr>
              <a:t>市民からの要望やビジネスニーズが強いデータ（ハザードマップ、小学校区など）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B6427B-B90F-2E4B-BEFE-6B71DBCEFE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3162" y="1933473"/>
            <a:ext cx="8113294" cy="4447855"/>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情報公開請求の多い「飲食店営業等営業許可施設一覧」をオープンデータとすることで、情報公開請求件数がほぼゼロとなり、コスト削減効果を実証することができ、原課の理解と協力を得やすくなりました</a:t>
            </a:r>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事例：福岡市、飲食店営業等営業許可施設一覧の公開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3" name="テキスト ボックス 12">
            <a:extLst>
              <a:ext uri="{FF2B5EF4-FFF2-40B4-BE49-F238E27FC236}">
                <a16:creationId xmlns:a16="http://schemas.microsoft.com/office/drawing/2014/main" id="{85A18965-19FA-8148-AC1D-0C9E957F03B3}"/>
              </a:ext>
            </a:extLst>
          </p:cNvPr>
          <p:cNvSpPr txBox="1"/>
          <p:nvPr/>
        </p:nvSpPr>
        <p:spPr>
          <a:xfrm>
            <a:off x="-36512" y="6361583"/>
            <a:ext cx="9078126" cy="307777"/>
          </a:xfrm>
          <a:prstGeom prst="rect">
            <a:avLst/>
          </a:prstGeom>
          <a:noFill/>
        </p:spPr>
        <p:txBody>
          <a:bodyPr wrap="none" rtlCol="0">
            <a:spAutoFit/>
          </a:bodyPr>
          <a:lstStyle/>
          <a:p>
            <a:r>
              <a:rPr kumimoji="1" lang="en" altLang="ja-JP" sz="1400" dirty="0">
                <a:hlinkClick r:id="rId4"/>
              </a:rPr>
              <a:t>https://ckan.open-governmentdata.org/dataset/401307_insyokuteneigyoutoueigyoukyokasisetuitiran</a:t>
            </a:r>
            <a:r>
              <a:rPr kumimoji="1" lang="en" altLang="ja-JP" sz="1400" dirty="0"/>
              <a:t> </a:t>
            </a:r>
            <a:endParaRPr kumimoji="1" lang="ja-JP" altLang="en-US" sz="1400"/>
          </a:p>
        </p:txBody>
      </p:sp>
      <p:sp>
        <p:nvSpPr>
          <p:cNvPr id="8" name="テキスト ボックス 7">
            <a:extLst>
              <a:ext uri="{FF2B5EF4-FFF2-40B4-BE49-F238E27FC236}">
                <a16:creationId xmlns:a16="http://schemas.microsoft.com/office/drawing/2014/main" id="{93B9694A-4492-514B-84ED-0FB875412071}"/>
              </a:ext>
            </a:extLst>
          </p:cNvPr>
          <p:cNvSpPr txBox="1"/>
          <p:nvPr/>
        </p:nvSpPr>
        <p:spPr>
          <a:xfrm>
            <a:off x="5220072" y="1772816"/>
            <a:ext cx="3672800" cy="707886"/>
          </a:xfrm>
          <a:prstGeom prst="rect">
            <a:avLst/>
          </a:prstGeom>
          <a:solidFill>
            <a:srgbClr val="4472C4"/>
          </a:solidFill>
        </p:spPr>
        <p:txBody>
          <a:bodyPr wrap="none" rtlCol="0">
            <a:spAutoFit/>
          </a:bodyPr>
          <a:lstStyle/>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平成</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29</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年のデータセットページへの</a:t>
            </a:r>
            <a:endPar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アクセス数ランキング</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 </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第</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1</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位</a:t>
            </a:r>
            <a:endParaRPr lang="ja-JP" altLang="en-US" sz="200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7766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出典：地方公共団体へのオープンデータの取組に関するアンケート結果・回答一覧（内閣官房</a:t>
            </a:r>
            <a:r>
              <a:rPr kumimoji="1" lang="en" altLang="ja-JP" sz="1200" dirty="0"/>
              <a:t>IT</a:t>
            </a:r>
            <a:r>
              <a:rPr kumimoji="1" lang="ja-JP" altLang="en-US" sz="1200"/>
              <a:t>総合戦略室、平成</a:t>
            </a:r>
            <a:r>
              <a:rPr kumimoji="1" lang="en-US" altLang="ja-JP" sz="1200" dirty="0"/>
              <a:t>31</a:t>
            </a:r>
            <a:r>
              <a:rPr kumimoji="1" lang="ja-JP" altLang="en-US" sz="1200"/>
              <a:t>年</a:t>
            </a:r>
            <a:r>
              <a:rPr kumimoji="1" lang="en-US" altLang="ja-JP" sz="1200" dirty="0"/>
              <a:t>3</a:t>
            </a:r>
            <a:r>
              <a:rPr kumimoji="1" lang="ja-JP" altLang="en-US" sz="1200"/>
              <a:t>月</a:t>
            </a:r>
            <a:r>
              <a:rPr kumimoji="1" lang="en-US" altLang="ja-JP" sz="1200" dirty="0"/>
              <a:t>26</a:t>
            </a:r>
            <a:r>
              <a:rPr kumimoji="1" lang="ja-JP" altLang="en-US" sz="1200"/>
              <a:t>日公開）（内閣官房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12" name="図 11">
            <a:extLst>
              <a:ext uri="{FF2B5EF4-FFF2-40B4-BE49-F238E27FC236}">
                <a16:creationId xmlns:a16="http://schemas.microsoft.com/office/drawing/2014/main" id="{BBF4403F-F656-254E-91A2-E848726AB3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823307"/>
            <a:ext cx="8720717" cy="4269989"/>
          </a:xfrm>
          <a:prstGeom prst="rect">
            <a:avLst/>
          </a:prstGeom>
        </p:spPr>
      </p:pic>
    </p:spTree>
    <p:extLst>
      <p:ext uri="{BB962C8B-B14F-4D97-AF65-F5344CB8AC3E}">
        <p14:creationId xmlns:p14="http://schemas.microsoft.com/office/powerpoint/2010/main" val="9785900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基本編</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33901"/>
            <a:ext cx="3844154" cy="26857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b="1" dirty="0"/>
              <a:t>AED</a:t>
            </a:r>
            <a:r>
              <a:rPr kumimoji="1" lang="ja-JP" altLang="en-US" sz="1600" b="1"/>
              <a:t>設置箇所一覧</a:t>
            </a:r>
          </a:p>
          <a:p>
            <a:pPr marL="342900" indent="-342900">
              <a:lnSpc>
                <a:spcPct val="150000"/>
              </a:lnSpc>
              <a:buFont typeface="+mj-lt"/>
              <a:buAutoNum type="arabicPeriod"/>
            </a:pPr>
            <a:r>
              <a:rPr kumimoji="1" lang="ja-JP" altLang="en-US" sz="1600" b="1"/>
              <a:t>介護サービス事業所一覧</a:t>
            </a:r>
          </a:p>
          <a:p>
            <a:pPr marL="342900" indent="-342900">
              <a:lnSpc>
                <a:spcPct val="150000"/>
              </a:lnSpc>
              <a:buFont typeface="+mj-lt"/>
              <a:buAutoNum type="arabicPeriod"/>
            </a:pPr>
            <a:r>
              <a:rPr kumimoji="1" lang="ja-JP" altLang="en-US" sz="1600" b="1"/>
              <a:t>医療機関一覧</a:t>
            </a:r>
          </a:p>
          <a:p>
            <a:pPr marL="342900" indent="-342900">
              <a:lnSpc>
                <a:spcPct val="150000"/>
              </a:lnSpc>
              <a:buFont typeface="+mj-lt"/>
              <a:buAutoNum type="arabicPeriod"/>
            </a:pPr>
            <a:r>
              <a:rPr kumimoji="1" lang="ja-JP" altLang="en-US" sz="1600" b="1"/>
              <a:t>文化財一覧</a:t>
            </a:r>
          </a:p>
          <a:p>
            <a:pPr marL="342900" indent="-342900">
              <a:lnSpc>
                <a:spcPct val="150000"/>
              </a:lnSpc>
              <a:buFont typeface="+mj-lt"/>
              <a:buAutoNum type="arabicPeriod"/>
            </a:pPr>
            <a:r>
              <a:rPr kumimoji="1" lang="ja-JP" altLang="en-US" sz="1600" b="1"/>
              <a:t>観光施設一覧</a:t>
            </a:r>
          </a:p>
          <a:p>
            <a:pPr marL="342900" indent="-342900">
              <a:lnSpc>
                <a:spcPct val="150000"/>
              </a:lnSpc>
              <a:buFont typeface="+mj-lt"/>
              <a:buAutoNum type="arabicPeriod"/>
            </a:pPr>
            <a:r>
              <a:rPr kumimoji="1" lang="ja-JP" altLang="en-US" sz="1600" b="1"/>
              <a:t>イベント一覧</a:t>
            </a:r>
          </a:p>
          <a:p>
            <a:pPr marL="342900" indent="-342900">
              <a:lnSpc>
                <a:spcPct val="150000"/>
              </a:lnSpc>
              <a:buFont typeface="+mj-lt"/>
              <a:buAutoNum type="arabicPeriod"/>
            </a:pPr>
            <a:r>
              <a:rPr kumimoji="1" lang="ja-JP" altLang="en-US" sz="1600" b="1"/>
              <a:t>公衆無線</a:t>
            </a:r>
            <a:r>
              <a:rPr kumimoji="1" lang="en-US" altLang="ja-JP" sz="1600" b="1" dirty="0"/>
              <a:t>LAN</a:t>
            </a:r>
            <a:r>
              <a:rPr kumimoji="1" lang="ja-JP" altLang="en-US" sz="1600" b="1"/>
              <a:t>アクセスポイント一覧</a:t>
            </a:r>
            <a:endParaRPr kumimoji="1" lang="en-US" altLang="ja-JP" sz="1600" b="1"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233901"/>
            <a:ext cx="3844154" cy="26857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b="1"/>
              <a:t>公衆トイレ一覧</a:t>
            </a:r>
            <a:endParaRPr kumimoji="1" lang="en-US" altLang="ja-JP" sz="1600" b="1" dirty="0"/>
          </a:p>
          <a:p>
            <a:pPr marL="342900" indent="-342900">
              <a:lnSpc>
                <a:spcPct val="150000"/>
              </a:lnSpc>
              <a:buFont typeface="+mj-lt"/>
              <a:buAutoNum type="arabicPeriod" startAt="8"/>
            </a:pPr>
            <a:r>
              <a:rPr kumimoji="1" lang="ja-JP" altLang="en-US" sz="1600" b="1"/>
              <a:t>消防水利施設一覧</a:t>
            </a:r>
          </a:p>
          <a:p>
            <a:pPr marL="342900" indent="-342900">
              <a:lnSpc>
                <a:spcPct val="150000"/>
              </a:lnSpc>
              <a:buFont typeface="+mj-lt"/>
              <a:buAutoNum type="arabicPeriod" startAt="8"/>
            </a:pPr>
            <a:r>
              <a:rPr kumimoji="1" lang="ja-JP" altLang="en-US" sz="1600" b="1"/>
              <a:t>指定緊急避難場所一覧</a:t>
            </a:r>
          </a:p>
          <a:p>
            <a:pPr marL="342900" indent="-342900">
              <a:lnSpc>
                <a:spcPct val="150000"/>
              </a:lnSpc>
              <a:buFont typeface="+mj-lt"/>
              <a:buAutoNum type="arabicPeriod" startAt="8"/>
            </a:pPr>
            <a:r>
              <a:rPr kumimoji="1" lang="ja-JP" altLang="en-US" sz="1600" b="1"/>
              <a:t>地域・年齢別人口</a:t>
            </a:r>
          </a:p>
          <a:p>
            <a:pPr marL="342900" indent="-342900">
              <a:lnSpc>
                <a:spcPct val="150000"/>
              </a:lnSpc>
              <a:buFont typeface="+mj-lt"/>
              <a:buAutoNum type="arabicPeriod" startAt="8"/>
            </a:pPr>
            <a:r>
              <a:rPr kumimoji="1" lang="ja-JP" altLang="en-US" sz="1600" b="1"/>
              <a:t>公共施設一覧</a:t>
            </a:r>
          </a:p>
          <a:p>
            <a:pPr marL="342900" indent="-342900">
              <a:lnSpc>
                <a:spcPct val="150000"/>
              </a:lnSpc>
              <a:buFont typeface="+mj-lt"/>
              <a:buAutoNum type="arabicPeriod" startAt="8"/>
            </a:pPr>
            <a:r>
              <a:rPr kumimoji="1" lang="ja-JP" altLang="en-US" sz="1600" b="1"/>
              <a:t>子育て施設一覧</a:t>
            </a:r>
          </a:p>
          <a:p>
            <a:pPr marL="342900" indent="-342900">
              <a:lnSpc>
                <a:spcPct val="150000"/>
              </a:lnSpc>
              <a:buFont typeface="+mj-lt"/>
              <a:buAutoNum type="arabicPeriod" startAt="8"/>
            </a:pPr>
            <a:r>
              <a:rPr kumimoji="1" lang="ja-JP" altLang="en-US" sz="1600" b="1"/>
              <a:t>オープンデータ一覧</a:t>
            </a:r>
            <a:endParaRPr kumimoji="1" lang="en-US" altLang="ja-JP" sz="1600" b="1" dirty="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ポータルの推奨データセット、</a:t>
            </a:r>
            <a:r>
              <a:rPr kumimoji="1" lang="en" altLang="ja-JP" sz="1200" dirty="0">
                <a:hlinkClick r:id="rId3"/>
              </a:rPr>
              <a:t>https://cio.go.jp/policy-opendata#dataset</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0A33DEC8-3963-534E-AC12-2A9C0A7AB74B}"/>
              </a:ext>
            </a:extLst>
          </p:cNvPr>
          <p:cNvSpPr txBox="1"/>
          <p:nvPr/>
        </p:nvSpPr>
        <p:spPr>
          <a:xfrm>
            <a:off x="683568" y="5013176"/>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応用編</a:t>
            </a:r>
            <a:endParaRPr kumimoji="1" lang="ja-JP" altLang="en-US" sz="1600"/>
          </a:p>
        </p:txBody>
      </p:sp>
      <p:sp>
        <p:nvSpPr>
          <p:cNvPr id="16" name="角丸四角形 15">
            <a:extLst>
              <a:ext uri="{FF2B5EF4-FFF2-40B4-BE49-F238E27FC236}">
                <a16:creationId xmlns:a16="http://schemas.microsoft.com/office/drawing/2014/main" id="{2D48D7B7-E12E-0A48-B0E7-44C6111323AA}"/>
              </a:ext>
            </a:extLst>
          </p:cNvPr>
          <p:cNvSpPr/>
          <p:nvPr/>
        </p:nvSpPr>
        <p:spPr>
          <a:xfrm>
            <a:off x="683568" y="5301209"/>
            <a:ext cx="3844154" cy="49825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en-US" altLang="ja-JP" sz="1600" b="1" dirty="0"/>
              <a:t>A-1 </a:t>
            </a:r>
            <a:r>
              <a:rPr kumimoji="1" lang="ja-JP" altLang="en-US" sz="1600" b="1"/>
              <a:t>食品等営業許可・届出一覧</a:t>
            </a:r>
          </a:p>
        </p:txBody>
      </p:sp>
      <p:sp>
        <p:nvSpPr>
          <p:cNvPr id="17" name="角丸四角形 16">
            <a:extLst>
              <a:ext uri="{FF2B5EF4-FFF2-40B4-BE49-F238E27FC236}">
                <a16:creationId xmlns:a16="http://schemas.microsoft.com/office/drawing/2014/main" id="{9E6CDF61-C95C-6140-B82E-DAE8C86A83E4}"/>
              </a:ext>
            </a:extLst>
          </p:cNvPr>
          <p:cNvSpPr/>
          <p:nvPr/>
        </p:nvSpPr>
        <p:spPr>
          <a:xfrm>
            <a:off x="4824028" y="5301209"/>
            <a:ext cx="3844154" cy="86409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en-US" altLang="ja-JP" sz="1600" b="1" dirty="0"/>
              <a:t>B-1 </a:t>
            </a:r>
            <a:r>
              <a:rPr kumimoji="1" lang="ja-JP" altLang="en-US" sz="1600" b="1"/>
              <a:t>ボーリング柱状図等</a:t>
            </a:r>
            <a:endParaRPr kumimoji="1" lang="en-US" altLang="ja-JP" sz="1600" b="1" dirty="0"/>
          </a:p>
          <a:p>
            <a:pPr>
              <a:lnSpc>
                <a:spcPct val="150000"/>
              </a:lnSpc>
            </a:pPr>
            <a:r>
              <a:rPr kumimoji="1" lang="en-US" altLang="ja-JP" sz="1600" b="1" dirty="0"/>
              <a:t>B-2 </a:t>
            </a:r>
            <a:r>
              <a:rPr kumimoji="1" lang="ja-JP" altLang="en-US" sz="1600" b="1"/>
              <a:t>都市計画基礎調査情報</a:t>
            </a:r>
          </a:p>
        </p:txBody>
      </p:sp>
    </p:spTree>
    <p:extLst>
      <p:ext uri="{BB962C8B-B14F-4D97-AF65-F5344CB8AC3E}">
        <p14:creationId xmlns:p14="http://schemas.microsoft.com/office/powerpoint/2010/main" val="226059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参考：推奨データセットに対する「データ項目定義書」</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graphicFrame>
        <p:nvGraphicFramePr>
          <p:cNvPr id="5" name="表 4">
            <a:extLst>
              <a:ext uri="{FF2B5EF4-FFF2-40B4-BE49-F238E27FC236}">
                <a16:creationId xmlns:a16="http://schemas.microsoft.com/office/drawing/2014/main" id="{D1494D4D-1270-304A-8C05-3CF626BB4B4C}"/>
              </a:ext>
            </a:extLst>
          </p:cNvPr>
          <p:cNvGraphicFramePr>
            <a:graphicFrameLocks noGrp="1"/>
          </p:cNvGraphicFramePr>
          <p:nvPr>
            <p:extLst>
              <p:ext uri="{D42A27DB-BD31-4B8C-83A1-F6EECF244321}">
                <p14:modId xmlns:p14="http://schemas.microsoft.com/office/powerpoint/2010/main" val="2799083833"/>
              </p:ext>
            </p:extLst>
          </p:nvPr>
        </p:nvGraphicFramePr>
        <p:xfrm>
          <a:off x="179512" y="1450815"/>
          <a:ext cx="8784976" cy="4498465"/>
        </p:xfrm>
        <a:graphic>
          <a:graphicData uri="http://schemas.openxmlformats.org/drawingml/2006/table">
            <a:tbl>
              <a:tblPr>
                <a:tableStyleId>{5C22544A-7EE6-4342-B048-85BDC9FD1C3A}</a:tableStyleId>
              </a:tblPr>
              <a:tblGrid>
                <a:gridCol w="504056">
                  <a:extLst>
                    <a:ext uri="{9D8B030D-6E8A-4147-A177-3AD203B41FA5}">
                      <a16:colId xmlns:a16="http://schemas.microsoft.com/office/drawing/2014/main" val="853171027"/>
                    </a:ext>
                  </a:extLst>
                </a:gridCol>
                <a:gridCol w="1176808">
                  <a:extLst>
                    <a:ext uri="{9D8B030D-6E8A-4147-A177-3AD203B41FA5}">
                      <a16:colId xmlns:a16="http://schemas.microsoft.com/office/drawing/2014/main" val="500041085"/>
                    </a:ext>
                  </a:extLst>
                </a:gridCol>
                <a:gridCol w="327191">
                  <a:extLst>
                    <a:ext uri="{9D8B030D-6E8A-4147-A177-3AD203B41FA5}">
                      <a16:colId xmlns:a16="http://schemas.microsoft.com/office/drawing/2014/main" val="2276898253"/>
                    </a:ext>
                  </a:extLst>
                </a:gridCol>
                <a:gridCol w="4256641">
                  <a:extLst>
                    <a:ext uri="{9D8B030D-6E8A-4147-A177-3AD203B41FA5}">
                      <a16:colId xmlns:a16="http://schemas.microsoft.com/office/drawing/2014/main" val="3335659078"/>
                    </a:ext>
                  </a:extLst>
                </a:gridCol>
                <a:gridCol w="1224136">
                  <a:extLst>
                    <a:ext uri="{9D8B030D-6E8A-4147-A177-3AD203B41FA5}">
                      <a16:colId xmlns:a16="http://schemas.microsoft.com/office/drawing/2014/main" val="3422362327"/>
                    </a:ext>
                  </a:extLst>
                </a:gridCol>
                <a:gridCol w="1296144">
                  <a:extLst>
                    <a:ext uri="{9D8B030D-6E8A-4147-A177-3AD203B41FA5}">
                      <a16:colId xmlns:a16="http://schemas.microsoft.com/office/drawing/2014/main" val="765116836"/>
                    </a:ext>
                  </a:extLst>
                </a:gridCol>
              </a:tblGrid>
              <a:tr h="486155">
                <a:tc>
                  <a:txBody>
                    <a:bodyPr/>
                    <a:lstStyle/>
                    <a:p>
                      <a:pPr algn="ctr" fontAlgn="ctr"/>
                      <a:r>
                        <a:rPr lang="ja-JP" altLang="en-US" sz="1400" u="none" strike="noStrike">
                          <a:effectLst/>
                        </a:rPr>
                        <a:t>項目</a:t>
                      </a:r>
                      <a:br>
                        <a:rPr lang="ja-JP" altLang="en-US" sz="1400" u="none" strike="noStrike">
                          <a:effectLst/>
                        </a:rPr>
                      </a:br>
                      <a:r>
                        <a:rPr lang="en" sz="1400" u="none" strike="noStrike" dirty="0">
                          <a:effectLst/>
                        </a:rPr>
                        <a:t>No.</a:t>
                      </a:r>
                      <a:endParaRPr lang="en" sz="1400" b="1" i="0" u="none" strike="noStrike" dirty="0">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項目名</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区分</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説明</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形式</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記入例</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01500971"/>
                  </a:ext>
                </a:extLst>
              </a:tr>
              <a:tr h="725991">
                <a:tc>
                  <a:txBody>
                    <a:bodyPr/>
                    <a:lstStyle/>
                    <a:p>
                      <a:pPr algn="ctr" fontAlgn="ctr"/>
                      <a:r>
                        <a:rPr lang="en-US" altLang="ja-JP" sz="1400" u="none" strike="noStrike" dirty="0">
                          <a:effectLst/>
                        </a:rPr>
                        <a:t>1</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都道府県コード又は市区町村コード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情報の管理主体である地方公共団体の都道府県コード又は市区町村コードを記載。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011002</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151897340"/>
                  </a:ext>
                </a:extLst>
              </a:tr>
              <a:tr h="725991">
                <a:tc>
                  <a:txBody>
                    <a:bodyPr/>
                    <a:lstStyle/>
                    <a:p>
                      <a:pPr algn="ctr" fontAlgn="ct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NO</a:t>
                      </a:r>
                      <a:endParaRPr lang="en"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情報の管理主体である地方公共団体内でデータが一意に決まるよう、</a:t>
                      </a:r>
                      <a:r>
                        <a:rPr lang="en" sz="1400" u="none" strike="noStrike">
                          <a:effectLst/>
                        </a:rPr>
                        <a:t>NO</a:t>
                      </a:r>
                      <a:r>
                        <a:rPr lang="ja-JP" altLang="en-US" sz="1400" u="none" strike="noStrike">
                          <a:effectLst/>
                        </a:rPr>
                        <a:t>を設定し記載。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0000022200</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1344810"/>
                  </a:ext>
                </a:extLst>
              </a:tr>
              <a:tr h="486155">
                <a:tc>
                  <a:txBody>
                    <a:bodyPr/>
                    <a:lstStyle/>
                    <a:p>
                      <a:pPr algn="ctr" fontAlgn="ctr"/>
                      <a:r>
                        <a:rPr lang="en-US" altLang="ja-JP" sz="1400" u="none" strike="noStrike" dirty="0">
                          <a:effectLst/>
                        </a:rPr>
                        <a:t>3</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情報の管理主体である地方公共団体名について、都道府県名を記載。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北海道</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432398166"/>
                  </a:ext>
                </a:extLst>
              </a:tr>
              <a:tr h="486155">
                <a:tc>
                  <a:txBody>
                    <a:bodyPr/>
                    <a:lstStyle/>
                    <a:p>
                      <a:pPr algn="ctr" fontAlgn="ctr"/>
                      <a:r>
                        <a:rPr lang="en-US" altLang="ja-JP" sz="1400" u="none" strike="noStrike" dirty="0">
                          <a:effectLst/>
                        </a:rPr>
                        <a:t>4</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市区町村名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情報の管理主体である地方公共団体名について、市区町村名を記載。都道府県については記載不要。</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札幌市</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49637770"/>
                  </a:ext>
                </a:extLst>
              </a:tr>
              <a:tr h="375872">
                <a:tc>
                  <a:txBody>
                    <a:bodyPr/>
                    <a:lstStyle/>
                    <a:p>
                      <a:pPr algn="ctr" fontAlgn="ctr"/>
                      <a:r>
                        <a:rPr lang="en-US" altLang="ja-JP" sz="1400" u="none" strike="noStrike" dirty="0">
                          <a:effectLst/>
                        </a:rPr>
                        <a:t>5</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が設置場所の建物等の名称を記載。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○○会館</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888681077"/>
                  </a:ext>
                </a:extLst>
              </a:tr>
              <a:tr h="725991">
                <a:tc>
                  <a:txBody>
                    <a:bodyPr/>
                    <a:lstStyle/>
                    <a:p>
                      <a:pPr algn="ctr" fontAlgn="ctr"/>
                      <a:r>
                        <a:rPr lang="en-US" altLang="ja-JP" sz="1400" u="none" strike="noStrike" dirty="0">
                          <a:effectLst/>
                        </a:rPr>
                        <a:t>6</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r>
                        <a:rPr lang="en-US" altLang="ja-JP" sz="1400" u="none" strike="noStrike">
                          <a:effectLst/>
                        </a:rPr>
                        <a:t>_</a:t>
                      </a:r>
                      <a:r>
                        <a:rPr lang="ja-JP" altLang="en-US" sz="1400" u="none" strike="noStrike">
                          <a:effectLst/>
                        </a:rPr>
                        <a:t>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AED</a:t>
                      </a:r>
                      <a:r>
                        <a:rPr lang="ja-JP" altLang="en-US" sz="1400" u="none" strike="noStrike">
                          <a:effectLst/>
                        </a:rPr>
                        <a:t>が設置場所の建物等の名称をカナで記載。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文字列（全角カナ）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○○カイカン</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61237788"/>
                  </a:ext>
                </a:extLst>
              </a:tr>
              <a:tr h="486155">
                <a:tc>
                  <a:txBody>
                    <a:bodyPr/>
                    <a:lstStyle/>
                    <a:p>
                      <a:pPr algn="ctr" fontAlgn="ctr"/>
                      <a:r>
                        <a:rPr lang="en-US" altLang="ja-JP" sz="1400" u="none" strike="noStrike" dirty="0">
                          <a:effectLst/>
                        </a:rPr>
                        <a:t>7</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住所</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設置場所の住所を記載。</a:t>
                      </a:r>
                      <a:r>
                        <a:rPr lang="en-US" altLang="ja-JP" sz="1400" u="none" strike="noStrike" dirty="0">
                          <a:effectLst/>
                        </a:rPr>
                        <a:t>※</a:t>
                      </a:r>
                      <a:r>
                        <a:rPr lang="ja-JP" altLang="en-US" sz="1400" u="none" strike="noStrike">
                          <a:effectLst/>
                        </a:rPr>
                        <a:t>記載方法について、「データ項目特記事項」シートの</a:t>
                      </a:r>
                      <a:r>
                        <a:rPr lang="en-US" altLang="ja-JP" sz="1400" u="none" strike="noStrike" dirty="0">
                          <a:effectLst/>
                        </a:rPr>
                        <a:t>【</a:t>
                      </a:r>
                      <a:r>
                        <a:rPr lang="ja-JP" altLang="en-US" sz="1400" u="none" strike="noStrike">
                          <a:effectLst/>
                        </a:rPr>
                        <a:t>共通ルール</a:t>
                      </a:r>
                      <a:r>
                        <a:rPr lang="en-US" altLang="ja-JP" sz="1400" u="none" strike="noStrike" dirty="0">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dirty="0">
                          <a:effectLst/>
                        </a:rPr>
                        <a:t>北海道札幌市厚別区</a:t>
                      </a: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696452194"/>
                  </a:ext>
                </a:extLst>
              </a:tr>
            </a:tbl>
          </a:graphicData>
        </a:graphic>
      </p:graphicFrame>
      <p:sp>
        <p:nvSpPr>
          <p:cNvPr id="17" name="テキスト ボックス 16">
            <a:extLst>
              <a:ext uri="{FF2B5EF4-FFF2-40B4-BE49-F238E27FC236}">
                <a16:creationId xmlns:a16="http://schemas.microsoft.com/office/drawing/2014/main" id="{52D59643-A449-1645-A2C7-FB688CDC2F81}"/>
              </a:ext>
            </a:extLst>
          </p:cNvPr>
          <p:cNvSpPr txBox="1"/>
          <p:nvPr/>
        </p:nvSpPr>
        <p:spPr>
          <a:xfrm>
            <a:off x="179512" y="980728"/>
            <a:ext cx="2783134" cy="369332"/>
          </a:xfrm>
          <a:prstGeom prst="rect">
            <a:avLst/>
          </a:prstGeom>
          <a:noFill/>
        </p:spPr>
        <p:txBody>
          <a:bodyPr wrap="none" rtlCol="0">
            <a:spAutoFit/>
          </a:bodyPr>
          <a:lstStyle/>
          <a:p>
            <a:pPr marL="285750" indent="-285750">
              <a:buFont typeface="Arial" panose="020B0604020202020204" pitchFamily="34" charset="0"/>
              <a:buChar char="•"/>
            </a:pPr>
            <a:r>
              <a:rPr kumimoji="1" lang="en-US" altLang="ja-JP" dirty="0"/>
              <a:t>AED</a:t>
            </a:r>
            <a:r>
              <a:rPr kumimoji="1" lang="ja-JP" altLang="en-US"/>
              <a:t>設置箇所一覧の例</a:t>
            </a:r>
            <a:endParaRPr kumimoji="1" lang="en-US" altLang="ja-JP" dirty="0"/>
          </a:p>
        </p:txBody>
      </p:sp>
    </p:spTree>
    <p:extLst>
      <p:ext uri="{BB962C8B-B14F-4D97-AF65-F5344CB8AC3E}">
        <p14:creationId xmlns:p14="http://schemas.microsoft.com/office/powerpoint/2010/main" val="28939476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データ選定と作成に関する考え方を定めます</a:t>
            </a:r>
            <a:endParaRPr kumimoji="1" lang="en-US" altLang="ja-JP" sz="1600" b="1" dirty="0"/>
          </a:p>
          <a:p>
            <a:pPr marL="285750" indent="-285750">
              <a:lnSpc>
                <a:spcPct val="150000"/>
              </a:lnSpc>
              <a:buFont typeface="Wingdings" pitchFamily="2" charset="2"/>
              <a:buChar char="l"/>
            </a:pPr>
            <a:r>
              <a:rPr kumimoji="1" lang="ja-JP" altLang="en-US" sz="1600" b="1">
                <a:latin typeface="+mj-lt"/>
              </a:rPr>
              <a:t>オープンデータの利用ルールを策定します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データの公開と更新のルールを決めます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オープンデータ化を始めるデータを決めます</a:t>
            </a:r>
            <a:endParaRPr kumimoji="1" lang="en-US" altLang="ja-JP" sz="1600" b="1" dirty="0"/>
          </a:p>
          <a:p>
            <a:pPr marL="285750" indent="-285750">
              <a:lnSpc>
                <a:spcPct val="150000"/>
              </a:lnSpc>
              <a:buFont typeface="Wingdings" pitchFamily="2" charset="2"/>
              <a:buChar char="l"/>
            </a:pPr>
            <a:r>
              <a:rPr kumimoji="1" lang="ja-JP" altLang="en-US" sz="1600" b="1"/>
              <a:t>企業や市民にとって有効なデータを調べます</a:t>
            </a:r>
            <a:endParaRPr kumimoji="1" lang="en-US" altLang="ja-JP" sz="1600" b="1" dirty="0"/>
          </a:p>
          <a:p>
            <a:pPr marL="285750" indent="-285750">
              <a:lnSpc>
                <a:spcPct val="150000"/>
              </a:lnSpc>
              <a:buFont typeface="Wingdings" pitchFamily="2" charset="2"/>
              <a:buChar char="l"/>
            </a:pPr>
            <a:r>
              <a:rPr kumimoji="1" lang="ja-JP" altLang="en-US" sz="1600" b="1"/>
              <a:t>公開するデータ形式を決定します</a:t>
            </a:r>
            <a:endParaRPr kumimoji="1" lang="en-US" altLang="ja-JP" sz="1600" b="1" dirty="0"/>
          </a:p>
          <a:p>
            <a:pPr marL="285750" indent="-285750">
              <a:lnSpc>
                <a:spcPct val="150000"/>
              </a:lnSpc>
              <a:buFont typeface="Wingdings" pitchFamily="2" charset="2"/>
              <a:buChar char="l"/>
            </a:pPr>
            <a:r>
              <a:rPr kumimoji="1" lang="ja-JP" altLang="en-US" sz="1600" b="1"/>
              <a:t>適切な利用規約やライセンスを選択したり策定します</a:t>
            </a:r>
            <a:endParaRPr kumimoji="1" lang="en-US" altLang="ja-JP" sz="1600" b="1" dirty="0"/>
          </a:p>
          <a:p>
            <a:pPr marL="285750" indent="-285750">
              <a:lnSpc>
                <a:spcPct val="150000"/>
              </a:lnSpc>
              <a:buFont typeface="Wingdings" pitchFamily="2" charset="2"/>
              <a:buChar char="l"/>
            </a:pPr>
            <a:r>
              <a:rPr kumimoji="1" lang="ja-JP" altLang="en-US" sz="1600" b="1"/>
              <a:t>適切な公開手段を決めます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9949" y="2297896"/>
            <a:ext cx="5074139" cy="2880320"/>
          </a:xfrm>
          <a:prstGeom prst="rect">
            <a:avLst/>
          </a:prstGeom>
        </p:spPr>
      </p:pic>
      <p:pic>
        <p:nvPicPr>
          <p:cNvPr id="3" name="図 2">
            <a:extLst>
              <a:ext uri="{FF2B5EF4-FFF2-40B4-BE49-F238E27FC236}">
                <a16:creationId xmlns:a16="http://schemas.microsoft.com/office/drawing/2014/main" id="{33A78B6A-2CDA-FF45-9CDB-D8B3E1E68D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42470" y="2089796"/>
            <a:ext cx="3378650" cy="3126303"/>
          </a:xfrm>
          <a:prstGeom prst="rect">
            <a:avLst/>
          </a:prstGeom>
        </p:spPr>
      </p:pic>
      <p:sp>
        <p:nvSpPr>
          <p:cNvPr id="12" name="テキスト ボックス 11">
            <a:extLst>
              <a:ext uri="{FF2B5EF4-FFF2-40B4-BE49-F238E27FC236}">
                <a16:creationId xmlns:a16="http://schemas.microsoft.com/office/drawing/2014/main" id="{2D489FF7-9514-6D4D-BD8E-3537DF5D289A}"/>
              </a:ext>
            </a:extLst>
          </p:cNvPr>
          <p:cNvSpPr txBox="1"/>
          <p:nvPr/>
        </p:nvSpPr>
        <p:spPr>
          <a:xfrm>
            <a:off x="5442470" y="5370601"/>
            <a:ext cx="3378650" cy="938719"/>
          </a:xfrm>
          <a:prstGeom prst="rect">
            <a:avLst/>
          </a:prstGeom>
          <a:noFill/>
        </p:spPr>
        <p:txBody>
          <a:bodyPr wrap="square" rtlCol="0">
            <a:spAutoFit/>
          </a:bodyPr>
          <a:lstStyle/>
          <a:p>
            <a:r>
              <a:rPr kumimoji="1" lang="ja-JP" altLang="en-US" sz="1100"/>
              <a:t>出典：地方公共団体へのオープンデータの取組に関するアンケート結果・回答一覧（内閣官房</a:t>
            </a:r>
            <a:r>
              <a:rPr kumimoji="1" lang="en" altLang="ja-JP" sz="1100" dirty="0"/>
              <a:t>IT</a:t>
            </a:r>
            <a:r>
              <a:rPr kumimoji="1" lang="ja-JP" altLang="en-US" sz="1100"/>
              <a:t>総合戦略室、平成</a:t>
            </a:r>
            <a:r>
              <a:rPr kumimoji="1" lang="en-US" altLang="ja-JP" sz="1100" dirty="0"/>
              <a:t>31</a:t>
            </a:r>
            <a:r>
              <a:rPr kumimoji="1" lang="ja-JP" altLang="en-US" sz="1100"/>
              <a:t>年</a:t>
            </a:r>
            <a:r>
              <a:rPr kumimoji="1" lang="en-US" altLang="ja-JP" sz="1100" dirty="0"/>
              <a:t>3</a:t>
            </a:r>
            <a:r>
              <a:rPr kumimoji="1" lang="ja-JP" altLang="en-US" sz="1100"/>
              <a:t>月</a:t>
            </a:r>
            <a:r>
              <a:rPr kumimoji="1" lang="en-US" altLang="ja-JP" sz="1100" dirty="0"/>
              <a:t>26</a:t>
            </a:r>
            <a:r>
              <a:rPr kumimoji="1" lang="ja-JP" altLang="en-US" sz="1100"/>
              <a:t>日公開）（内閣官房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spTree>
    <p:extLst>
      <p:ext uri="{BB962C8B-B14F-4D97-AF65-F5344CB8AC3E}">
        <p14:creationId xmlns:p14="http://schemas.microsoft.com/office/powerpoint/2010/main" val="3913461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b="1"/>
              <a:t>国土・気象</a:t>
            </a:r>
          </a:p>
          <a:p>
            <a:pPr marL="342900" indent="-342900">
              <a:lnSpc>
                <a:spcPct val="150000"/>
              </a:lnSpc>
              <a:buFont typeface="+mj-lt"/>
              <a:buAutoNum type="arabicPeriod"/>
            </a:pPr>
            <a:r>
              <a:rPr kumimoji="1" lang="ja-JP" altLang="en-US" sz="1600" b="1"/>
              <a:t>人口・世帯</a:t>
            </a:r>
          </a:p>
          <a:p>
            <a:pPr marL="342900" indent="-342900">
              <a:lnSpc>
                <a:spcPct val="150000"/>
              </a:lnSpc>
              <a:buFont typeface="+mj-lt"/>
              <a:buAutoNum type="arabicPeriod"/>
            </a:pPr>
            <a:r>
              <a:rPr kumimoji="1" lang="ja-JP" altLang="en-US" sz="1600" b="1"/>
              <a:t>労働・賃金</a:t>
            </a:r>
          </a:p>
          <a:p>
            <a:pPr marL="342900" indent="-342900">
              <a:lnSpc>
                <a:spcPct val="150000"/>
              </a:lnSpc>
              <a:buFont typeface="+mj-lt"/>
              <a:buAutoNum type="arabicPeriod"/>
            </a:pPr>
            <a:r>
              <a:rPr kumimoji="1" lang="ja-JP" altLang="en-US" sz="1600" b="1"/>
              <a:t>農林水産業</a:t>
            </a:r>
          </a:p>
          <a:p>
            <a:pPr marL="342900" indent="-342900">
              <a:lnSpc>
                <a:spcPct val="150000"/>
              </a:lnSpc>
              <a:buFont typeface="+mj-lt"/>
              <a:buAutoNum type="arabicPeriod"/>
            </a:pPr>
            <a:r>
              <a:rPr kumimoji="1" lang="ja-JP" altLang="en-US" sz="1600" b="1"/>
              <a:t>鉱工業</a:t>
            </a:r>
          </a:p>
          <a:p>
            <a:pPr marL="342900" indent="-342900">
              <a:lnSpc>
                <a:spcPct val="150000"/>
              </a:lnSpc>
              <a:buFont typeface="+mj-lt"/>
              <a:buAutoNum type="arabicPeriod"/>
            </a:pPr>
            <a:r>
              <a:rPr kumimoji="1" lang="ja-JP" altLang="en-US" sz="1600" b="1"/>
              <a:t>商業・サービス業</a:t>
            </a:r>
          </a:p>
          <a:p>
            <a:pPr marL="342900" indent="-342900">
              <a:lnSpc>
                <a:spcPct val="150000"/>
              </a:lnSpc>
              <a:buFont typeface="+mj-lt"/>
              <a:buAutoNum type="arabicPeriod"/>
            </a:pPr>
            <a:r>
              <a:rPr kumimoji="1" lang="ja-JP" altLang="en-US" sz="1600" b="1"/>
              <a:t>企業・家計・経済</a:t>
            </a:r>
          </a:p>
          <a:p>
            <a:pPr marL="342900" indent="-342900">
              <a:lnSpc>
                <a:spcPct val="150000"/>
              </a:lnSpc>
              <a:buFont typeface="+mj-lt"/>
              <a:buAutoNum type="arabicPeriod"/>
            </a:pPr>
            <a:r>
              <a:rPr kumimoji="1" lang="ja-JP" altLang="en-US" sz="1600" b="1"/>
              <a:t>住宅・土地・建設</a:t>
            </a:r>
          </a:p>
          <a:p>
            <a:pPr marL="342900" indent="-342900">
              <a:lnSpc>
                <a:spcPct val="150000"/>
              </a:lnSpc>
              <a:buFont typeface="+mj-lt"/>
              <a:buAutoNum type="arabicPeriod"/>
            </a:pPr>
            <a:r>
              <a:rPr kumimoji="1" lang="ja-JP" altLang="en-US" sz="1600" b="1"/>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b="1"/>
              <a:t>運輸・観光</a:t>
            </a:r>
          </a:p>
          <a:p>
            <a:pPr marL="342900" indent="-342900">
              <a:lnSpc>
                <a:spcPct val="150000"/>
              </a:lnSpc>
              <a:buFont typeface="+mj-lt"/>
              <a:buAutoNum type="arabicPeriod" startAt="10"/>
            </a:pPr>
            <a:r>
              <a:rPr kumimoji="1" lang="ja-JP" altLang="en-US" sz="1600" b="1"/>
              <a:t>情報通信・科学技術</a:t>
            </a:r>
          </a:p>
          <a:p>
            <a:pPr marL="342900" indent="-342900">
              <a:lnSpc>
                <a:spcPct val="150000"/>
              </a:lnSpc>
              <a:buFont typeface="+mj-lt"/>
              <a:buAutoNum type="arabicPeriod" startAt="10"/>
            </a:pPr>
            <a:r>
              <a:rPr kumimoji="1" lang="ja-JP" altLang="en-US" sz="1600" b="1"/>
              <a:t>教育・文化・スポーツ・生活</a:t>
            </a:r>
          </a:p>
          <a:p>
            <a:pPr marL="342900" indent="-342900">
              <a:lnSpc>
                <a:spcPct val="150000"/>
              </a:lnSpc>
              <a:buFont typeface="+mj-lt"/>
              <a:buAutoNum type="arabicPeriod" startAt="10"/>
            </a:pPr>
            <a:r>
              <a:rPr kumimoji="1" lang="ja-JP" altLang="en-US" sz="1600" b="1"/>
              <a:t>行財政</a:t>
            </a:r>
          </a:p>
          <a:p>
            <a:pPr marL="342900" indent="-342900">
              <a:lnSpc>
                <a:spcPct val="150000"/>
              </a:lnSpc>
              <a:buFont typeface="+mj-lt"/>
              <a:buAutoNum type="arabicPeriod" startAt="10"/>
            </a:pPr>
            <a:r>
              <a:rPr kumimoji="1" lang="ja-JP" altLang="en-US" sz="1600" b="1"/>
              <a:t>司法・安全・環境</a:t>
            </a:r>
          </a:p>
          <a:p>
            <a:pPr marL="342900" indent="-342900">
              <a:lnSpc>
                <a:spcPct val="150000"/>
              </a:lnSpc>
              <a:buFont typeface="+mj-lt"/>
              <a:buAutoNum type="arabicPeriod" startAt="10"/>
            </a:pPr>
            <a:r>
              <a:rPr kumimoji="1" lang="ja-JP" altLang="en-US" sz="1600" b="1"/>
              <a:t>社会保障・衛生</a:t>
            </a:r>
          </a:p>
          <a:p>
            <a:pPr marL="342900" indent="-342900">
              <a:lnSpc>
                <a:spcPct val="150000"/>
              </a:lnSpc>
              <a:buFont typeface="+mj-lt"/>
              <a:buAutoNum type="arabicPeriod" startAt="10"/>
            </a:pPr>
            <a:r>
              <a:rPr kumimoji="1" lang="ja-JP" altLang="en-US" sz="1600" b="1"/>
              <a:t>国際</a:t>
            </a:r>
          </a:p>
          <a:p>
            <a:pPr marL="342900" indent="-342900">
              <a:lnSpc>
                <a:spcPct val="150000"/>
              </a:lnSpc>
              <a:buFont typeface="+mj-lt"/>
              <a:buAutoNum type="arabicPeriod" startAt="10"/>
            </a:pPr>
            <a:r>
              <a:rPr kumimoji="1" lang="ja-JP" altLang="en-US" sz="1600" b="1"/>
              <a:t>その他</a:t>
            </a:r>
            <a:endParaRPr kumimoji="1" lang="en-US" altLang="ja-JP" sz="1600" b="1" dirty="0"/>
          </a:p>
          <a:p>
            <a:pPr marL="342900" indent="-342900">
              <a:lnSpc>
                <a:spcPct val="150000"/>
              </a:lnSpc>
              <a:buFont typeface="+mj-lt"/>
              <a:buAutoNum type="arabicPeriod" startAt="10"/>
            </a:pPr>
            <a:endParaRPr kumimoji="1" lang="ja-JP" altLang="en-US" sz="1600" b="1"/>
          </a:p>
        </p:txBody>
      </p:sp>
    </p:spTree>
    <p:extLst>
      <p:ext uri="{BB962C8B-B14F-4D97-AF65-F5344CB8AC3E}">
        <p14:creationId xmlns:p14="http://schemas.microsoft.com/office/powerpoint/2010/main" val="27385670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467544" y="2492896"/>
            <a:ext cx="4320480" cy="370255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b="1"/>
              <a:t>ホームページの一部をオープンデータとして公開</a:t>
            </a:r>
          </a:p>
          <a:p>
            <a:pPr marL="742950" lvl="1" indent="-285750">
              <a:lnSpc>
                <a:spcPct val="150000"/>
              </a:lnSpc>
              <a:buFont typeface="Arial" panose="020B0604020202020204" pitchFamily="34" charset="0"/>
              <a:buChar char="•"/>
            </a:pPr>
            <a:r>
              <a:rPr kumimoji="1" lang="ja-JP" altLang="en-US" sz="1600" b="1"/>
              <a:t>名古屋市など</a:t>
            </a:r>
          </a:p>
          <a:p>
            <a:pPr marL="342900" indent="-342900">
              <a:lnSpc>
                <a:spcPct val="150000"/>
              </a:lnSpc>
              <a:buFont typeface="+mj-lt"/>
              <a:buAutoNum type="arabicPeriod"/>
            </a:pPr>
            <a:r>
              <a:rPr kumimoji="1" lang="ja-JP" altLang="en-US" sz="1600" b="1"/>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b="1"/>
              <a:t>鹿児島市など</a:t>
            </a:r>
          </a:p>
          <a:p>
            <a:pPr marL="342900" indent="-342900">
              <a:lnSpc>
                <a:spcPct val="150000"/>
              </a:lnSpc>
              <a:buFont typeface="+mj-lt"/>
              <a:buAutoNum type="arabicPeriod"/>
            </a:pPr>
            <a:r>
              <a:rPr kumimoji="1" lang="ja-JP" altLang="en-US" sz="1600" b="1"/>
              <a:t>オープンデータカタログサイトで公開</a:t>
            </a:r>
          </a:p>
          <a:p>
            <a:pPr marL="742950" lvl="1" indent="-285750">
              <a:lnSpc>
                <a:spcPct val="150000"/>
              </a:lnSpc>
              <a:buFont typeface="Arial" panose="020B0604020202020204" pitchFamily="34" charset="0"/>
              <a:buChar char="•"/>
            </a:pPr>
            <a:r>
              <a:rPr kumimoji="1" lang="ja-JP" altLang="en-US" sz="1600" b="1"/>
              <a:t>日本政府、福岡市、久留米市、福岡県など</a:t>
            </a:r>
          </a:p>
        </p:txBody>
      </p:sp>
      <p:sp>
        <p:nvSpPr>
          <p:cNvPr id="13" name="テキスト ボックス 12">
            <a:extLst>
              <a:ext uri="{FF2B5EF4-FFF2-40B4-BE49-F238E27FC236}">
                <a16:creationId xmlns:a16="http://schemas.microsoft.com/office/drawing/2014/main" id="{8A083E0C-C360-034A-9484-9C5FA64A25CD}"/>
              </a:ext>
            </a:extLst>
          </p:cNvPr>
          <p:cNvSpPr txBox="1"/>
          <p:nvPr/>
        </p:nvSpPr>
        <p:spPr>
          <a:xfrm>
            <a:off x="5004048" y="5733256"/>
            <a:ext cx="4032448" cy="769441"/>
          </a:xfrm>
          <a:prstGeom prst="rect">
            <a:avLst/>
          </a:prstGeom>
          <a:noFill/>
        </p:spPr>
        <p:txBody>
          <a:bodyPr wrap="square" rtlCol="0">
            <a:spAutoFit/>
          </a:bodyPr>
          <a:lstStyle/>
          <a:p>
            <a:r>
              <a:rPr kumimoji="1" lang="ja-JP" altLang="en-US" sz="1100"/>
              <a:t>出典：地方公共団体へのオープンデータの取組に関するアンケート結果・回答一覧（内閣官房</a:t>
            </a:r>
            <a:r>
              <a:rPr kumimoji="1" lang="en" altLang="ja-JP" sz="1100" dirty="0"/>
              <a:t>IT</a:t>
            </a:r>
            <a:r>
              <a:rPr kumimoji="1" lang="ja-JP" altLang="en-US" sz="1100"/>
              <a:t>総合戦略室、平成</a:t>
            </a:r>
            <a:r>
              <a:rPr kumimoji="1" lang="en-US" altLang="ja-JP" sz="1100" dirty="0"/>
              <a:t>31</a:t>
            </a:r>
            <a:r>
              <a:rPr kumimoji="1" lang="ja-JP" altLang="en-US" sz="1100"/>
              <a:t>年</a:t>
            </a:r>
            <a:r>
              <a:rPr kumimoji="1" lang="en-US" altLang="ja-JP" sz="1100" dirty="0"/>
              <a:t>3</a:t>
            </a:r>
            <a:r>
              <a:rPr kumimoji="1" lang="ja-JP" altLang="en-US" sz="1100"/>
              <a:t>月</a:t>
            </a:r>
            <a:r>
              <a:rPr kumimoji="1" lang="en-US" altLang="ja-JP" sz="1100" dirty="0"/>
              <a:t>26</a:t>
            </a:r>
            <a:r>
              <a:rPr kumimoji="1" lang="ja-JP" altLang="en-US" sz="1100"/>
              <a:t>日公開）（内閣官房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14" name="図 13">
            <a:extLst>
              <a:ext uri="{FF2B5EF4-FFF2-40B4-BE49-F238E27FC236}">
                <a16:creationId xmlns:a16="http://schemas.microsoft.com/office/drawing/2014/main" id="{CAD02938-DDEC-DD46-9AAD-134DE48835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2" y="2493092"/>
            <a:ext cx="3419029" cy="3269509"/>
          </a:xfrm>
          <a:prstGeom prst="rect">
            <a:avLst/>
          </a:prstGeom>
        </p:spPr>
      </p:pic>
    </p:spTree>
    <p:extLst>
      <p:ext uri="{BB962C8B-B14F-4D97-AF65-F5344CB8AC3E}">
        <p14:creationId xmlns:p14="http://schemas.microsoft.com/office/powerpoint/2010/main" val="19188127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事例：名古屋市、ホームページの一部をオープンデータとして公開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196752"/>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078990"/>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76340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事例：鹿児島市、ホームページにファイル一覧を掲載</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053528"/>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052736"/>
            <a:ext cx="5292345" cy="4938076"/>
          </a:xfrm>
          <a:prstGeom prst="rect">
            <a:avLst/>
          </a:prstGeom>
        </p:spPr>
      </p:pic>
    </p:spTree>
    <p:extLst>
      <p:ext uri="{BB962C8B-B14F-4D97-AF65-F5344CB8AC3E}">
        <p14:creationId xmlns:p14="http://schemas.microsoft.com/office/powerpoint/2010/main" val="848475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事例：福岡市、オープンデータカタログサイトで公開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104329"/>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13" name="図 12">
            <a:extLst>
              <a:ext uri="{FF2B5EF4-FFF2-40B4-BE49-F238E27FC236}">
                <a16:creationId xmlns:a16="http://schemas.microsoft.com/office/drawing/2014/main" id="{641C6FC0-4924-9740-9A30-D7E334A4A1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1" y="1153207"/>
            <a:ext cx="3837056" cy="2872182"/>
          </a:xfrm>
          <a:prstGeom prst="rect">
            <a:avLst/>
          </a:prstGeom>
        </p:spPr>
      </p:pic>
      <p:pic>
        <p:nvPicPr>
          <p:cNvPr id="14" name="図 13">
            <a:extLst>
              <a:ext uri="{FF2B5EF4-FFF2-40B4-BE49-F238E27FC236}">
                <a16:creationId xmlns:a16="http://schemas.microsoft.com/office/drawing/2014/main" id="{E8222106-B14E-2344-B6A6-43291D3A78B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7864" y="1708650"/>
            <a:ext cx="5603148" cy="4096614"/>
          </a:xfrm>
          <a:prstGeom prst="rect">
            <a:avLst/>
          </a:prstGeom>
        </p:spPr>
      </p:pic>
    </p:spTree>
    <p:extLst>
      <p:ext uri="{BB962C8B-B14F-4D97-AF65-F5344CB8AC3E}">
        <p14:creationId xmlns:p14="http://schemas.microsoft.com/office/powerpoint/2010/main" val="3499704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データが著作物である場合、権利者の許諾のない無断利用は著作権侵害となります</a:t>
            </a:r>
            <a:endParaRPr kumimoji="1" lang="en-US" altLang="ja-JP" sz="1600" b="1" dirty="0"/>
          </a:p>
          <a:p>
            <a:pPr marL="285750" indent="-285750">
              <a:lnSpc>
                <a:spcPct val="150000"/>
              </a:lnSpc>
              <a:buFont typeface="Wingdings" pitchFamily="2" charset="2"/>
              <a:buChar char="l"/>
            </a:pPr>
            <a:r>
              <a:rPr kumimoji="1" lang="ja-JP" altLang="en-US" sz="1600" b="1"/>
              <a:t>ライセンスは、著作権を侵害することなくデータを利用できるようにするためのツールです</a:t>
            </a:r>
            <a:endParaRPr kumimoji="1" lang="en-US" altLang="ja-JP" sz="1600" b="1" dirty="0"/>
          </a:p>
          <a:p>
            <a:pPr marL="285750" indent="-285750">
              <a:lnSpc>
                <a:spcPct val="150000"/>
              </a:lnSpc>
              <a:buFont typeface="Wingdings" pitchFamily="2" charset="2"/>
              <a:buChar char="l"/>
            </a:pPr>
            <a:r>
              <a:rPr kumimoji="1" lang="ja-JP" altLang="en-US" sz="1600" b="1"/>
              <a:t>多くの人が手軽にデータを使えるようにしてオープンデータを成功させるために必要です</a:t>
            </a:r>
            <a:endParaRPr kumimoji="1" lang="en-US" altLang="ja-JP" sz="1600" b="1"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4224992"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表示（</a:t>
            </a:r>
            <a:r>
              <a:rPr kumimoji="1" lang="en-US" altLang="ja-JP" sz="1600" b="1" dirty="0"/>
              <a:t>BY)</a:t>
            </a:r>
          </a:p>
          <a:p>
            <a:pPr marL="742950" lvl="1" indent="-285750">
              <a:lnSpc>
                <a:spcPct val="150000"/>
              </a:lnSpc>
              <a:buFont typeface="Arial" panose="020B0604020202020204" pitchFamily="34" charset="0"/>
              <a:buChar char="•"/>
            </a:pPr>
            <a:r>
              <a:rPr kumimoji="1" lang="ja-JP" altLang="en-US" sz="1600" b="1"/>
              <a:t>作品のクレジットを表示すること</a:t>
            </a:r>
          </a:p>
          <a:p>
            <a:pPr marL="285750" indent="-285750">
              <a:lnSpc>
                <a:spcPct val="150000"/>
              </a:lnSpc>
              <a:buFont typeface="Wingdings" pitchFamily="2" charset="2"/>
              <a:buChar char="l"/>
            </a:pPr>
            <a:r>
              <a:rPr kumimoji="1" lang="ja-JP" altLang="en-US" sz="1600" b="1"/>
              <a:t>非営利（</a:t>
            </a:r>
            <a:r>
              <a:rPr kumimoji="1" lang="en-US" altLang="ja-JP" sz="1600" b="1" dirty="0"/>
              <a:t>NC</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営利目的での利用をしないこと</a:t>
            </a:r>
          </a:p>
          <a:p>
            <a:pPr marL="285750" indent="-285750">
              <a:lnSpc>
                <a:spcPct val="150000"/>
              </a:lnSpc>
              <a:buFont typeface="Wingdings" pitchFamily="2" charset="2"/>
              <a:buChar char="l"/>
            </a:pPr>
            <a:r>
              <a:rPr kumimoji="1" lang="ja-JP" altLang="en-US" sz="1600" b="1"/>
              <a:t>改変禁止（</a:t>
            </a:r>
            <a:r>
              <a:rPr kumimoji="1" lang="en-US" altLang="ja-JP" sz="1600" b="1" dirty="0"/>
              <a:t>ND</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元の作品を改変しないこと</a:t>
            </a:r>
          </a:p>
          <a:p>
            <a:pPr marL="285750" indent="-285750">
              <a:lnSpc>
                <a:spcPct val="150000"/>
              </a:lnSpc>
              <a:buFont typeface="Wingdings" pitchFamily="2" charset="2"/>
              <a:buChar char="l"/>
            </a:pPr>
            <a:r>
              <a:rPr kumimoji="1" lang="ja-JP" altLang="en-US" sz="1600" b="1"/>
              <a:t>継承（</a:t>
            </a:r>
            <a:r>
              <a:rPr kumimoji="1" lang="en-US" altLang="ja-JP" sz="1600" b="1" dirty="0"/>
              <a:t>SA</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元の作品と同じ組み合わせの</a:t>
            </a:r>
            <a:r>
              <a:rPr kumimoji="1" lang="en" altLang="ja-JP" sz="1600" b="1" dirty="0"/>
              <a:t>CC</a:t>
            </a:r>
            <a:r>
              <a:rPr kumimoji="1" lang="ja-JP" altLang="en-US" sz="1600" b="1"/>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827584" y="5926257"/>
            <a:ext cx="3816424" cy="461665"/>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テキスト ボックス 13">
            <a:extLst>
              <a:ext uri="{FF2B5EF4-FFF2-40B4-BE49-F238E27FC236}">
                <a16:creationId xmlns:a16="http://schemas.microsoft.com/office/drawing/2014/main" id="{59DA0922-9BA5-FD4D-ADA2-9E74DBAC6AEA}"/>
              </a:ext>
            </a:extLst>
          </p:cNvPr>
          <p:cNvSpPr txBox="1"/>
          <p:nvPr/>
        </p:nvSpPr>
        <p:spPr>
          <a:xfrm>
            <a:off x="4980568" y="5755903"/>
            <a:ext cx="4055928" cy="769441"/>
          </a:xfrm>
          <a:prstGeom prst="rect">
            <a:avLst/>
          </a:prstGeom>
          <a:noFill/>
        </p:spPr>
        <p:txBody>
          <a:bodyPr wrap="square" rtlCol="0">
            <a:spAutoFit/>
          </a:bodyPr>
          <a:lstStyle/>
          <a:p>
            <a:r>
              <a:rPr kumimoji="1" lang="ja-JP" altLang="en-US" sz="1100"/>
              <a:t>出典：地方公共団体へのオープンデータの取組に関するアンケート結果・回答一覧（内閣官房</a:t>
            </a:r>
            <a:r>
              <a:rPr kumimoji="1" lang="en" altLang="ja-JP" sz="1100" dirty="0"/>
              <a:t>IT</a:t>
            </a:r>
            <a:r>
              <a:rPr kumimoji="1" lang="ja-JP" altLang="en-US" sz="1100"/>
              <a:t>総合戦略室、平成</a:t>
            </a:r>
            <a:r>
              <a:rPr kumimoji="1" lang="en-US" altLang="ja-JP" sz="1100" dirty="0"/>
              <a:t>31</a:t>
            </a:r>
            <a:r>
              <a:rPr kumimoji="1" lang="ja-JP" altLang="en-US" sz="1100"/>
              <a:t>年</a:t>
            </a:r>
            <a:r>
              <a:rPr kumimoji="1" lang="en-US" altLang="ja-JP" sz="1100" dirty="0"/>
              <a:t>3</a:t>
            </a:r>
            <a:r>
              <a:rPr kumimoji="1" lang="ja-JP" altLang="en-US" sz="1100"/>
              <a:t>月</a:t>
            </a:r>
            <a:r>
              <a:rPr kumimoji="1" lang="en-US" altLang="ja-JP" sz="1100" dirty="0"/>
              <a:t>26</a:t>
            </a:r>
            <a:r>
              <a:rPr kumimoji="1" lang="ja-JP" altLang="en-US" sz="1100"/>
              <a:t>日公開）（内閣官房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18" name="図 17">
            <a:extLst>
              <a:ext uri="{FF2B5EF4-FFF2-40B4-BE49-F238E27FC236}">
                <a16:creationId xmlns:a16="http://schemas.microsoft.com/office/drawing/2014/main" id="{CEF6CDAF-F519-9C47-8EA0-56BE51B70E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0072" y="2082334"/>
            <a:ext cx="3512586" cy="3677497"/>
          </a:xfrm>
          <a:prstGeom prst="rect">
            <a:avLst/>
          </a:prstGeom>
        </p:spPr>
      </p:pic>
    </p:spTree>
    <p:extLst>
      <p:ext uri="{BB962C8B-B14F-4D97-AF65-F5344CB8AC3E}">
        <p14:creationId xmlns:p14="http://schemas.microsoft.com/office/powerpoint/2010/main" val="11338319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8064896" cy="115004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b="1"/>
              <a:t>表示：</a:t>
            </a:r>
            <a:r>
              <a:rPr kumimoji="1" lang="en" altLang="ja-JP" sz="1600" b="1" dirty="0"/>
              <a:t>CC-BY</a:t>
            </a:r>
          </a:p>
          <a:p>
            <a:pPr marL="742950" lvl="1" indent="-285750">
              <a:lnSpc>
                <a:spcPts val="2420"/>
              </a:lnSpc>
              <a:buFont typeface="Arial" panose="020B0604020202020204" pitchFamily="34" charset="0"/>
              <a:buChar char="•"/>
            </a:pPr>
            <a:r>
              <a:rPr kumimoji="1" lang="ja-JP" altLang="en-US" sz="1600" b="1"/>
              <a:t>原作者のクレジット（氏名、作品タイトルなど）を表示することを主な条件とし、改変はもちろん、営利目的での二次利用も許可される最も自由度の高い</a:t>
            </a:r>
            <a:r>
              <a:rPr kumimoji="1" lang="en" altLang="ja-JP" sz="1600" b="1" dirty="0"/>
              <a:t>CC</a:t>
            </a:r>
            <a:r>
              <a:rPr kumimoji="1" lang="ja-JP" altLang="en-US" sz="1600" b="1"/>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8064896" cy="140464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b="1"/>
              <a:t>表示</a:t>
            </a:r>
            <a:r>
              <a:rPr kumimoji="1" lang="en-US" altLang="ja-JP" sz="1600" b="1" dirty="0"/>
              <a:t>—</a:t>
            </a:r>
            <a:r>
              <a:rPr kumimoji="1" lang="ja-JP" altLang="en-US" sz="1600" b="1"/>
              <a:t>継承：</a:t>
            </a:r>
            <a:r>
              <a:rPr kumimoji="1" lang="en" altLang="ja-JP" sz="1600" b="1" dirty="0"/>
              <a:t>CC-BY-SA</a:t>
            </a:r>
          </a:p>
          <a:p>
            <a:pPr marL="742950" lvl="1" indent="-285750">
              <a:lnSpc>
                <a:spcPts val="2420"/>
              </a:lnSpc>
              <a:buFont typeface="Arial" panose="020B0604020202020204" pitchFamily="34" charset="0"/>
              <a:buChar char="•"/>
            </a:pPr>
            <a:r>
              <a:rPr kumimoji="1" lang="ja-JP" altLang="en-US" sz="1600" b="1"/>
              <a:t>原作者のクレジット（氏名、作品タイトルなど）を表示し、改変した場合には元の作品と同じ</a:t>
            </a:r>
            <a:r>
              <a:rPr kumimoji="1" lang="en" altLang="ja-JP" sz="1600" b="1" dirty="0"/>
              <a:t>CC</a:t>
            </a:r>
            <a:r>
              <a:rPr kumimoji="1" lang="ja-JP" altLang="en-US" sz="1600" b="1"/>
              <a:t>ライセンス（このライセンス）で公開することを主な条件に、営利目的での二次利用も許可される</a:t>
            </a:r>
            <a:r>
              <a:rPr kumimoji="1" lang="en" altLang="ja-JP" sz="1600" b="1" dirty="0"/>
              <a:t>CC</a:t>
            </a:r>
            <a:r>
              <a:rPr kumimoji="1" lang="ja-JP" altLang="en-US" sz="1600" b="1"/>
              <a:t>ライセンス</a:t>
            </a:r>
          </a:p>
        </p:txBody>
      </p:sp>
    </p:spTree>
    <p:extLst>
      <p:ext uri="{BB962C8B-B14F-4D97-AF65-F5344CB8AC3E}">
        <p14:creationId xmlns:p14="http://schemas.microsoft.com/office/powerpoint/2010/main" val="33429733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a:t>
            </a:r>
            <a:r>
              <a:rPr lang="en-US" altLang="ja-JP" dirty="0">
                <a:latin typeface="+mn-ea"/>
                <a:ea typeface="+mn-ea"/>
              </a:rPr>
              <a:t>CC-BY</a:t>
            </a:r>
            <a:r>
              <a:rPr lang="ja-JP" altLang="en-US">
                <a:latin typeface="+mn-ea"/>
                <a:ea typeface="+mn-ea"/>
              </a:rPr>
              <a:t>ライセンスの使用例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6" name="正方形/長方形 15">
            <a:extLst>
              <a:ext uri="{FF2B5EF4-FFF2-40B4-BE49-F238E27FC236}">
                <a16:creationId xmlns:a16="http://schemas.microsoft.com/office/drawing/2014/main" id="{B0095347-9BC5-B344-BEC6-FF621954D720}"/>
              </a:ext>
            </a:extLst>
          </p:cNvPr>
          <p:cNvSpPr/>
          <p:nvPr/>
        </p:nvSpPr>
        <p:spPr bwMode="auto">
          <a:xfrm>
            <a:off x="215900" y="908720"/>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a:extLst>
              <a:ext uri="{FF2B5EF4-FFF2-40B4-BE49-F238E27FC236}">
                <a16:creationId xmlns:a16="http://schemas.microsoft.com/office/drawing/2014/main" id="{6095E0FD-111B-984C-A374-30F3458662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909571"/>
            <a:ext cx="8748588" cy="4680520"/>
          </a:xfrm>
          <a:prstGeom prst="rect">
            <a:avLst/>
          </a:prstGeom>
        </p:spPr>
      </p:pic>
      <p:sp>
        <p:nvSpPr>
          <p:cNvPr id="18" name="テキスト ボックス 17">
            <a:extLst>
              <a:ext uri="{FF2B5EF4-FFF2-40B4-BE49-F238E27FC236}">
                <a16:creationId xmlns:a16="http://schemas.microsoft.com/office/drawing/2014/main" id="{502E5D58-5A1B-2649-8F29-9D36C538B116}"/>
              </a:ext>
            </a:extLst>
          </p:cNvPr>
          <p:cNvSpPr txBox="1"/>
          <p:nvPr/>
        </p:nvSpPr>
        <p:spPr>
          <a:xfrm>
            <a:off x="1409336" y="5128426"/>
            <a:ext cx="3378688"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A61A9095-ACAF-214A-B7E7-61F5A39E1DEC}"/>
              </a:ext>
            </a:extLst>
          </p:cNvPr>
          <p:cNvSpPr/>
          <p:nvPr/>
        </p:nvSpPr>
        <p:spPr>
          <a:xfrm>
            <a:off x="6744362" y="1438131"/>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地域メンター</a:t>
            </a:r>
          </a:p>
        </p:txBody>
      </p:sp>
      <p:sp>
        <p:nvSpPr>
          <p:cNvPr id="20" name="円形吹き出し 19">
            <a:extLst>
              <a:ext uri="{FF2B5EF4-FFF2-40B4-BE49-F238E27FC236}">
                <a16:creationId xmlns:a16="http://schemas.microsoft.com/office/drawing/2014/main" id="{18058F5B-A8E9-6343-98A7-74A4CA13536D}"/>
              </a:ext>
            </a:extLst>
          </p:cNvPr>
          <p:cNvSpPr/>
          <p:nvPr/>
        </p:nvSpPr>
        <p:spPr>
          <a:xfrm>
            <a:off x="611560" y="2133708"/>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1" name="円形吹き出し 20">
            <a:extLst>
              <a:ext uri="{FF2B5EF4-FFF2-40B4-BE49-F238E27FC236}">
                <a16:creationId xmlns:a16="http://schemas.microsoft.com/office/drawing/2014/main" id="{C4B73B76-738E-554F-B70D-46F3C052A467}"/>
              </a:ext>
            </a:extLst>
          </p:cNvPr>
          <p:cNvSpPr/>
          <p:nvPr/>
        </p:nvSpPr>
        <p:spPr>
          <a:xfrm>
            <a:off x="4139952" y="1358544"/>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 name="正方形/長方形 1">
            <a:extLst>
              <a:ext uri="{FF2B5EF4-FFF2-40B4-BE49-F238E27FC236}">
                <a16:creationId xmlns:a16="http://schemas.microsoft.com/office/drawing/2014/main" id="{C6EE3A00-6B67-6944-A66E-DAFDCD5E3EDC}"/>
              </a:ext>
            </a:extLst>
          </p:cNvPr>
          <p:cNvSpPr/>
          <p:nvPr/>
        </p:nvSpPr>
        <p:spPr>
          <a:xfrm>
            <a:off x="1259632" y="5128426"/>
            <a:ext cx="3744416" cy="46166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424D3A7-404C-A545-9E52-A027368A0FA4}"/>
              </a:ext>
            </a:extLst>
          </p:cNvPr>
          <p:cNvSpPr txBox="1"/>
          <p:nvPr/>
        </p:nvSpPr>
        <p:spPr>
          <a:xfrm>
            <a:off x="1263094" y="5826885"/>
            <a:ext cx="6765290" cy="830997"/>
          </a:xfrm>
          <a:prstGeom prst="rect">
            <a:avLst/>
          </a:prstGeom>
          <a:noFill/>
        </p:spPr>
        <p:txBody>
          <a:bodyPr wrap="square" rtlCol="0">
            <a:spAutoFit/>
          </a:bodyPr>
          <a:lstStyle/>
          <a:p>
            <a:r>
              <a:rPr kumimoji="1" lang="en" altLang="ja-JP" sz="2400" dirty="0"/>
              <a:t>"ACC Trad Climbing Course - day two" by </a:t>
            </a:r>
            <a:r>
              <a:rPr kumimoji="1" lang="en" altLang="ja-JP" sz="2400" dirty="0" err="1"/>
              <a:t>iwona_kellie</a:t>
            </a:r>
            <a:r>
              <a:rPr kumimoji="1" lang="en" altLang="ja-JP" sz="2400" dirty="0"/>
              <a:t> is licensed under CC BY 2.0</a:t>
            </a:r>
            <a:endParaRPr kumimoji="1" lang="ja-JP" altLang="en-US" sz="2400"/>
          </a:p>
        </p:txBody>
      </p:sp>
    </p:spTree>
    <p:extLst>
      <p:ext uri="{BB962C8B-B14F-4D97-AF65-F5344CB8AC3E}">
        <p14:creationId xmlns:p14="http://schemas.microsoft.com/office/powerpoint/2010/main" val="30583249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80"/>
              </a:lnSpc>
            </a:pPr>
            <a:r>
              <a:rPr kumimoji="1" lang="ja-JP" altLang="en-US" sz="1400">
                <a:solidFill>
                  <a:schemeClr val="tx1"/>
                </a:solidFill>
              </a:rPr>
              <a:t>第</a:t>
            </a:r>
            <a:r>
              <a:rPr kumimoji="1" lang="en-US" altLang="ja-JP" sz="1400" dirty="0">
                <a:solidFill>
                  <a:schemeClr val="tx1"/>
                </a:solidFill>
              </a:rPr>
              <a:t>5</a:t>
            </a:r>
            <a:r>
              <a:rPr kumimoji="1" lang="ja-JP" altLang="en-US" sz="1400">
                <a:solidFill>
                  <a:schemeClr val="tx1"/>
                </a:solidFill>
              </a:rPr>
              <a:t>条　無保証および責任制限</a:t>
            </a:r>
          </a:p>
          <a:p>
            <a:pPr>
              <a:lnSpc>
                <a:spcPts val="1880"/>
              </a:lnSpc>
            </a:pPr>
            <a:endParaRPr kumimoji="1" lang="ja-JP" altLang="en-US" sz="1400">
              <a:solidFill>
                <a:schemeClr val="tx1"/>
              </a:solidFill>
            </a:endParaRPr>
          </a:p>
          <a:p>
            <a:pPr marL="342900" indent="-342900">
              <a:lnSpc>
                <a:spcPts val="1880"/>
              </a:lnSpc>
              <a:buFont typeface="+mj-lt"/>
              <a:buAutoNum type="alphaLcPeriod"/>
            </a:pPr>
            <a:r>
              <a:rPr kumimoji="1" lang="ja-JP" altLang="en-US" sz="14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pPr marL="342900" indent="-342900">
              <a:lnSpc>
                <a:spcPts val="1880"/>
              </a:lnSpc>
              <a:buFont typeface="+mj-lt"/>
              <a:buAutoNum type="alphaLcPeriod"/>
            </a:pPr>
            <a:r>
              <a:rPr kumimoji="1" lang="ja-JP" altLang="en-US" sz="14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endParaRPr kumimoji="1" lang="en-US" altLang="ja-JP" sz="1400" dirty="0">
              <a:solidFill>
                <a:schemeClr val="tx1"/>
              </a:solidFill>
            </a:endParaRPr>
          </a:p>
          <a:p>
            <a:pPr marL="342900" indent="-342900">
              <a:lnSpc>
                <a:spcPts val="1880"/>
              </a:lnSpc>
              <a:buFont typeface="+mj-lt"/>
              <a:buAutoNum type="alphaLcPeriod"/>
            </a:pPr>
            <a:r>
              <a:rPr kumimoji="1" lang="ja-JP" altLang="en-US" sz="1400">
                <a:solidFill>
                  <a:schemeClr val="tx1"/>
                </a:solidFill>
              </a:rPr>
              <a:t>上記の無保証および責任制限は、可能な範囲において、全責任の完全な免責および免除に最も近いものとして解釈するものとします。</a:t>
            </a:r>
          </a:p>
        </p:txBody>
      </p:sp>
      <p:sp>
        <p:nvSpPr>
          <p:cNvPr id="12" name="テキスト ボックス 11">
            <a:extLst>
              <a:ext uri="{FF2B5EF4-FFF2-40B4-BE49-F238E27FC236}">
                <a16:creationId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Tree>
    <p:extLst>
      <p:ext uri="{BB962C8B-B14F-4D97-AF65-F5344CB8AC3E}">
        <p14:creationId xmlns:p14="http://schemas.microsoft.com/office/powerpoint/2010/main" val="928551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Tree>
    <p:extLst>
      <p:ext uri="{BB962C8B-B14F-4D97-AF65-F5344CB8AC3E}">
        <p14:creationId xmlns:p14="http://schemas.microsoft.com/office/powerpoint/2010/main" val="19622016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オープンデータの活用を促進する場をつくります</a:t>
            </a:r>
            <a:endParaRPr kumimoji="1" lang="en-US" altLang="ja-JP" sz="1600" b="1" dirty="0"/>
          </a:p>
          <a:p>
            <a:pPr marL="285750" indent="-285750">
              <a:lnSpc>
                <a:spcPct val="150000"/>
              </a:lnSpc>
              <a:buFont typeface="Wingdings" pitchFamily="2" charset="2"/>
              <a:buChar char="l"/>
            </a:pPr>
            <a:r>
              <a:rPr kumimoji="1" lang="ja-JP" altLang="en-US" sz="1600" b="1"/>
              <a:t>人材の発掘・育成を行います</a:t>
            </a:r>
          </a:p>
          <a:p>
            <a:pPr marL="285750" indent="-285750">
              <a:lnSpc>
                <a:spcPct val="150000"/>
              </a:lnSpc>
              <a:buFont typeface="Wingdings" pitchFamily="2" charset="2"/>
              <a:buChar char="l"/>
            </a:pPr>
            <a:r>
              <a:rPr kumimoji="1" lang="ja-JP" altLang="en-US" sz="1600" b="1"/>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オープンデータの利用を拡大するための施策をつくります</a:t>
            </a:r>
            <a:endParaRPr kumimoji="1" lang="en-US" altLang="ja-JP" sz="1600" b="1" dirty="0"/>
          </a:p>
          <a:p>
            <a:pPr marL="285750" indent="-285750">
              <a:lnSpc>
                <a:spcPct val="150000"/>
              </a:lnSpc>
              <a:buFont typeface="Wingdings" pitchFamily="2" charset="2"/>
              <a:buChar char="l"/>
            </a:pPr>
            <a:r>
              <a:rPr kumimoji="1" lang="ja-JP" altLang="en-US" sz="1600" b="1"/>
              <a:t>オープンデータを活用する人材や企業を探し出します</a:t>
            </a:r>
            <a:endParaRPr kumimoji="1" lang="en-US" altLang="ja-JP" sz="1600" b="1" dirty="0"/>
          </a:p>
          <a:p>
            <a:pPr marL="285750" indent="-285750">
              <a:lnSpc>
                <a:spcPct val="150000"/>
              </a:lnSpc>
              <a:buFont typeface="Wingdings" pitchFamily="2" charset="2"/>
              <a:buChar char="l"/>
            </a:pPr>
            <a:r>
              <a:rPr kumimoji="1" lang="ja-JP" altLang="en-US" sz="1600" b="1"/>
              <a:t>住民や企業のニーズを把握する方法や仕組みをつくります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32403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3320"/>
              </a:lnSpc>
              <a:buFont typeface="Wingdings" pitchFamily="2" charset="2"/>
              <a:buChar char="l"/>
            </a:pPr>
            <a:r>
              <a:rPr kumimoji="1" lang="ja-JP" altLang="en-US" sz="1600" b="1"/>
              <a:t>オープンデータ</a:t>
            </a:r>
            <a:r>
              <a:rPr kumimoji="1" lang="en-US" altLang="ja-JP" sz="1600" b="1" dirty="0"/>
              <a:t>100</a:t>
            </a:r>
            <a:r>
              <a:rPr kumimoji="1" lang="ja-JP" altLang="en-US" sz="1600" b="1"/>
              <a:t>（内閣官房</a:t>
            </a:r>
            <a:r>
              <a:rPr kumimoji="1" lang="en" altLang="ja-JP" sz="1600" b="1" dirty="0"/>
              <a:t>IT</a:t>
            </a:r>
            <a:r>
              <a:rPr kumimoji="1" lang="ja-JP" altLang="en-US" sz="1600" b="1"/>
              <a:t>総合戦略室）</a:t>
            </a:r>
          </a:p>
          <a:p>
            <a:pPr marL="342900" indent="-342900">
              <a:lnSpc>
                <a:spcPts val="3320"/>
              </a:lnSpc>
              <a:buFont typeface="Wingdings" pitchFamily="2" charset="2"/>
              <a:buChar char="l"/>
            </a:pPr>
            <a:r>
              <a:rPr kumimoji="1" lang="ja-JP" altLang="en-US" sz="1600" b="1"/>
              <a:t>オープンデータ利活用ビジネス事例集（一般社団法人オープン＆ビッグデータ活用・地方創生推進機構 、</a:t>
            </a:r>
            <a:r>
              <a:rPr kumimoji="1" lang="en-US" altLang="ja-JP" sz="1600" b="1" dirty="0"/>
              <a:t>2016/6/22</a:t>
            </a:r>
            <a:r>
              <a:rPr kumimoji="1" lang="ja-JP" altLang="en-US" sz="1600" b="1"/>
              <a:t>）</a:t>
            </a:r>
          </a:p>
          <a:p>
            <a:pPr marL="342900" indent="-342900">
              <a:lnSpc>
                <a:spcPts val="3320"/>
              </a:lnSpc>
              <a:buFont typeface="Wingdings" pitchFamily="2" charset="2"/>
              <a:buChar char="l"/>
            </a:pPr>
            <a:r>
              <a:rPr kumimoji="1" lang="ja-JP" altLang="en-US" sz="1600" b="1"/>
              <a:t>地方公共団体におけるデータ活用事例集（一般社団法人オープン＆ビッグデータ活用・地方創生推進機構、</a:t>
            </a:r>
            <a:r>
              <a:rPr kumimoji="1" lang="en-US" altLang="ja-JP" sz="1600" b="1" dirty="0"/>
              <a:t>2016/3/30</a:t>
            </a:r>
            <a:r>
              <a:rPr kumimoji="1" lang="ja-JP" altLang="en-US" sz="1600" b="1"/>
              <a:t>）</a:t>
            </a:r>
          </a:p>
          <a:p>
            <a:pPr marL="342900" indent="-342900">
              <a:lnSpc>
                <a:spcPts val="3320"/>
              </a:lnSpc>
              <a:buFont typeface="Wingdings" pitchFamily="2" charset="2"/>
              <a:buChar char="l"/>
            </a:pPr>
            <a:r>
              <a:rPr kumimoji="1" lang="en" altLang="ja-JP" sz="1600" b="1" dirty="0"/>
              <a:t>Open Data 500</a:t>
            </a:r>
            <a:r>
              <a:rPr kumimoji="1" lang="ja-JP" altLang="en" sz="1600" b="1"/>
              <a:t>（</a:t>
            </a:r>
            <a:r>
              <a:rPr kumimoji="1" lang="ja-JP" altLang="en-US" sz="1600" b="1"/>
              <a:t>ニューヨーク大学 </a:t>
            </a:r>
            <a:r>
              <a:rPr kumimoji="1" lang="en" altLang="ja-JP" sz="1600" b="1" dirty="0"/>
              <a:t>Governance Lab</a:t>
            </a:r>
            <a:r>
              <a:rPr kumimoji="1" lang="ja-JP" altLang="en" sz="1600" b="1"/>
              <a:t>）</a:t>
            </a:r>
          </a:p>
        </p:txBody>
      </p:sp>
    </p:spTree>
    <p:extLst>
      <p:ext uri="{BB962C8B-B14F-4D97-AF65-F5344CB8AC3E}">
        <p14:creationId xmlns:p14="http://schemas.microsoft.com/office/powerpoint/2010/main" val="10525795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b="1"/>
              <a:t>「アイデア</a:t>
            </a:r>
            <a:r>
              <a:rPr kumimoji="1" lang="en-US" altLang="ja-JP" sz="1600" b="1" dirty="0"/>
              <a:t>(idea)</a:t>
            </a:r>
            <a:r>
              <a:rPr kumimoji="1" lang="ja-JP" altLang="en-US" sz="1600" b="1"/>
              <a:t>＋マラソン</a:t>
            </a:r>
            <a:r>
              <a:rPr kumimoji="1" lang="en-US" altLang="ja-JP" sz="1600" b="1" dirty="0"/>
              <a:t>(marathon)</a:t>
            </a:r>
            <a:r>
              <a:rPr kumimoji="1" lang="ja-JP" altLang="en-US" sz="1600" b="1"/>
              <a:t>」の造語</a:t>
            </a:r>
            <a:endParaRPr kumimoji="1" lang="en-US" altLang="ja-JP" sz="1600" b="1" dirty="0"/>
          </a:p>
          <a:p>
            <a:pPr marL="342900" indent="-342900">
              <a:lnSpc>
                <a:spcPct val="150000"/>
              </a:lnSpc>
              <a:buFont typeface="Wingdings" pitchFamily="2" charset="2"/>
              <a:buChar char="l"/>
            </a:pPr>
            <a:r>
              <a:rPr kumimoji="1" lang="ja-JP" altLang="en-US" sz="1600" b="1"/>
              <a:t>オープンデータを活用した新しいサービスのアイデアをグループワークで生み出します</a:t>
            </a:r>
            <a:endParaRPr kumimoji="1" lang="en-US" altLang="ja-JP" sz="1600" b="1" dirty="0"/>
          </a:p>
          <a:p>
            <a:pPr marL="342900" indent="-342900">
              <a:lnSpc>
                <a:spcPct val="150000"/>
              </a:lnSpc>
              <a:buFont typeface="Wingdings" pitchFamily="2" charset="2"/>
              <a:buChar char="l"/>
            </a:pPr>
            <a:r>
              <a:rPr kumimoji="1" lang="ja-JP" altLang="en-US" sz="1600" b="1"/>
              <a:t>参加にあたり特別な知識やスキルは不要で、誰でも参加できます</a:t>
            </a:r>
            <a:endParaRPr kumimoji="1" lang="en-US" altLang="ja-JP" sz="1600" b="1" dirty="0"/>
          </a:p>
          <a:p>
            <a:pPr marL="342900" indent="-342900">
              <a:lnSpc>
                <a:spcPct val="150000"/>
              </a:lnSpc>
              <a:buFont typeface="Wingdings" pitchFamily="2" charset="2"/>
              <a:buChar char="l"/>
            </a:pPr>
            <a:r>
              <a:rPr kumimoji="1" lang="ja-JP" altLang="en-US" sz="1600" b="1"/>
              <a:t>半日から</a:t>
            </a:r>
            <a:r>
              <a:rPr kumimoji="1" lang="en-US" altLang="ja-JP" sz="1600" b="1" dirty="0"/>
              <a:t>1</a:t>
            </a:r>
            <a:r>
              <a:rPr kumimoji="1" lang="ja-JP" altLang="en-US" sz="1600" b="1"/>
              <a:t>日程度</a:t>
            </a:r>
            <a:endParaRPr kumimoji="1" lang="en-US" altLang="ja-JP" sz="1600" b="1"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b="1"/>
              <a:t>「ハック</a:t>
            </a:r>
            <a:r>
              <a:rPr kumimoji="1" lang="en-US" altLang="ja-JP" sz="1600" b="1" dirty="0"/>
              <a:t>(hack)</a:t>
            </a:r>
            <a:r>
              <a:rPr kumimoji="1" lang="ja-JP" altLang="en-US" sz="1600" b="1"/>
              <a:t>＋マラソン</a:t>
            </a:r>
            <a:r>
              <a:rPr kumimoji="1" lang="en-US" altLang="ja-JP" sz="1600" b="1" dirty="0"/>
              <a:t>(marathon)</a:t>
            </a:r>
            <a:r>
              <a:rPr kumimoji="1" lang="ja-JP" altLang="en-US" sz="1600" b="1"/>
              <a:t>」の造語</a:t>
            </a:r>
            <a:endParaRPr kumimoji="1" lang="en-US" altLang="ja-JP" sz="1600" b="1" dirty="0"/>
          </a:p>
          <a:p>
            <a:pPr marL="342900" indent="-342900">
              <a:lnSpc>
                <a:spcPct val="150000"/>
              </a:lnSpc>
              <a:buFont typeface="Wingdings" pitchFamily="2" charset="2"/>
              <a:buChar char="l"/>
            </a:pPr>
            <a:r>
              <a:rPr kumimoji="1" lang="ja-JP" altLang="en-US" sz="1600" b="1"/>
              <a:t>オープンデータを活用したアプリケーションをグループで開発します</a:t>
            </a:r>
            <a:endParaRPr kumimoji="1" lang="en-US" altLang="ja-JP" sz="1600" b="1" dirty="0"/>
          </a:p>
          <a:p>
            <a:pPr marL="342900" indent="-342900">
              <a:lnSpc>
                <a:spcPct val="150000"/>
              </a:lnSpc>
              <a:buFont typeface="Wingdings" pitchFamily="2" charset="2"/>
              <a:buChar char="l"/>
            </a:pPr>
            <a:r>
              <a:rPr kumimoji="1" lang="ja-JP" altLang="en-US" sz="1600" b="1"/>
              <a:t>エンジニアやデザイナーの参加が必要です</a:t>
            </a:r>
            <a:endParaRPr kumimoji="1" lang="en-US" altLang="ja-JP" sz="1600" b="1" dirty="0"/>
          </a:p>
          <a:p>
            <a:pPr marL="342900" indent="-342900">
              <a:lnSpc>
                <a:spcPct val="150000"/>
              </a:lnSpc>
              <a:buFont typeface="Wingdings" pitchFamily="2" charset="2"/>
              <a:buChar char="l"/>
            </a:pPr>
            <a:r>
              <a:rPr kumimoji="1" lang="en-US" altLang="ja-JP" sz="1600" b="1" dirty="0"/>
              <a:t>2</a:t>
            </a:r>
            <a:r>
              <a:rPr kumimoji="1" lang="ja-JP" altLang="en-US" sz="1600" b="1"/>
              <a:t>日から</a:t>
            </a:r>
            <a:r>
              <a:rPr kumimoji="1" lang="en-US" altLang="ja-JP" sz="1600" b="1" dirty="0"/>
              <a:t>3</a:t>
            </a:r>
            <a:r>
              <a:rPr kumimoji="1" lang="ja-JP" altLang="en-US" sz="1600" b="1"/>
              <a:t>日程度</a:t>
            </a:r>
            <a:endParaRPr kumimoji="1" lang="en-US" altLang="ja-JP" sz="1600" b="1" dirty="0"/>
          </a:p>
        </p:txBody>
      </p:sp>
    </p:spTree>
    <p:extLst>
      <p:ext uri="{BB962C8B-B14F-4D97-AF65-F5344CB8AC3E}">
        <p14:creationId xmlns:p14="http://schemas.microsoft.com/office/powerpoint/2010/main" val="25387203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sp>
        <p:nvSpPr>
          <p:cNvPr id="15" name="テキスト ボックス 14">
            <a:extLst>
              <a:ext uri="{FF2B5EF4-FFF2-40B4-BE49-F238E27FC236}">
                <a16:creationId xmlns:a16="http://schemas.microsoft.com/office/drawing/2014/main" id="{FB7F453D-4C85-3643-A623-ED6F3CED5FCA}"/>
              </a:ext>
            </a:extLst>
          </p:cNvPr>
          <p:cNvSpPr txBox="1"/>
          <p:nvPr/>
        </p:nvSpPr>
        <p:spPr>
          <a:xfrm>
            <a:off x="179512" y="6176337"/>
            <a:ext cx="8712968" cy="276999"/>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総合戦略室）をもとに公益財団法人九州先端科学技術研究所が作成</a:t>
            </a:r>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Tree>
    <p:extLst>
      <p:ext uri="{BB962C8B-B14F-4D97-AF65-F5344CB8AC3E}">
        <p14:creationId xmlns:p14="http://schemas.microsoft.com/office/powerpoint/2010/main" val="18579181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ISIT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が地域の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企業および不動産仲介企業と協働で、オープンデータを利用したビジネス実証実験を実施し、不動産物件仲介サービスにおいてオープンデータを利用した事例作りに成功しました</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事例：民間企業と連携したオープンデータのビジネス活用事例開発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正方形/長方形 7">
            <a:extLst>
              <a:ext uri="{FF2B5EF4-FFF2-40B4-BE49-F238E27FC236}">
                <a16:creationId xmlns:a16="http://schemas.microsoft.com/office/drawing/2014/main" id="{2F2F731F-B48C-A146-B4D8-BB7FBE92245F}"/>
              </a:ext>
            </a:extLst>
          </p:cNvPr>
          <p:cNvSpPr/>
          <p:nvPr/>
        </p:nvSpPr>
        <p:spPr>
          <a:xfrm>
            <a:off x="2534444"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kumimoji="1" lang="ja-JP" altLang="en-US" b="1"/>
              <a:t>オープンデータプラットフォーム</a:t>
            </a:r>
            <a:endParaRPr kumimoji="1" lang="en-US" altLang="ja-JP" b="1" dirty="0"/>
          </a:p>
          <a:p>
            <a:pPr algn="ctr"/>
            <a:r>
              <a:rPr kumimoji="1" lang="ja-JP" altLang="en-US" b="1"/>
              <a:t>（</a:t>
            </a:r>
            <a:r>
              <a:rPr kumimoji="1" lang="en-US" altLang="ja-JP" b="1" dirty="0"/>
              <a:t>ISIT)</a:t>
            </a:r>
            <a:endParaRPr kumimoji="1" lang="ja-JP" altLang="en-US" b="1"/>
          </a:p>
        </p:txBody>
      </p:sp>
      <p:sp>
        <p:nvSpPr>
          <p:cNvPr id="13" name="正方形/長方形 12">
            <a:extLst>
              <a:ext uri="{FF2B5EF4-FFF2-40B4-BE49-F238E27FC236}">
                <a16:creationId xmlns:a16="http://schemas.microsoft.com/office/drawing/2014/main" id="{651B0505-D8B1-5F41-A81C-3CD89A144023}"/>
              </a:ext>
            </a:extLst>
          </p:cNvPr>
          <p:cNvSpPr/>
          <p:nvPr/>
        </p:nvSpPr>
        <p:spPr>
          <a:xfrm>
            <a:off x="2534444"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kumimoji="1" lang="ja-JP" altLang="en-US" b="1"/>
              <a:t>不動産事業者向け</a:t>
            </a:r>
            <a:r>
              <a:rPr kumimoji="1" lang="en-US" altLang="ja-JP" b="1" dirty="0"/>
              <a:t>API</a:t>
            </a:r>
          </a:p>
          <a:p>
            <a:pPr algn="ctr"/>
            <a:r>
              <a:rPr kumimoji="1" lang="ja-JP" altLang="en-US" b="1"/>
              <a:t>（シティアスコム）</a:t>
            </a:r>
            <a:endParaRPr kumimoji="1" lang="en-US" altLang="ja-JP" b="1" dirty="0"/>
          </a:p>
        </p:txBody>
      </p:sp>
      <p:sp>
        <p:nvSpPr>
          <p:cNvPr id="14" name="正方形/長方形 13">
            <a:extLst>
              <a:ext uri="{FF2B5EF4-FFF2-40B4-BE49-F238E27FC236}">
                <a16:creationId xmlns:a16="http://schemas.microsoft.com/office/drawing/2014/main" id="{02BEE645-12BA-0448-A30C-8A8BE4927516}"/>
              </a:ext>
            </a:extLst>
          </p:cNvPr>
          <p:cNvSpPr/>
          <p:nvPr/>
        </p:nvSpPr>
        <p:spPr>
          <a:xfrm>
            <a:off x="2534444" y="272152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kumimoji="1" lang="ja-JP" altLang="en-US" b="1"/>
              <a:t>不動産仲介ホームページ</a:t>
            </a:r>
            <a:endParaRPr kumimoji="1" lang="en-US" altLang="ja-JP" b="1" dirty="0"/>
          </a:p>
          <a:p>
            <a:pPr algn="ctr"/>
            <a:r>
              <a:rPr kumimoji="1" lang="en-US" altLang="ja-JP" b="1" dirty="0"/>
              <a:t>(</a:t>
            </a:r>
            <a:r>
              <a:rPr kumimoji="1" lang="ja-JP" altLang="en-US" b="1"/>
              <a:t>駅前不動産</a:t>
            </a:r>
            <a:r>
              <a:rPr kumimoji="1" lang="en-US" altLang="ja-JP" b="1" dirty="0"/>
              <a:t>)</a:t>
            </a:r>
            <a:endParaRPr kumimoji="1" lang="ja-JP" altLang="en-US" b="1"/>
          </a:p>
        </p:txBody>
      </p:sp>
      <p:sp>
        <p:nvSpPr>
          <p:cNvPr id="16" name="フローチャート: 磁気ディスク 15">
            <a:extLst>
              <a:ext uri="{FF2B5EF4-FFF2-40B4-BE49-F238E27FC236}">
                <a16:creationId xmlns:a16="http://schemas.microsoft.com/office/drawing/2014/main" id="{F189FD3C-6DC9-3E42-9996-81F390D259B4}"/>
              </a:ext>
            </a:extLst>
          </p:cNvPr>
          <p:cNvSpPr/>
          <p:nvPr/>
        </p:nvSpPr>
        <p:spPr>
          <a:xfrm>
            <a:off x="446212"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b="1"/>
              <a:t>福岡市</a:t>
            </a:r>
            <a:endParaRPr kumimoji="1" lang="en-US" altLang="ja-JP" b="1" dirty="0"/>
          </a:p>
          <a:p>
            <a:pPr algn="ctr"/>
            <a:r>
              <a:rPr kumimoji="1" lang="ja-JP" altLang="en-US" b="1"/>
              <a:t>オープンデータ</a:t>
            </a:r>
          </a:p>
        </p:txBody>
      </p:sp>
      <p:cxnSp>
        <p:nvCxnSpPr>
          <p:cNvPr id="18" name="直線矢印コネクタ 17">
            <a:extLst>
              <a:ext uri="{FF2B5EF4-FFF2-40B4-BE49-F238E27FC236}">
                <a16:creationId xmlns:a16="http://schemas.microsoft.com/office/drawing/2014/main" id="{C4D57BB3-FF9A-F748-8565-68E1C5DF3760}"/>
              </a:ext>
            </a:extLst>
          </p:cNvPr>
          <p:cNvCxnSpPr>
            <a:stCxn id="8" idx="0"/>
            <a:endCxn id="13" idx="2"/>
          </p:cNvCxnSpPr>
          <p:nvPr/>
        </p:nvCxnSpPr>
        <p:spPr>
          <a:xfrm flipV="1">
            <a:off x="3913262"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50F28657-1485-C040-B5B9-D8FFA3570F25}"/>
              </a:ext>
            </a:extLst>
          </p:cNvPr>
          <p:cNvCxnSpPr>
            <a:stCxn id="13" idx="0"/>
            <a:endCxn id="14" idx="2"/>
          </p:cNvCxnSpPr>
          <p:nvPr/>
        </p:nvCxnSpPr>
        <p:spPr>
          <a:xfrm flipV="1">
            <a:off x="3913262" y="3493708"/>
            <a:ext cx="0" cy="47131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A920CC08-6CE7-D443-AE47-9BED6E97DD13}"/>
              </a:ext>
            </a:extLst>
          </p:cNvPr>
          <p:cNvCxnSpPr>
            <a:cxnSpLocks/>
            <a:stCxn id="14" idx="3"/>
          </p:cNvCxnSpPr>
          <p:nvPr/>
        </p:nvCxnSpPr>
        <p:spPr>
          <a:xfrm>
            <a:off x="5292080" y="3107618"/>
            <a:ext cx="509281" cy="365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CA1FD4F3-2368-C24D-AB63-4477EE83E19B}"/>
              </a:ext>
            </a:extLst>
          </p:cNvPr>
          <p:cNvCxnSpPr>
            <a:cxnSpLocks/>
            <a:stCxn id="16" idx="4"/>
            <a:endCxn id="8" idx="1"/>
          </p:cNvCxnSpPr>
          <p:nvPr/>
        </p:nvCxnSpPr>
        <p:spPr>
          <a:xfrm flipV="1">
            <a:off x="2030388" y="5627898"/>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15C37B7-EDC0-E74E-993B-EBFFC3ABC5E2}"/>
              </a:ext>
            </a:extLst>
          </p:cNvPr>
          <p:cNvSpPr txBox="1"/>
          <p:nvPr/>
        </p:nvSpPr>
        <p:spPr>
          <a:xfrm>
            <a:off x="194486" y="4077072"/>
            <a:ext cx="2217274" cy="107721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a:p>
            <a:pPr marL="285750" indent="-285750">
              <a:buFont typeface="Arial" panose="020B0604020202020204" pitchFamily="34" charset="0"/>
              <a:buChar char="•"/>
            </a:pPr>
            <a:r>
              <a:rPr kumimoji="1" lang="ja-JP" altLang="en-US" sz="1600"/>
              <a:t>公立小中学校児童</a:t>
            </a:r>
            <a:br>
              <a:rPr kumimoji="1" lang="en-US" altLang="ja-JP" sz="1600" dirty="0"/>
            </a:br>
            <a:r>
              <a:rPr kumimoji="1" lang="ja-JP" altLang="en-US" sz="1600"/>
              <a:t>・生徒数（学校別）</a:t>
            </a:r>
            <a:endParaRPr kumimoji="1" lang="en-US" altLang="ja-JP" sz="1600" dirty="0"/>
          </a:p>
        </p:txBody>
      </p:sp>
      <p:sp>
        <p:nvSpPr>
          <p:cNvPr id="17" name="テキスト ボックス 16">
            <a:extLst>
              <a:ext uri="{FF2B5EF4-FFF2-40B4-BE49-F238E27FC236}">
                <a16:creationId xmlns:a16="http://schemas.microsoft.com/office/drawing/2014/main" id="{CD15F379-8729-FF48-BA94-0446B531D85E}"/>
              </a:ext>
            </a:extLst>
          </p:cNvPr>
          <p:cNvSpPr txBox="1"/>
          <p:nvPr/>
        </p:nvSpPr>
        <p:spPr>
          <a:xfrm>
            <a:off x="5796693" y="3749458"/>
            <a:ext cx="3145561" cy="490006"/>
          </a:xfrm>
          <a:prstGeom prst="rect">
            <a:avLst/>
          </a:prstGeom>
          <a:noFill/>
        </p:spPr>
        <p:txBody>
          <a:bodyPr wrap="square" rtlCol="0">
            <a:spAutoFit/>
          </a:bodyPr>
          <a:lstStyle/>
          <a:p>
            <a:r>
              <a:rPr lang="en" altLang="ja-JP" sz="1292" dirty="0">
                <a:hlinkClick r:id="rId3"/>
              </a:rPr>
              <a:t>https://www.ekimae-r-e.co.jp/search/map/40/0/</a:t>
            </a:r>
            <a:endParaRPr lang="ja-JP" altLang="en-US" sz="1292"/>
          </a:p>
        </p:txBody>
      </p:sp>
      <p:pic>
        <p:nvPicPr>
          <p:cNvPr id="19" name="図 18">
            <a:extLst>
              <a:ext uri="{FF2B5EF4-FFF2-40B4-BE49-F238E27FC236}">
                <a16:creationId xmlns:a16="http://schemas.microsoft.com/office/drawing/2014/main" id="{8C209C71-5592-0445-8CC5-AC08B07CF5DB}"/>
              </a:ext>
            </a:extLst>
          </p:cNvPr>
          <p:cNvPicPr>
            <a:picLocks noChangeAspect="1"/>
          </p:cNvPicPr>
          <p:nvPr/>
        </p:nvPicPr>
        <p:blipFill>
          <a:blip r:embed="rId4"/>
          <a:stretch>
            <a:fillRect/>
          </a:stretch>
        </p:blipFill>
        <p:spPr>
          <a:xfrm>
            <a:off x="5796201" y="2280625"/>
            <a:ext cx="3131184" cy="1468833"/>
          </a:xfrm>
          <a:prstGeom prst="rect">
            <a:avLst/>
          </a:prstGeom>
          <a:solidFill>
            <a:schemeClr val="bg1">
              <a:lumMod val="75000"/>
            </a:schemeClr>
          </a:solidFill>
          <a:ln>
            <a:solidFill>
              <a:schemeClr val="bg1">
                <a:lumMod val="75000"/>
              </a:schemeClr>
            </a:solidFill>
          </a:ln>
        </p:spPr>
      </p:pic>
    </p:spTree>
    <p:extLst>
      <p:ext uri="{BB962C8B-B14F-4D97-AF65-F5344CB8AC3E}">
        <p14:creationId xmlns:p14="http://schemas.microsoft.com/office/powerpoint/2010/main" val="16324965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（参考）不動産仲介サービスの物件詳細画面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5981125" cy="369332"/>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不動産物件の詳細画面に小学校区名・中学校区名を表示</a:t>
            </a:r>
            <a:endParaRPr kumimoji="1" lang="en-US" altLang="ja-JP" dirty="0"/>
          </a:p>
        </p:txBody>
      </p:sp>
      <p:pic>
        <p:nvPicPr>
          <p:cNvPr id="5" name="図 4">
            <a:extLst>
              <a:ext uri="{FF2B5EF4-FFF2-40B4-BE49-F238E27FC236}">
                <a16:creationId xmlns:a16="http://schemas.microsoft.com/office/drawing/2014/main" id="{D273B693-4053-6E4D-B09C-CF5A201BE1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576" y="1613727"/>
            <a:ext cx="7740352" cy="4479569"/>
          </a:xfrm>
          <a:prstGeom prst="rect">
            <a:avLst/>
          </a:prstGeom>
        </p:spPr>
      </p:pic>
      <p:sp>
        <p:nvSpPr>
          <p:cNvPr id="12" name="正方形/長方形 11">
            <a:extLst>
              <a:ext uri="{FF2B5EF4-FFF2-40B4-BE49-F238E27FC236}">
                <a16:creationId xmlns:a16="http://schemas.microsoft.com/office/drawing/2014/main" id="{EE5C7D29-9134-BE46-813D-7557C2B1A61F}"/>
              </a:ext>
            </a:extLst>
          </p:cNvPr>
          <p:cNvSpPr/>
          <p:nvPr/>
        </p:nvSpPr>
        <p:spPr>
          <a:xfrm>
            <a:off x="684584" y="4638063"/>
            <a:ext cx="7847856" cy="12961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35616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48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b="1"/>
              <a:t>オープンデータがホームページで公開されている場合</a:t>
            </a:r>
            <a:endParaRPr kumimoji="1" lang="en-US" altLang="ja-JP" sz="1600" b="1" dirty="0"/>
          </a:p>
          <a:p>
            <a:pPr marL="800100" lvl="1" indent="-342900">
              <a:lnSpc>
                <a:spcPts val="2520"/>
              </a:lnSpc>
              <a:buFont typeface="Arial" panose="020B0604020202020204" pitchFamily="34" charset="0"/>
              <a:buChar char="•"/>
            </a:pPr>
            <a:r>
              <a:rPr kumimoji="1" lang="ja-JP" altLang="en-US" sz="1600" b="1"/>
              <a:t>ファイルをダウンロードして使用</a:t>
            </a:r>
          </a:p>
          <a:p>
            <a:pPr marL="342900" indent="-342900">
              <a:lnSpc>
                <a:spcPts val="2520"/>
              </a:lnSpc>
              <a:buFont typeface="Wingdings" pitchFamily="2" charset="2"/>
              <a:buChar char="l"/>
            </a:pPr>
            <a:r>
              <a:rPr kumimoji="1" lang="ja-JP" altLang="en-US" sz="1600" b="1"/>
              <a:t>オープンデータカタログサイトで公開されている場合</a:t>
            </a:r>
            <a:r>
              <a:rPr kumimoji="1" lang="en-US" altLang="ja-JP" sz="1600" b="1" dirty="0"/>
              <a:t>(*1)</a:t>
            </a:r>
          </a:p>
          <a:p>
            <a:pPr marL="800100" lvl="1" indent="-342900">
              <a:lnSpc>
                <a:spcPts val="2520"/>
              </a:lnSpc>
              <a:buFont typeface="Arial" panose="020B0604020202020204" pitchFamily="34" charset="0"/>
              <a:buChar char="•"/>
            </a:pPr>
            <a:r>
              <a:rPr kumimoji="1" lang="ja-JP" altLang="en-US" sz="1600" b="1"/>
              <a:t>ファイルをダウンロードして使用</a:t>
            </a:r>
            <a:endParaRPr kumimoji="1" lang="en-US" altLang="ja-JP" sz="1600" b="1" dirty="0"/>
          </a:p>
          <a:p>
            <a:pPr marL="800100" lvl="1" indent="-342900">
              <a:lnSpc>
                <a:spcPts val="2520"/>
              </a:lnSpc>
              <a:buFont typeface="Arial" panose="020B0604020202020204" pitchFamily="34" charset="0"/>
              <a:buChar char="•"/>
            </a:pPr>
            <a:r>
              <a:rPr kumimoji="1" lang="ja-JP" altLang="en-US" sz="1600" b="1"/>
              <a:t>オープンデータカタログサイトの</a:t>
            </a:r>
            <a:r>
              <a:rPr kumimoji="1" lang="en-US" altLang="ja-JP" sz="1600" b="1" dirty="0"/>
              <a:t>API(*2)</a:t>
            </a:r>
            <a:r>
              <a:rPr kumimoji="1" lang="ja-JP" altLang="en-US" sz="1600" b="1"/>
              <a:t>を通じて使用</a:t>
            </a:r>
            <a:endParaRPr kumimoji="1" lang="en-US" altLang="ja-JP" sz="1600" b="1" dirty="0"/>
          </a:p>
        </p:txBody>
      </p:sp>
      <p:sp>
        <p:nvSpPr>
          <p:cNvPr id="13" name="テキスト ボックス 12">
            <a:extLst>
              <a:ext uri="{FF2B5EF4-FFF2-40B4-BE49-F238E27FC236}">
                <a16:creationId xmlns:a16="http://schemas.microsoft.com/office/drawing/2014/main" id="{1E332F82-8504-F541-A6F0-91D3FFA2ED9E}"/>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API(*3)</a:t>
            </a:r>
            <a:r>
              <a:rPr kumimoji="1" lang="ja-JP" altLang="en-US" sz="1600"/>
              <a:t>の使用例</a:t>
            </a:r>
          </a:p>
        </p:txBody>
      </p:sp>
      <p:sp>
        <p:nvSpPr>
          <p:cNvPr id="14" name="正方形/長方形 13">
            <a:extLst>
              <a:ext uri="{FF2B5EF4-FFF2-40B4-BE49-F238E27FC236}">
                <a16:creationId xmlns:a16="http://schemas.microsoft.com/office/drawing/2014/main" id="{A440D016-A82B-BA41-A326-CFB87F5D88C5}"/>
              </a:ext>
            </a:extLst>
          </p:cNvPr>
          <p:cNvSpPr/>
          <p:nvPr/>
        </p:nvSpPr>
        <p:spPr>
          <a:xfrm>
            <a:off x="742365" y="4335300"/>
            <a:ext cx="7776864" cy="14086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20"/>
              </a:lnSpc>
            </a:pPr>
            <a:r>
              <a:rPr kumimoji="1" lang="ja-JP" altLang="en-US" sz="1600">
                <a:solidFill>
                  <a:schemeClr val="tx1"/>
                </a:solidFill>
              </a:rPr>
              <a:t>データセットの一覧を取得する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ts val="242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6D1553B7-8AF8-6441-97B0-3AB9B4E138C6}"/>
              </a:ext>
            </a:extLst>
          </p:cNvPr>
          <p:cNvSpPr txBox="1"/>
          <p:nvPr/>
        </p:nvSpPr>
        <p:spPr>
          <a:xfrm>
            <a:off x="323528" y="5805264"/>
            <a:ext cx="8640960" cy="646331"/>
          </a:xfrm>
          <a:prstGeom prst="rect">
            <a:avLst/>
          </a:prstGeom>
          <a:noFill/>
        </p:spPr>
        <p:txBody>
          <a:bodyPr wrap="square" rtlCol="0">
            <a:spAutoFit/>
          </a:bodyPr>
          <a:lstStyle/>
          <a:p>
            <a:r>
              <a:rPr kumimoji="1" lang="en-US" altLang="ja-JP" sz="1200" dirty="0"/>
              <a:t>(*1)CKAN(</a:t>
            </a:r>
            <a:r>
              <a:rPr kumimoji="1" lang="ja-JP" altLang="en-US" sz="1200"/>
              <a:t>シーカン</a:t>
            </a:r>
            <a:r>
              <a:rPr kumimoji="1" lang="en-US" altLang="ja-JP" sz="1200" dirty="0"/>
              <a:t>)</a:t>
            </a:r>
            <a:r>
              <a:rPr kumimoji="1" lang="ja-JP" altLang="en-US" sz="1200"/>
              <a:t>というオープンデータカタログサイトを利用している場合の使用方法です。</a:t>
            </a:r>
            <a:endParaRPr kumimoji="1" lang="en-US" altLang="ja-JP" sz="1200" dirty="0"/>
          </a:p>
          <a:p>
            <a:r>
              <a:rPr kumimoji="1" lang="en-US" altLang="ja-JP" sz="1200" dirty="0"/>
              <a:t>(*2)API(</a:t>
            </a:r>
            <a:r>
              <a:rPr kumimoji="1" lang="ja-JP" altLang="en-US" sz="1200"/>
              <a:t>アプリケーション・プログラミング・インタフェース</a:t>
            </a:r>
            <a:r>
              <a:rPr kumimoji="1" lang="en-US" altLang="ja-JP" sz="1200" dirty="0"/>
              <a:t>)</a:t>
            </a:r>
            <a:r>
              <a:rPr kumimoji="1" lang="ja-JP" altLang="en-US" sz="1200"/>
              <a:t>とは、プログラムから機能を呼び出すための仕組みです。</a:t>
            </a:r>
            <a:endParaRPr kumimoji="1" lang="en-US" altLang="ja-JP" sz="1200" dirty="0"/>
          </a:p>
          <a:p>
            <a:r>
              <a:rPr kumimoji="1" lang="en-US" altLang="ja-JP" sz="1200" dirty="0"/>
              <a:t>(*3)CKAN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a:t>
            </a:r>
            <a:r>
              <a:rPr kumimoji="1" lang="en-US" altLang="ja-JP" dirty="0">
                <a:latin typeface="+mn-ea"/>
                <a:ea typeface="+mn-ea"/>
              </a:rPr>
              <a:t>LINE</a:t>
            </a:r>
            <a:r>
              <a:rPr kumimoji="1" lang="ja-JP" altLang="en-US">
                <a:latin typeface="+mn-ea"/>
                <a:ea typeface="+mn-ea"/>
              </a:rPr>
              <a:t>アプリからの</a:t>
            </a:r>
            <a:r>
              <a:rPr kumimoji="1" lang="en-US" altLang="ja-JP" dirty="0">
                <a:latin typeface="+mn-ea"/>
                <a:ea typeface="+mn-ea"/>
              </a:rPr>
              <a:t>CKAN API</a:t>
            </a:r>
            <a:r>
              <a:rPr kumimoji="1" lang="ja-JP" altLang="en-US">
                <a:latin typeface="+mn-ea"/>
                <a:ea typeface="+mn-ea"/>
              </a:rPr>
              <a:t>活用</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17" name="図 16">
            <a:extLst>
              <a:ext uri="{FF2B5EF4-FFF2-40B4-BE49-F238E27FC236}">
                <a16:creationId xmlns:a16="http://schemas.microsoft.com/office/drawing/2014/main" id="{6D8039F9-A88B-7840-8F64-BB58FA5BE2EA}"/>
              </a:ext>
            </a:extLst>
          </p:cNvPr>
          <p:cNvPicPr>
            <a:picLocks noChangeAspect="1"/>
          </p:cNvPicPr>
          <p:nvPr/>
        </p:nvPicPr>
        <p:blipFill>
          <a:blip r:embed="rId3"/>
          <a:stretch>
            <a:fillRect/>
          </a:stretch>
        </p:blipFill>
        <p:spPr>
          <a:xfrm>
            <a:off x="3254436" y="966424"/>
            <a:ext cx="3175691" cy="5645672"/>
          </a:xfrm>
          <a:prstGeom prst="rect">
            <a:avLst/>
          </a:prstGeom>
        </p:spPr>
      </p:pic>
      <p:sp>
        <p:nvSpPr>
          <p:cNvPr id="19" name="角丸四角形吹き出し 18">
            <a:extLst>
              <a:ext uri="{FF2B5EF4-FFF2-40B4-BE49-F238E27FC236}">
                <a16:creationId xmlns:a16="http://schemas.microsoft.com/office/drawing/2014/main" id="{7C041638-7BDF-2A48-ADDF-A74D6DE8DAB5}"/>
              </a:ext>
            </a:extLst>
          </p:cNvPr>
          <p:cNvSpPr/>
          <p:nvPr/>
        </p:nvSpPr>
        <p:spPr>
          <a:xfrm>
            <a:off x="6822187" y="1209886"/>
            <a:ext cx="1270861" cy="619932"/>
          </a:xfrm>
          <a:prstGeom prst="wedgeRoundRectCallout">
            <a:avLst>
              <a:gd name="adj1" fmla="val -156199"/>
              <a:gd name="adj2" fmla="val 1475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位置情報を送る</a:t>
            </a:r>
          </a:p>
        </p:txBody>
      </p:sp>
      <p:sp>
        <p:nvSpPr>
          <p:cNvPr id="21" name="角丸四角形吹き出し 20">
            <a:extLst>
              <a:ext uri="{FF2B5EF4-FFF2-40B4-BE49-F238E27FC236}">
                <a16:creationId xmlns:a16="http://schemas.microsoft.com/office/drawing/2014/main" id="{99A1CE73-3F41-5E42-8B10-A62E2C8DA0B7}"/>
              </a:ext>
            </a:extLst>
          </p:cNvPr>
          <p:cNvSpPr/>
          <p:nvPr/>
        </p:nvSpPr>
        <p:spPr>
          <a:xfrm>
            <a:off x="1240051" y="2348880"/>
            <a:ext cx="1531749" cy="619932"/>
          </a:xfrm>
          <a:prstGeom prst="wedgeRoundRectCallout">
            <a:avLst>
              <a:gd name="adj1" fmla="val 122942"/>
              <a:gd name="adj2" fmla="val 177500"/>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校区名が返ってくる</a:t>
            </a:r>
          </a:p>
        </p:txBody>
      </p:sp>
      <p:sp>
        <p:nvSpPr>
          <p:cNvPr id="23" name="角丸四角形吹き出し 22">
            <a:extLst>
              <a:ext uri="{FF2B5EF4-FFF2-40B4-BE49-F238E27FC236}">
                <a16:creationId xmlns:a16="http://schemas.microsoft.com/office/drawing/2014/main" id="{306A68DD-B2B7-854A-913B-51F03195D12D}"/>
              </a:ext>
            </a:extLst>
          </p:cNvPr>
          <p:cNvSpPr/>
          <p:nvPr/>
        </p:nvSpPr>
        <p:spPr>
          <a:xfrm>
            <a:off x="6822187" y="3457140"/>
            <a:ext cx="1270861" cy="619932"/>
          </a:xfrm>
          <a:prstGeom prst="wedgeRoundRectCallout">
            <a:avLst>
              <a:gd name="adj1" fmla="val -101940"/>
              <a:gd name="adj2" fmla="val 800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校区名を送る</a:t>
            </a:r>
          </a:p>
        </p:txBody>
      </p:sp>
      <p:sp>
        <p:nvSpPr>
          <p:cNvPr id="24" name="角丸四角形吹き出し 23">
            <a:extLst>
              <a:ext uri="{FF2B5EF4-FFF2-40B4-BE49-F238E27FC236}">
                <a16:creationId xmlns:a16="http://schemas.microsoft.com/office/drawing/2014/main" id="{B1F13580-1FB2-9D42-961F-80349339E785}"/>
              </a:ext>
            </a:extLst>
          </p:cNvPr>
          <p:cNvSpPr/>
          <p:nvPr/>
        </p:nvSpPr>
        <p:spPr>
          <a:xfrm>
            <a:off x="870674" y="3559540"/>
            <a:ext cx="1901126" cy="805913"/>
          </a:xfrm>
          <a:prstGeom prst="wedgeRoundRectCallout">
            <a:avLst>
              <a:gd name="adj1" fmla="val 107199"/>
              <a:gd name="adj2" fmla="val 9192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児童数・生徒数が返ってくる</a:t>
            </a:r>
          </a:p>
        </p:txBody>
      </p:sp>
    </p:spTree>
    <p:extLst>
      <p:ext uri="{BB962C8B-B14F-4D97-AF65-F5344CB8AC3E}">
        <p14:creationId xmlns:p14="http://schemas.microsoft.com/office/powerpoint/2010/main" val="2832627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521718"/>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オープンデータの全体コンセプトを策定し首長や幹部に説明します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オープンデータの意義や目的など取組方針を策定します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04725"/>
            <a:ext cx="7776864" cy="14830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オープンデータに取り組むため、何をどのように検討し企画すればよいか</a:t>
            </a:r>
            <a:endParaRPr kumimoji="1" lang="en-US" altLang="ja-JP" sz="1600" b="1" dirty="0"/>
          </a:p>
          <a:p>
            <a:pPr marL="285750" indent="-285750">
              <a:lnSpc>
                <a:spcPct val="150000"/>
              </a:lnSpc>
              <a:buFont typeface="Wingdings" pitchFamily="2" charset="2"/>
              <a:buChar char="l"/>
            </a:pPr>
            <a:r>
              <a:rPr kumimoji="1" lang="ja-JP" altLang="en-US" sz="1600" b="1"/>
              <a:t>首長や幹部から理解を得るために、オープンデータの効果やメリットをどのように説明すればよいか</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143309"/>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15517"/>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251520" y="6165304"/>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025187" cy="338554"/>
          </a:xfrm>
          <a:prstGeom prst="rect">
            <a:avLst/>
          </a:prstGeom>
          <a:noFill/>
        </p:spPr>
        <p:txBody>
          <a:bodyPr wrap="none" rtlCol="0">
            <a:spAutoFit/>
          </a:bodyPr>
          <a:lstStyle/>
          <a:p>
            <a:r>
              <a:rPr kumimoji="1" lang="ja-JP" altLang="en-US" sz="1600"/>
              <a:t>オープンデータの利用に関する制約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b="1"/>
              <a:t>ライセンスや利用規約を遵守していたとしても、使い方によっては他の法律に違反する可能性があります</a:t>
            </a:r>
            <a:endParaRPr kumimoji="1" lang="en-US" altLang="ja-JP" sz="1600" b="1"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41957236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52</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1187276" y="6168785"/>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dirty="0"/>
          </a:p>
        </p:txBody>
      </p:sp>
      <p:pic>
        <p:nvPicPr>
          <p:cNvPr id="2" name="図 1">
            <a:extLst>
              <a:ext uri="{FF2B5EF4-FFF2-40B4-BE49-F238E27FC236}">
                <a16:creationId xmlns:a16="http://schemas.microsoft.com/office/drawing/2014/main" id="{615ED938-C37A-4AC6-8D61-EE665D619258}"/>
              </a:ext>
            </a:extLst>
          </p:cNvPr>
          <p:cNvPicPr>
            <a:picLocks noChangeAspect="1"/>
          </p:cNvPicPr>
          <p:nvPr/>
        </p:nvPicPr>
        <p:blipFill rotWithShape="1">
          <a:blip r:embed="rId4"/>
          <a:srcRect l="19287" t="10335" r="19288" b="4457"/>
          <a:stretch/>
        </p:blipFill>
        <p:spPr>
          <a:xfrm>
            <a:off x="1187276" y="1303111"/>
            <a:ext cx="6596382" cy="4905002"/>
          </a:xfrm>
          <a:prstGeom prst="rect">
            <a:avLst/>
          </a:prstGeom>
        </p:spPr>
      </p:pic>
    </p:spTree>
    <p:extLst>
      <p:ext uri="{BB962C8B-B14F-4D97-AF65-F5344CB8AC3E}">
        <p14:creationId xmlns:p14="http://schemas.microsoft.com/office/powerpoint/2010/main" val="6133717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53</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p:spPr>
        <p:txBody>
          <a:bodyPr wrap="square" rtlCol="0" anchor="t"/>
          <a:lstStyle/>
          <a:p>
            <a:pPr>
              <a:lnSpc>
                <a:spcPts val="2520"/>
              </a:lnSpc>
            </a:pPr>
            <a:r>
              <a:rPr lang="ja-JP" altLang="en-US" sz="1600"/>
              <a:t>実務講習のコンテンツは</a:t>
            </a:r>
            <a:r>
              <a:rPr lang="en-US" altLang="ja-JP" sz="1600" u="sng" dirty="0">
                <a:hlinkClick r:id="rId3">
                  <a:extLst>
                    <a:ext uri="{A12FA001-AC4F-418D-AE19-62706E023703}">
                      <ahyp:hlinkClr xmlns:ahyp="http://schemas.microsoft.com/office/drawing/2018/hyperlinkcolor" val="tx"/>
                    </a:ext>
                  </a:extLst>
                </a:hlinkClick>
              </a:rPr>
              <a:t>Web</a:t>
            </a:r>
            <a:r>
              <a:rPr lang="ja-JP" altLang="en-US" sz="1600" u="sng">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r>
              <a:rPr kumimoji="1" lang="en-US" altLang="ja-JP" dirty="0">
                <a:latin typeface="+mn-ea"/>
                <a:ea typeface="+mn-ea"/>
              </a:rPr>
              <a:t>Web</a:t>
            </a:r>
            <a:r>
              <a:rPr kumimoji="1" lang="ja-JP" altLang="en-US">
                <a:latin typeface="+mn-ea"/>
                <a:ea typeface="+mn-ea"/>
              </a:rPr>
              <a:t>版の実務講習コンテンツ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12" name="図 11">
            <a:extLst>
              <a:ext uri="{FF2B5EF4-FFF2-40B4-BE49-F238E27FC236}">
                <a16:creationId xmlns:a16="http://schemas.microsoft.com/office/drawing/2014/main" id="{4602406C-0793-EC49-9E95-A06DDB9DC4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773" y="1457073"/>
            <a:ext cx="8488451" cy="3938787"/>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54</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pic>
        <p:nvPicPr>
          <p:cNvPr id="12" name="図 11">
            <a:hlinkClick r:id="rId3"/>
            <a:extLst>
              <a:ext uri="{FF2B5EF4-FFF2-40B4-BE49-F238E27FC236}">
                <a16:creationId xmlns:a16="http://schemas.microsoft.com/office/drawing/2014/main" id="{B9B995FF-73B7-3346-B9A4-1EA38E774922}"/>
              </a:ext>
            </a:extLst>
          </p:cNvPr>
          <p:cNvPicPr>
            <a:picLocks noChangeAspect="1"/>
          </p:cNvPicPr>
          <p:nvPr/>
        </p:nvPicPr>
        <p:blipFill>
          <a:blip r:embed="rId4"/>
          <a:stretch>
            <a:fillRect/>
          </a:stretch>
        </p:blipFill>
        <p:spPr>
          <a:xfrm>
            <a:off x="1547664" y="1994041"/>
            <a:ext cx="6154463" cy="4120955"/>
          </a:xfrm>
          <a:prstGeom prst="rect">
            <a:avLst/>
          </a:prstGeom>
        </p:spPr>
      </p:pic>
      <p:sp>
        <p:nvSpPr>
          <p:cNvPr id="13" name="テキスト ボックス 12">
            <a:extLst>
              <a:ext uri="{FF2B5EF4-FFF2-40B4-BE49-F238E27FC236}">
                <a16:creationId xmlns:a16="http://schemas.microsoft.com/office/drawing/2014/main" id="{9FA70F31-9369-4D4E-A4A3-53344D463EA3}"/>
              </a:ext>
            </a:extLst>
          </p:cNvPr>
          <p:cNvSpPr txBox="1"/>
          <p:nvPr/>
        </p:nvSpPr>
        <p:spPr>
          <a:xfrm>
            <a:off x="658146" y="6248345"/>
            <a:ext cx="7438718" cy="276999"/>
          </a:xfrm>
          <a:prstGeom prst="rect">
            <a:avLst/>
          </a:prstGeom>
          <a:noFill/>
        </p:spPr>
        <p:txBody>
          <a:bodyPr wrap="square" rtlCol="0">
            <a:spAutoFit/>
          </a:bodyPr>
          <a:lstStyle/>
          <a:p>
            <a:r>
              <a:rPr kumimoji="1" lang="ja-JP" altLang="en-US" sz="1200">
                <a:latin typeface="Meiryo UI" panose="020B0604030504040204" pitchFamily="34" charset="-128"/>
                <a:ea typeface="Meiryo UI" panose="020B0604030504040204" pitchFamily="34" charset="-128"/>
              </a:rPr>
              <a:t>出典</a:t>
            </a:r>
            <a:r>
              <a:rPr lang="ja-JP" altLang="en-US" sz="1200">
                <a:latin typeface="Meiryo UI" panose="020B0604030504040204" pitchFamily="34" charset="-128"/>
                <a:ea typeface="Meiryo UI" panose="020B0604030504040204" pitchFamily="34" charset="-128"/>
              </a:rPr>
              <a:t>：オープンデータってなんだろう？（総務省動画チャンネル）、</a:t>
            </a:r>
            <a:r>
              <a:rPr lang="en" altLang="ja-JP" sz="1200" dirty="0">
                <a:latin typeface="Meiryo UI" panose="020B0604030504040204" pitchFamily="34" charset="-128"/>
                <a:ea typeface="Meiryo UI" panose="020B0604030504040204" pitchFamily="34" charset="-128"/>
                <a:hlinkClick r:id="rId3"/>
              </a:rPr>
              <a:t>https://youtu.be/5tVVYrcaT24</a:t>
            </a:r>
            <a:r>
              <a:rPr lang="en" altLang="ja-JP" sz="1200" dirty="0">
                <a:latin typeface="Meiryo UI" panose="020B0604030504040204" pitchFamily="34" charset="-128"/>
                <a:ea typeface="Meiryo UI" panose="020B0604030504040204" pitchFamily="34" charset="-128"/>
              </a:rPr>
              <a:t> </a:t>
            </a:r>
            <a:endParaRPr kumimoji="1" lang="ja-JP" altLang="en-US" sz="120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297332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b="1">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b="1">
              <a:latin typeface="+mj-lt"/>
            </a:endParaRPr>
          </a:p>
          <a:p>
            <a:pPr marL="800100" lvl="1" indent="-342900">
              <a:lnSpc>
                <a:spcPct val="150000"/>
              </a:lnSpc>
              <a:buFont typeface="+mj-lt"/>
              <a:buAutoNum type="arabicPeriod"/>
            </a:pPr>
            <a:r>
              <a:rPr kumimoji="1" lang="ja-JP" altLang="en-US" sz="1600" b="1">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b="1">
                <a:latin typeface="+mj-lt"/>
              </a:rPr>
              <a:t>機械判読に適したもの</a:t>
            </a:r>
          </a:p>
          <a:p>
            <a:pPr marL="800100" lvl="1" indent="-342900">
              <a:lnSpc>
                <a:spcPct val="150000"/>
              </a:lnSpc>
              <a:buFont typeface="+mj-lt"/>
              <a:buAutoNum type="arabicPeriod"/>
            </a:pPr>
            <a:r>
              <a:rPr kumimoji="1" lang="ja-JP" altLang="en-US" sz="1600" b="1">
                <a:latin typeface="+mj-lt"/>
              </a:rPr>
              <a:t>無償で利用できるもの</a:t>
            </a:r>
          </a:p>
        </p:txBody>
      </p:sp>
      <p:pic>
        <p:nvPicPr>
          <p:cNvPr id="8" name="図 7">
            <a:extLst>
              <a:ext uri="{FF2B5EF4-FFF2-40B4-BE49-F238E27FC236}">
                <a16:creationId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3310894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b="1"/>
              <a:t>政府は、公共データは国民共有の財産であるとの認識を示した「電子行政オープンデータ戦略」（平成</a:t>
            </a:r>
            <a:r>
              <a:rPr lang="en-US" altLang="ja-JP" sz="1600" b="1" dirty="0"/>
              <a:t>24</a:t>
            </a:r>
            <a:r>
              <a:rPr lang="ja-JP" altLang="en-US" sz="1600" b="1"/>
              <a:t>年７月４日 高度情報通信ネットワーク社会推進本部決定）等に基づき、オープンデータの取組を推進しています。</a:t>
            </a:r>
          </a:p>
          <a:p>
            <a:endParaRPr lang="ja-JP" altLang="en-US" sz="1600" b="1"/>
          </a:p>
          <a:p>
            <a:r>
              <a:rPr lang="ja-JP" altLang="en-US" sz="1600" b="1"/>
              <a:t>オープンデータに取り組む意義としては、次の</a:t>
            </a:r>
            <a:r>
              <a:rPr lang="en-US" altLang="ja-JP" sz="1600" b="1" dirty="0"/>
              <a:t>3</a:t>
            </a:r>
            <a:r>
              <a:rPr lang="ja-JP" altLang="en-US" sz="1600" b="1"/>
              <a:t>点が挙げられます。</a:t>
            </a:r>
          </a:p>
          <a:p>
            <a:pPr marL="342900" indent="-342900">
              <a:buFont typeface="+mj-lt"/>
              <a:buAutoNum type="arabicPeriod"/>
            </a:pPr>
            <a:r>
              <a:rPr lang="ja-JP" altLang="en-US" sz="1600" b="1"/>
              <a:t>国民参加・官民協働の推進を通じた諸課題の解決、経済活性化</a:t>
            </a:r>
          </a:p>
          <a:p>
            <a:pPr marL="342900" indent="-342900">
              <a:buFont typeface="+mj-lt"/>
              <a:buAutoNum type="arabicPeriod"/>
            </a:pPr>
            <a:r>
              <a:rPr lang="ja-JP" altLang="en-US" sz="1600" b="1"/>
              <a:t>行政の高度化・効率化</a:t>
            </a:r>
          </a:p>
          <a:p>
            <a:pPr marL="342900" indent="-342900">
              <a:buFont typeface="+mj-lt"/>
              <a:buAutoNum type="arabicPeriod"/>
            </a:pPr>
            <a:r>
              <a:rPr lang="ja-JP" altLang="en-US" sz="1600" b="1"/>
              <a:t>透明性・信頼の向上</a:t>
            </a:r>
          </a:p>
        </p:txBody>
      </p:sp>
      <p:sp>
        <p:nvSpPr>
          <p:cNvPr id="14" name="テキスト ボックス 13">
            <a:extLst>
              <a:ext uri="{FF2B5EF4-FFF2-40B4-BE49-F238E27FC236}">
                <a16:creationId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Tree>
    <p:extLst>
      <p:ext uri="{BB962C8B-B14F-4D97-AF65-F5344CB8AC3E}">
        <p14:creationId xmlns:p14="http://schemas.microsoft.com/office/powerpoint/2010/main" val="41889551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31" name="正方形/長方形 30"/>
          <p:cNvSpPr/>
          <p:nvPr/>
        </p:nvSpPr>
        <p:spPr bwMode="auto">
          <a:xfrm>
            <a:off x="215900" y="1753014"/>
            <a:ext cx="8748588" cy="4791173"/>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自治体がオープンデータに取り組む際の課題は何ですか？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251520" y="6063679"/>
            <a:ext cx="8676580" cy="461665"/>
          </a:xfrm>
          <a:prstGeom prst="rect">
            <a:avLst/>
          </a:prstGeom>
          <a:noFill/>
        </p:spPr>
        <p:txBody>
          <a:bodyPr wrap="square" rtlCol="0">
            <a:spAutoFit/>
          </a:bodyPr>
          <a:lstStyle/>
          <a:p>
            <a:r>
              <a:rPr kumimoji="1" lang="ja-JP" altLang="en-US" sz="1200" dirty="0"/>
              <a:t>出典：地方公共団体へのオープンデータの取組に関するアンケート結果・回答一覧（内閣官房</a:t>
            </a:r>
            <a:r>
              <a:rPr kumimoji="1" lang="en" altLang="ja-JP" sz="1200" dirty="0"/>
              <a:t>IT</a:t>
            </a:r>
            <a:r>
              <a:rPr kumimoji="1" lang="ja-JP" altLang="en-US" sz="1200" dirty="0"/>
              <a:t>総合戦略室、平成</a:t>
            </a:r>
            <a:r>
              <a:rPr kumimoji="1" lang="en-US" altLang="ja-JP" sz="1200" dirty="0"/>
              <a:t>31</a:t>
            </a:r>
            <a:r>
              <a:rPr kumimoji="1" lang="ja-JP" altLang="en-US" sz="1200" dirty="0"/>
              <a:t>年</a:t>
            </a:r>
            <a:r>
              <a:rPr kumimoji="1" lang="en-US" altLang="ja-JP" sz="1200" dirty="0"/>
              <a:t>3</a:t>
            </a:r>
            <a:r>
              <a:rPr kumimoji="1" lang="ja-JP" altLang="en-US" sz="1200" dirty="0"/>
              <a:t>月</a:t>
            </a:r>
            <a:r>
              <a:rPr kumimoji="1" lang="en-US" altLang="ja-JP" sz="1200" dirty="0"/>
              <a:t>26</a:t>
            </a:r>
            <a:r>
              <a:rPr kumimoji="1" lang="ja-JP" altLang="en-US" sz="1200" dirty="0"/>
              <a:t>日公開）（内閣官房</a:t>
            </a:r>
            <a:r>
              <a:rPr kumimoji="1" lang="en" altLang="ja-JP" sz="1200" dirty="0"/>
              <a:t>IT</a:t>
            </a:r>
            <a:r>
              <a:rPr kumimoji="1" lang="ja-JP" altLang="en-US" sz="1200" dirty="0"/>
              <a:t>総合戦略室、クリエイティブ・コモンズ 表示 </a:t>
            </a:r>
            <a:r>
              <a:rPr kumimoji="1" lang="en-US" altLang="ja-JP" sz="1200" dirty="0"/>
              <a:t>4.0 </a:t>
            </a:r>
            <a:r>
              <a:rPr kumimoji="1" lang="ja-JP" altLang="en-US" sz="1200" dirty="0"/>
              <a:t>国際）をもとに公益財団法人九州先端科学技術研究所が作成</a:t>
            </a:r>
          </a:p>
        </p:txBody>
      </p:sp>
      <p:pic>
        <p:nvPicPr>
          <p:cNvPr id="2" name="図 1">
            <a:extLst>
              <a:ext uri="{FF2B5EF4-FFF2-40B4-BE49-F238E27FC236}">
                <a16:creationId xmlns:a16="http://schemas.microsoft.com/office/drawing/2014/main" id="{9DF601DA-70B8-4AC9-9A17-BEB03B214375}"/>
              </a:ext>
            </a:extLst>
          </p:cNvPr>
          <p:cNvPicPr>
            <a:picLocks noChangeAspect="1"/>
          </p:cNvPicPr>
          <p:nvPr/>
        </p:nvPicPr>
        <p:blipFill>
          <a:blip r:embed="rId3"/>
          <a:stretch>
            <a:fillRect/>
          </a:stretch>
        </p:blipFill>
        <p:spPr>
          <a:xfrm>
            <a:off x="226583" y="1768287"/>
            <a:ext cx="8737905" cy="4316344"/>
          </a:xfrm>
          <a:prstGeom prst="rect">
            <a:avLst/>
          </a:prstGeom>
        </p:spPr>
      </p:pic>
    </p:spTree>
    <p:extLst>
      <p:ext uri="{BB962C8B-B14F-4D97-AF65-F5344CB8AC3E}">
        <p14:creationId xmlns:p14="http://schemas.microsoft.com/office/powerpoint/2010/main" val="3985490366"/>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5501</Words>
  <Application>Microsoft Office PowerPoint</Application>
  <PresentationFormat>画面に合わせる (4:3)</PresentationFormat>
  <Paragraphs>621</Paragraphs>
  <Slides>54</Slides>
  <Notes>54</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54</vt:i4>
      </vt:variant>
    </vt:vector>
  </HeadingPairs>
  <TitlesOfParts>
    <vt:vector size="61" baseType="lpstr">
      <vt:lpstr>Hiragino Kaku Gothic Pro W3</vt:lpstr>
      <vt:lpstr>HiraKakuPro-W3</vt:lpstr>
      <vt:lpstr>Meiryo UI</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1.2 「踏み出す」ためのノウハウ</vt:lpstr>
      <vt:lpstr>事例：福岡都市圏、都市圏全体で連携したオープンデータ化推進</vt:lpstr>
      <vt:lpstr>1.2 「踏み出す」ためのノウハウ</vt:lpstr>
      <vt:lpstr>PowerPoint プレゼンテーション</vt:lpstr>
      <vt:lpstr>2.1 環境整備の取組と課題</vt:lpstr>
      <vt:lpstr>2.2 「整備する」ためのノウハウ</vt:lpstr>
      <vt:lpstr>2.2 「整備する」ためのノウハウ</vt:lpstr>
      <vt:lpstr>（参考）オープンデータ研修ポータル</vt:lpstr>
      <vt:lpstr>（参考）オープンデータセンター</vt:lpstr>
      <vt:lpstr>2.2 「整備する」ためのノウハウ</vt:lpstr>
      <vt:lpstr>2.2 「整備する」ためのノウハウ</vt:lpstr>
      <vt:lpstr>2.2 「整備する」ためのノウハウ</vt:lpstr>
      <vt:lpstr>事例：福岡市、飲食店営業等営業許可施設一覧の公開</vt:lpstr>
      <vt:lpstr>2.2 「整備する」ためのノウハウ</vt:lpstr>
      <vt:lpstr>2.2 「整備する」ためのノウハウ</vt:lpstr>
      <vt:lpstr>参考：推奨データセットに対する「データ項目定義書」</vt:lpstr>
      <vt:lpstr>PowerPoint プレゼンテーション</vt:lpstr>
      <vt:lpstr>3.1 データ公開の取組と課題</vt:lpstr>
      <vt:lpstr>3.2 「公開する」ためのノウハウ</vt:lpstr>
      <vt:lpstr>3.2 「公開する」ためのノウハウ</vt:lpstr>
      <vt:lpstr>3.2 「公開する」ためのノウハウ</vt:lpstr>
      <vt:lpstr>事例：名古屋市、ホームページの一部をオープンデータとして公開</vt:lpstr>
      <vt:lpstr>事例：鹿児島市、ホームページにファイル一覧を掲載</vt:lpstr>
      <vt:lpstr>事例：福岡市、オープンデータカタログサイトで公開</vt:lpstr>
      <vt:lpstr>3.2 「公開する」ためのノウハウ</vt:lpstr>
      <vt:lpstr>3.2 「公開する」ためのノウハウ</vt:lpstr>
      <vt:lpstr>3.2 「公開する」ためのノウハウ</vt:lpstr>
      <vt:lpstr>事例：CC-BYライセンスの使用例</vt:lpstr>
      <vt:lpstr>3.2 「公開する」ためのノウハウ</vt:lpstr>
      <vt:lpstr>3.2 「公開する」ためのノウハウ</vt:lpstr>
      <vt:lpstr>PowerPoint プレゼンテーション</vt:lpstr>
      <vt:lpstr>4.1 データ活用の取組と課題</vt:lpstr>
      <vt:lpstr>4.2 「活用する」ためのノウハウ</vt:lpstr>
      <vt:lpstr>4.2 「活用する」ためのノウハウ</vt:lpstr>
      <vt:lpstr>4.2 「活用する」ためのノウハウ</vt:lpstr>
      <vt:lpstr>事例：民間企業と連携したオープンデータのビジネス活用事例開発</vt:lpstr>
      <vt:lpstr>（参考）不動産仲介サービスの物件詳細画面</vt:lpstr>
      <vt:lpstr>4.2 「活用する」ためのノウハウ</vt:lpstr>
      <vt:lpstr>事例：LINEアプリからのCKAN API活用</vt:lpstr>
      <vt:lpstr>4.2 「活用する」ためのノウハウ</vt:lpstr>
      <vt:lpstr>4.2 「活用する」ためのノウハウ</vt:lpstr>
      <vt:lpstr>オープンデータ研修ポータル</vt:lpstr>
      <vt:lpstr>（参考）Web版の実務講習コンテンツ</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2019-07-08T00:57:19Z</dcterms:created>
  <dcterms:modified xsi:type="dcterms:W3CDTF">2019-07-08T00:57:36Z</dcterms:modified>
  <cp:category/>
</cp:coreProperties>
</file>