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36"/>
  </p:notesMasterIdLst>
  <p:handoutMasterIdLst>
    <p:handoutMasterId r:id="rId37"/>
  </p:handoutMasterIdLst>
  <p:sldIdLst>
    <p:sldId id="592" r:id="rId2"/>
    <p:sldId id="597" r:id="rId3"/>
    <p:sldId id="786" r:id="rId4"/>
    <p:sldId id="788" r:id="rId5"/>
    <p:sldId id="796" r:id="rId6"/>
    <p:sldId id="797" r:id="rId7"/>
    <p:sldId id="806" r:id="rId8"/>
    <p:sldId id="798" r:id="rId9"/>
    <p:sldId id="789" r:id="rId10"/>
    <p:sldId id="790" r:id="rId11"/>
    <p:sldId id="799" r:id="rId12"/>
    <p:sldId id="800" r:id="rId13"/>
    <p:sldId id="802" r:id="rId14"/>
    <p:sldId id="801" r:id="rId15"/>
    <p:sldId id="804" r:id="rId16"/>
    <p:sldId id="805" r:id="rId17"/>
    <p:sldId id="807" r:id="rId18"/>
    <p:sldId id="808" r:id="rId19"/>
    <p:sldId id="809" r:id="rId20"/>
    <p:sldId id="810" r:id="rId21"/>
    <p:sldId id="811" r:id="rId22"/>
    <p:sldId id="791" r:id="rId23"/>
    <p:sldId id="792" r:id="rId24"/>
    <p:sldId id="812" r:id="rId25"/>
    <p:sldId id="813" r:id="rId26"/>
    <p:sldId id="814" r:id="rId27"/>
    <p:sldId id="815" r:id="rId28"/>
    <p:sldId id="816" r:id="rId29"/>
    <p:sldId id="817" r:id="rId30"/>
    <p:sldId id="818" r:id="rId31"/>
    <p:sldId id="819" r:id="rId32"/>
    <p:sldId id="793" r:id="rId33"/>
    <p:sldId id="794" r:id="rId34"/>
    <p:sldId id="547" r:id="rId3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938" autoAdjust="0"/>
    <p:restoredTop sz="94660" autoAdjust="0"/>
  </p:normalViewPr>
  <p:slideViewPr>
    <p:cSldViewPr snapToGrid="0">
      <p:cViewPr varScale="1">
        <p:scale>
          <a:sx n="161" d="100"/>
          <a:sy n="161" d="100"/>
        </p:scale>
        <p:origin x="1620" y="11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8" d="100"/>
          <a:sy n="88" d="100"/>
        </p:scale>
        <p:origin x="3816"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CFC7D94-0F89-4303-9D58-153D96B11694}" type="datetimeFigureOut">
              <a:rPr kumimoji="1" lang="ja-JP" altLang="en-US" smtClean="0"/>
              <a:t>2019/9/9</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A274067-9E7A-45C7-AF00-A802FB2B368E}" type="slidenum">
              <a:rPr kumimoji="1" lang="ja-JP" altLang="en-US" smtClean="0"/>
              <a:t>‹#›</a:t>
            </a:fld>
            <a:endParaRPr kumimoji="1" lang="ja-JP" altLang="en-US"/>
          </a:p>
        </p:txBody>
      </p:sp>
    </p:spTree>
    <p:extLst>
      <p:ext uri="{BB962C8B-B14F-4D97-AF65-F5344CB8AC3E}">
        <p14:creationId xmlns:p14="http://schemas.microsoft.com/office/powerpoint/2010/main" val="9866096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659CC8-85FE-44A3-9071-37B9A202540F}" type="datetimeFigureOut">
              <a:rPr kumimoji="1" lang="ja-JP" altLang="en-US" smtClean="0"/>
              <a:t>2019/9/9</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65E7F6-A6E4-44F5-82BB-A72B1FD63B15}" type="slidenum">
              <a:rPr kumimoji="1" lang="ja-JP" altLang="en-US" smtClean="0"/>
              <a:t>‹#›</a:t>
            </a:fld>
            <a:endParaRPr kumimoji="1" lang="ja-JP" altLang="en-US"/>
          </a:p>
        </p:txBody>
      </p:sp>
    </p:spTree>
    <p:extLst>
      <p:ext uri="{BB962C8B-B14F-4D97-AF65-F5344CB8AC3E}">
        <p14:creationId xmlns:p14="http://schemas.microsoft.com/office/powerpoint/2010/main" val="79981772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 Id="rId9"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602038"/>
            <a:ext cx="6858000" cy="1655762"/>
          </a:xfrm>
        </p:spPr>
        <p:txBody>
          <a:bodyPr/>
          <a:lstStyle>
            <a:lvl1pPr marL="0" indent="0" algn="ctr">
              <a:buNone/>
              <a:defRPr sz="2400">
                <a:solidFill>
                  <a:schemeClr val="bg1"/>
                </a:solidFill>
                <a:latin typeface="メイリオ" panose="020B0604030504040204" pitchFamily="50" charset="-128"/>
                <a:ea typeface="メイリオ" panose="020B0604030504040204"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pic>
        <p:nvPicPr>
          <p:cNvPr id="16" name="図 15"/>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104065" y="6190137"/>
            <a:ext cx="494270" cy="477795"/>
          </a:xfrm>
          <a:prstGeom prst="rect">
            <a:avLst/>
          </a:prstGeom>
        </p:spPr>
      </p:pic>
      <p:pic>
        <p:nvPicPr>
          <p:cNvPr id="17" name="図 1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6200000">
            <a:off x="8569900" y="135925"/>
            <a:ext cx="502508" cy="510747"/>
          </a:xfrm>
          <a:prstGeom prst="rect">
            <a:avLst/>
          </a:prstGeom>
        </p:spPr>
      </p:pic>
      <p:pic>
        <p:nvPicPr>
          <p:cNvPr id="18" name="図 17"/>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rot="16200000">
            <a:off x="8559903" y="6200734"/>
            <a:ext cx="481314" cy="469556"/>
          </a:xfrm>
          <a:prstGeom prst="rect">
            <a:avLst/>
          </a:prstGeom>
        </p:spPr>
      </p:pic>
      <p:pic>
        <p:nvPicPr>
          <p:cNvPr id="19" name="図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19134" y="6222462"/>
            <a:ext cx="376931" cy="395228"/>
          </a:xfrm>
          <a:prstGeom prst="rect">
            <a:avLst/>
          </a:prstGeom>
        </p:spPr>
      </p:pic>
      <p:pic>
        <p:nvPicPr>
          <p:cNvPr id="20" name="図 19"/>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908148" y="6310304"/>
            <a:ext cx="490452" cy="307386"/>
          </a:xfrm>
          <a:prstGeom prst="rect">
            <a:avLst/>
          </a:prstGeom>
        </p:spPr>
      </p:pic>
      <p:pic>
        <p:nvPicPr>
          <p:cNvPr id="21" name="図 20"/>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8016598" y="6327172"/>
            <a:ext cx="471723" cy="290518"/>
          </a:xfrm>
          <a:prstGeom prst="rect">
            <a:avLst/>
          </a:prstGeom>
        </p:spPr>
      </p:pic>
      <p:pic>
        <p:nvPicPr>
          <p:cNvPr id="24" name="図 23"/>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130841" y="140044"/>
            <a:ext cx="453081" cy="436606"/>
          </a:xfrm>
          <a:prstGeom prst="rect">
            <a:avLst/>
          </a:prstGeom>
        </p:spPr>
      </p:pic>
      <p:sp>
        <p:nvSpPr>
          <p:cNvPr id="2" name="Title 1"/>
          <p:cNvSpPr>
            <a:spLocks noGrp="1"/>
          </p:cNvSpPr>
          <p:nvPr>
            <p:ph type="ctrTitle"/>
          </p:nvPr>
        </p:nvSpPr>
        <p:spPr>
          <a:xfrm>
            <a:off x="685800" y="1122363"/>
            <a:ext cx="7772400" cy="2387600"/>
          </a:xfrm>
        </p:spPr>
        <p:txBody>
          <a:bodyPr anchor="b">
            <a:normAutofit/>
          </a:bodyPr>
          <a:lstStyle>
            <a:lvl1pPr algn="ctr">
              <a:defRPr sz="3200">
                <a:solidFill>
                  <a:schemeClr val="bg1"/>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pic>
        <p:nvPicPr>
          <p:cNvPr id="25" name="図 2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8822" y="6272870"/>
            <a:ext cx="367280" cy="367602"/>
          </a:xfrm>
          <a:prstGeom prst="rect">
            <a:avLst/>
          </a:prstGeom>
        </p:spPr>
      </p:pic>
    </p:spTree>
    <p:extLst>
      <p:ext uri="{BB962C8B-B14F-4D97-AF65-F5344CB8AC3E}">
        <p14:creationId xmlns:p14="http://schemas.microsoft.com/office/powerpoint/2010/main" val="1719915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spTree>
    <p:extLst>
      <p:ext uri="{BB962C8B-B14F-4D97-AF65-F5344CB8AC3E}">
        <p14:creationId xmlns:p14="http://schemas.microsoft.com/office/powerpoint/2010/main" val="2267540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spTree>
    <p:extLst>
      <p:ext uri="{BB962C8B-B14F-4D97-AF65-F5344CB8AC3E}">
        <p14:creationId xmlns:p14="http://schemas.microsoft.com/office/powerpoint/2010/main" val="1753501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idx="1"/>
          </p:nvPr>
        </p:nvSpPr>
        <p:spPr/>
        <p:txBody>
          <a:bodyPr/>
          <a:lstStyle>
            <a:lvl1pPr>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pic>
        <p:nvPicPr>
          <p:cNvPr id="17" name="図 1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104065" y="6190137"/>
            <a:ext cx="494270" cy="477795"/>
          </a:xfrm>
          <a:prstGeom prst="rect">
            <a:avLst/>
          </a:prstGeom>
        </p:spPr>
      </p:pic>
      <p:pic>
        <p:nvPicPr>
          <p:cNvPr id="18" name="図 17"/>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6200000">
            <a:off x="8569900" y="135925"/>
            <a:ext cx="502508" cy="510747"/>
          </a:xfrm>
          <a:prstGeom prst="rect">
            <a:avLst/>
          </a:prstGeom>
        </p:spPr>
      </p:pic>
      <p:pic>
        <p:nvPicPr>
          <p:cNvPr id="19" name="図 18"/>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rot="16200000">
            <a:off x="8559903" y="6200734"/>
            <a:ext cx="481314" cy="469556"/>
          </a:xfrm>
          <a:prstGeom prst="rect">
            <a:avLst/>
          </a:prstGeom>
        </p:spPr>
      </p:pic>
      <p:pic>
        <p:nvPicPr>
          <p:cNvPr id="20" name="図 1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19134" y="6222462"/>
            <a:ext cx="376931" cy="395228"/>
          </a:xfrm>
          <a:prstGeom prst="rect">
            <a:avLst/>
          </a:prstGeom>
        </p:spPr>
      </p:pic>
      <p:pic>
        <p:nvPicPr>
          <p:cNvPr id="21" name="図 20"/>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908148" y="6310304"/>
            <a:ext cx="490452" cy="307386"/>
          </a:xfrm>
          <a:prstGeom prst="rect">
            <a:avLst/>
          </a:prstGeom>
        </p:spPr>
      </p:pic>
      <p:pic>
        <p:nvPicPr>
          <p:cNvPr id="22" name="図 21"/>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8016598" y="6327172"/>
            <a:ext cx="471723" cy="290518"/>
          </a:xfrm>
          <a:prstGeom prst="rect">
            <a:avLst/>
          </a:prstGeom>
        </p:spPr>
      </p:pic>
      <p:pic>
        <p:nvPicPr>
          <p:cNvPr id="25" name="図 24"/>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130841" y="140044"/>
            <a:ext cx="453081" cy="436606"/>
          </a:xfrm>
          <a:prstGeom prst="rect">
            <a:avLst/>
          </a:prstGeom>
        </p:spPr>
      </p:pic>
      <p:pic>
        <p:nvPicPr>
          <p:cNvPr id="27" name="図 26"/>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8822" y="6272870"/>
            <a:ext cx="367280" cy="367602"/>
          </a:xfrm>
          <a:prstGeom prst="rect">
            <a:avLst/>
          </a:prstGeom>
        </p:spPr>
      </p:pic>
    </p:spTree>
    <p:extLst>
      <p:ext uri="{BB962C8B-B14F-4D97-AF65-F5344CB8AC3E}">
        <p14:creationId xmlns:p14="http://schemas.microsoft.com/office/powerpoint/2010/main" val="2443207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1829327"/>
          </a:xfrm>
        </p:spPr>
        <p:txBody>
          <a:bodyPr anchor="b">
            <a:normAutofit/>
          </a:bodyPr>
          <a:lstStyle>
            <a:lvl1pPr algn="ctr">
              <a:defRPr sz="2400">
                <a:solidFill>
                  <a:schemeClr val="bg1"/>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normAutofit/>
          </a:bodyPr>
          <a:lstStyle>
            <a:lvl1pPr marL="0" indent="0" algn="ctr">
              <a:buNone/>
              <a:defRPr sz="2000">
                <a:solidFill>
                  <a:schemeClr val="bg1"/>
                </a:solidFill>
                <a:latin typeface="メイリオ" panose="020B0604030504040204" pitchFamily="50" charset="-128"/>
                <a:ea typeface="メイリオ" panose="020B0604030504040204" pitchFamily="50" charset="-128"/>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pic>
        <p:nvPicPr>
          <p:cNvPr id="17" name="図 1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104065" y="6190137"/>
            <a:ext cx="494270" cy="477795"/>
          </a:xfrm>
          <a:prstGeom prst="rect">
            <a:avLst/>
          </a:prstGeom>
        </p:spPr>
      </p:pic>
      <p:pic>
        <p:nvPicPr>
          <p:cNvPr id="18" name="図 17"/>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6200000">
            <a:off x="8569900" y="135925"/>
            <a:ext cx="502508" cy="510747"/>
          </a:xfrm>
          <a:prstGeom prst="rect">
            <a:avLst/>
          </a:prstGeom>
        </p:spPr>
      </p:pic>
      <p:pic>
        <p:nvPicPr>
          <p:cNvPr id="19" name="図 18"/>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rot="16200000">
            <a:off x="8559903" y="6200734"/>
            <a:ext cx="481314" cy="469556"/>
          </a:xfrm>
          <a:prstGeom prst="rect">
            <a:avLst/>
          </a:prstGeom>
        </p:spPr>
      </p:pic>
      <p:pic>
        <p:nvPicPr>
          <p:cNvPr id="20" name="図 1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19134" y="6222462"/>
            <a:ext cx="376931" cy="395228"/>
          </a:xfrm>
          <a:prstGeom prst="rect">
            <a:avLst/>
          </a:prstGeom>
        </p:spPr>
      </p:pic>
      <p:pic>
        <p:nvPicPr>
          <p:cNvPr id="21" name="図 20"/>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908148" y="6310304"/>
            <a:ext cx="490452" cy="307386"/>
          </a:xfrm>
          <a:prstGeom prst="rect">
            <a:avLst/>
          </a:prstGeom>
        </p:spPr>
      </p:pic>
      <p:pic>
        <p:nvPicPr>
          <p:cNvPr id="22" name="図 21"/>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8016598" y="6327172"/>
            <a:ext cx="471723" cy="290518"/>
          </a:xfrm>
          <a:prstGeom prst="rect">
            <a:avLst/>
          </a:prstGeom>
        </p:spPr>
      </p:pic>
      <p:pic>
        <p:nvPicPr>
          <p:cNvPr id="25" name="図 24"/>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130841" y="140044"/>
            <a:ext cx="453081" cy="436606"/>
          </a:xfrm>
          <a:prstGeom prst="rect">
            <a:avLst/>
          </a:prstGeom>
        </p:spPr>
      </p:pic>
      <p:pic>
        <p:nvPicPr>
          <p:cNvPr id="28" name="図 27"/>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8822" y="6272870"/>
            <a:ext cx="367280" cy="367602"/>
          </a:xfrm>
          <a:prstGeom prst="rect">
            <a:avLst/>
          </a:prstGeom>
        </p:spPr>
      </p:pic>
    </p:spTree>
    <p:extLst>
      <p:ext uri="{BB962C8B-B14F-4D97-AF65-F5344CB8AC3E}">
        <p14:creationId xmlns:p14="http://schemas.microsoft.com/office/powerpoint/2010/main" val="793130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lvl1pPr>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lvl1pPr>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pic>
        <p:nvPicPr>
          <p:cNvPr id="18" name="図 1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104065" y="6190137"/>
            <a:ext cx="494270" cy="477795"/>
          </a:xfrm>
          <a:prstGeom prst="rect">
            <a:avLst/>
          </a:prstGeom>
        </p:spPr>
      </p:pic>
      <p:pic>
        <p:nvPicPr>
          <p:cNvPr id="19" name="図 18"/>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6200000">
            <a:off x="8569900" y="135925"/>
            <a:ext cx="502508" cy="510747"/>
          </a:xfrm>
          <a:prstGeom prst="rect">
            <a:avLst/>
          </a:prstGeom>
        </p:spPr>
      </p:pic>
      <p:pic>
        <p:nvPicPr>
          <p:cNvPr id="20" name="図 19"/>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rot="16200000">
            <a:off x="8559903" y="6200734"/>
            <a:ext cx="481314" cy="469556"/>
          </a:xfrm>
          <a:prstGeom prst="rect">
            <a:avLst/>
          </a:prstGeom>
        </p:spPr>
      </p:pic>
      <p:pic>
        <p:nvPicPr>
          <p:cNvPr id="21" name="図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19134" y="6222462"/>
            <a:ext cx="376931" cy="395228"/>
          </a:xfrm>
          <a:prstGeom prst="rect">
            <a:avLst/>
          </a:prstGeom>
        </p:spPr>
      </p:pic>
      <p:pic>
        <p:nvPicPr>
          <p:cNvPr id="22" name="図 21"/>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908148" y="6310304"/>
            <a:ext cx="490452" cy="307386"/>
          </a:xfrm>
          <a:prstGeom prst="rect">
            <a:avLst/>
          </a:prstGeom>
        </p:spPr>
      </p:pic>
      <p:pic>
        <p:nvPicPr>
          <p:cNvPr id="23" name="図 22"/>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8016598" y="6327172"/>
            <a:ext cx="471723" cy="290518"/>
          </a:xfrm>
          <a:prstGeom prst="rect">
            <a:avLst/>
          </a:prstGeom>
        </p:spPr>
      </p:pic>
      <p:pic>
        <p:nvPicPr>
          <p:cNvPr id="26" name="図 25"/>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130841" y="140044"/>
            <a:ext cx="453081" cy="436606"/>
          </a:xfrm>
          <a:prstGeom prst="rect">
            <a:avLst/>
          </a:prstGeom>
        </p:spPr>
      </p:pic>
      <p:pic>
        <p:nvPicPr>
          <p:cNvPr id="28" name="図 27"/>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8822" y="6272870"/>
            <a:ext cx="367280" cy="367602"/>
          </a:xfrm>
          <a:prstGeom prst="rect">
            <a:avLst/>
          </a:prstGeom>
        </p:spPr>
      </p:pic>
    </p:spTree>
    <p:extLst>
      <p:ext uri="{BB962C8B-B14F-4D97-AF65-F5344CB8AC3E}">
        <p14:creationId xmlns:p14="http://schemas.microsoft.com/office/powerpoint/2010/main" val="1880879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normAutofit/>
          </a:bodyPr>
          <a:lstStyle>
            <a:lvl1pPr>
              <a:defRPr sz="3200">
                <a:latin typeface="メイリオ" panose="020B0604030504040204" pitchFamily="50" charset="-128"/>
                <a:ea typeface="メイリオ" panose="020B0604030504040204" pitchFamily="50" charset="-128"/>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atin typeface="メイリオ" panose="020B0604030504040204" pitchFamily="50" charset="-128"/>
                <a:ea typeface="メイリオ" panose="020B0604030504040204" pitchFamily="50" charset="-128"/>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lvl1pPr>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atin typeface="メイリオ" panose="020B0604030504040204" pitchFamily="50" charset="-128"/>
                <a:ea typeface="メイリオ" panose="020B0604030504040204" pitchFamily="50" charset="-128"/>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lvl1pPr>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pic>
        <p:nvPicPr>
          <p:cNvPr id="20" name="図 19"/>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104065" y="6190137"/>
            <a:ext cx="494270" cy="477795"/>
          </a:xfrm>
          <a:prstGeom prst="rect">
            <a:avLst/>
          </a:prstGeom>
        </p:spPr>
      </p:pic>
      <p:pic>
        <p:nvPicPr>
          <p:cNvPr id="21" name="図 20"/>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6200000">
            <a:off x="8569900" y="135925"/>
            <a:ext cx="502508" cy="510747"/>
          </a:xfrm>
          <a:prstGeom prst="rect">
            <a:avLst/>
          </a:prstGeom>
        </p:spPr>
      </p:pic>
      <p:pic>
        <p:nvPicPr>
          <p:cNvPr id="22" name="図 21"/>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rot="16200000">
            <a:off x="8559903" y="6200734"/>
            <a:ext cx="481314" cy="469556"/>
          </a:xfrm>
          <a:prstGeom prst="rect">
            <a:avLst/>
          </a:prstGeom>
        </p:spPr>
      </p:pic>
      <p:pic>
        <p:nvPicPr>
          <p:cNvPr id="23" name="図 2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19134" y="6222462"/>
            <a:ext cx="376931" cy="395228"/>
          </a:xfrm>
          <a:prstGeom prst="rect">
            <a:avLst/>
          </a:prstGeom>
        </p:spPr>
      </p:pic>
      <p:pic>
        <p:nvPicPr>
          <p:cNvPr id="24" name="図 23"/>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908148" y="6310304"/>
            <a:ext cx="490452" cy="307386"/>
          </a:xfrm>
          <a:prstGeom prst="rect">
            <a:avLst/>
          </a:prstGeom>
        </p:spPr>
      </p:pic>
      <p:pic>
        <p:nvPicPr>
          <p:cNvPr id="25" name="図 24"/>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8016598" y="6327172"/>
            <a:ext cx="471723" cy="290518"/>
          </a:xfrm>
          <a:prstGeom prst="rect">
            <a:avLst/>
          </a:prstGeom>
        </p:spPr>
      </p:pic>
      <p:pic>
        <p:nvPicPr>
          <p:cNvPr id="28" name="図 27"/>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130841" y="140044"/>
            <a:ext cx="453081" cy="436606"/>
          </a:xfrm>
          <a:prstGeom prst="rect">
            <a:avLst/>
          </a:prstGeom>
        </p:spPr>
      </p:pic>
      <p:pic>
        <p:nvPicPr>
          <p:cNvPr id="30" name="図 29"/>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8822" y="6272870"/>
            <a:ext cx="367280" cy="367602"/>
          </a:xfrm>
          <a:prstGeom prst="rect">
            <a:avLst/>
          </a:prstGeom>
        </p:spPr>
      </p:pic>
    </p:spTree>
    <p:extLst>
      <p:ext uri="{BB962C8B-B14F-4D97-AF65-F5344CB8AC3E}">
        <p14:creationId xmlns:p14="http://schemas.microsoft.com/office/powerpoint/2010/main" val="2744410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Date Placeholder 2"/>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pic>
        <p:nvPicPr>
          <p:cNvPr id="16" name="図 15"/>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104065" y="6190137"/>
            <a:ext cx="494270" cy="477795"/>
          </a:xfrm>
          <a:prstGeom prst="rect">
            <a:avLst/>
          </a:prstGeom>
        </p:spPr>
      </p:pic>
      <p:pic>
        <p:nvPicPr>
          <p:cNvPr id="17" name="図 1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6200000">
            <a:off x="8569900" y="135925"/>
            <a:ext cx="502508" cy="510747"/>
          </a:xfrm>
          <a:prstGeom prst="rect">
            <a:avLst/>
          </a:prstGeom>
        </p:spPr>
      </p:pic>
      <p:pic>
        <p:nvPicPr>
          <p:cNvPr id="18" name="図 17"/>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rot="16200000">
            <a:off x="8559903" y="6200734"/>
            <a:ext cx="481314" cy="469556"/>
          </a:xfrm>
          <a:prstGeom prst="rect">
            <a:avLst/>
          </a:prstGeom>
        </p:spPr>
      </p:pic>
      <p:pic>
        <p:nvPicPr>
          <p:cNvPr id="19" name="図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19134" y="6222462"/>
            <a:ext cx="376931" cy="395228"/>
          </a:xfrm>
          <a:prstGeom prst="rect">
            <a:avLst/>
          </a:prstGeom>
        </p:spPr>
      </p:pic>
      <p:pic>
        <p:nvPicPr>
          <p:cNvPr id="20" name="図 19"/>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908148" y="6310304"/>
            <a:ext cx="490452" cy="307386"/>
          </a:xfrm>
          <a:prstGeom prst="rect">
            <a:avLst/>
          </a:prstGeom>
        </p:spPr>
      </p:pic>
      <p:pic>
        <p:nvPicPr>
          <p:cNvPr id="21" name="図 20"/>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8016598" y="6327172"/>
            <a:ext cx="471723" cy="290518"/>
          </a:xfrm>
          <a:prstGeom prst="rect">
            <a:avLst/>
          </a:prstGeom>
        </p:spPr>
      </p:pic>
      <p:pic>
        <p:nvPicPr>
          <p:cNvPr id="24" name="図 23"/>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130841" y="140044"/>
            <a:ext cx="453081" cy="436606"/>
          </a:xfrm>
          <a:prstGeom prst="rect">
            <a:avLst/>
          </a:prstGeom>
        </p:spPr>
      </p:pic>
      <p:pic>
        <p:nvPicPr>
          <p:cNvPr id="26" name="図 25"/>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8822" y="6272870"/>
            <a:ext cx="367280" cy="367602"/>
          </a:xfrm>
          <a:prstGeom prst="rect">
            <a:avLst/>
          </a:prstGeom>
        </p:spPr>
      </p:pic>
    </p:spTree>
    <p:extLst>
      <p:ext uri="{BB962C8B-B14F-4D97-AF65-F5344CB8AC3E}">
        <p14:creationId xmlns:p14="http://schemas.microsoft.com/office/powerpoint/2010/main" val="317717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pic>
        <p:nvPicPr>
          <p:cNvPr id="15" name="図 14"/>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104065" y="6190137"/>
            <a:ext cx="494270" cy="477795"/>
          </a:xfrm>
          <a:prstGeom prst="rect">
            <a:avLst/>
          </a:prstGeom>
        </p:spPr>
      </p:pic>
      <p:pic>
        <p:nvPicPr>
          <p:cNvPr id="16" name="図 15"/>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6200000">
            <a:off x="8569900" y="135925"/>
            <a:ext cx="502508" cy="510747"/>
          </a:xfrm>
          <a:prstGeom prst="rect">
            <a:avLst/>
          </a:prstGeom>
        </p:spPr>
      </p:pic>
      <p:pic>
        <p:nvPicPr>
          <p:cNvPr id="17" name="図 16"/>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rot="16200000">
            <a:off x="8559903" y="6200734"/>
            <a:ext cx="481314" cy="469556"/>
          </a:xfrm>
          <a:prstGeom prst="rect">
            <a:avLst/>
          </a:prstGeom>
        </p:spPr>
      </p:pic>
      <p:pic>
        <p:nvPicPr>
          <p:cNvPr id="18" name="図 1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19134" y="6222462"/>
            <a:ext cx="376931" cy="395228"/>
          </a:xfrm>
          <a:prstGeom prst="rect">
            <a:avLst/>
          </a:prstGeom>
        </p:spPr>
      </p:pic>
      <p:pic>
        <p:nvPicPr>
          <p:cNvPr id="19" name="図 18"/>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908148" y="6310304"/>
            <a:ext cx="490452" cy="307386"/>
          </a:xfrm>
          <a:prstGeom prst="rect">
            <a:avLst/>
          </a:prstGeom>
        </p:spPr>
      </p:pic>
      <p:pic>
        <p:nvPicPr>
          <p:cNvPr id="20" name="図 19"/>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8016598" y="6327172"/>
            <a:ext cx="471723" cy="290518"/>
          </a:xfrm>
          <a:prstGeom prst="rect">
            <a:avLst/>
          </a:prstGeom>
        </p:spPr>
      </p:pic>
      <p:pic>
        <p:nvPicPr>
          <p:cNvPr id="23" name="図 22"/>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130841" y="140044"/>
            <a:ext cx="453081" cy="436606"/>
          </a:xfrm>
          <a:prstGeom prst="rect">
            <a:avLst/>
          </a:prstGeom>
        </p:spPr>
      </p:pic>
      <p:pic>
        <p:nvPicPr>
          <p:cNvPr id="25" name="図 2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8822" y="6272870"/>
            <a:ext cx="367280" cy="367602"/>
          </a:xfrm>
          <a:prstGeom prst="rect">
            <a:avLst/>
          </a:prstGeom>
        </p:spPr>
      </p:pic>
    </p:spTree>
    <p:extLst>
      <p:ext uri="{BB962C8B-B14F-4D97-AF65-F5344CB8AC3E}">
        <p14:creationId xmlns:p14="http://schemas.microsoft.com/office/powerpoint/2010/main" val="1807480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atin typeface="メイリオ" panose="020B0604030504040204" pitchFamily="50" charset="-128"/>
                <a:ea typeface="メイリオ" panose="020B0604030504040204" pitchFamily="50" charset="-128"/>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atin typeface="メイリオ" panose="020B0604030504040204" pitchFamily="50" charset="-128"/>
                <a:ea typeface="メイリオ" panose="020B0604030504040204" pitchFamily="50" charset="-128"/>
              </a:defRPr>
            </a:lvl1pPr>
            <a:lvl2pPr>
              <a:defRPr sz="2800">
                <a:latin typeface="メイリオ" panose="020B0604030504040204" pitchFamily="50" charset="-128"/>
                <a:ea typeface="メイリオ" panose="020B0604030504040204" pitchFamily="50" charset="-128"/>
              </a:defRPr>
            </a:lvl2pPr>
            <a:lvl3pPr>
              <a:defRPr sz="2400">
                <a:latin typeface="メイリオ" panose="020B0604030504040204" pitchFamily="50" charset="-128"/>
                <a:ea typeface="メイリオ" panose="020B0604030504040204" pitchFamily="50" charset="-128"/>
              </a:defRPr>
            </a:lvl3pPr>
            <a:lvl4pPr>
              <a:defRPr sz="2000">
                <a:latin typeface="メイリオ" panose="020B0604030504040204" pitchFamily="50" charset="-128"/>
                <a:ea typeface="メイリオ" panose="020B0604030504040204" pitchFamily="50" charset="-128"/>
              </a:defRPr>
            </a:lvl4pPr>
            <a:lvl5pPr>
              <a:defRPr sz="2000">
                <a:latin typeface="メイリオ" panose="020B0604030504040204" pitchFamily="50" charset="-128"/>
                <a:ea typeface="メイリオ" panose="020B0604030504040204" pitchFamily="50" charset="-128"/>
              </a:defRPr>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atin typeface="メイリオ" panose="020B0604030504040204" pitchFamily="50" charset="-128"/>
                <a:ea typeface="メイリオ" panose="020B0604030504040204" pitchFamily="50" charset="-128"/>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pic>
        <p:nvPicPr>
          <p:cNvPr id="18" name="図 1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104065" y="6190137"/>
            <a:ext cx="494270" cy="477795"/>
          </a:xfrm>
          <a:prstGeom prst="rect">
            <a:avLst/>
          </a:prstGeom>
        </p:spPr>
      </p:pic>
      <p:pic>
        <p:nvPicPr>
          <p:cNvPr id="19" name="図 18"/>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rot="16200000">
            <a:off x="8569900" y="135925"/>
            <a:ext cx="502508" cy="510747"/>
          </a:xfrm>
          <a:prstGeom prst="rect">
            <a:avLst/>
          </a:prstGeom>
        </p:spPr>
      </p:pic>
      <p:pic>
        <p:nvPicPr>
          <p:cNvPr id="20" name="図 19"/>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rot="16200000">
            <a:off x="8559903" y="6200734"/>
            <a:ext cx="481314" cy="469556"/>
          </a:xfrm>
          <a:prstGeom prst="rect">
            <a:avLst/>
          </a:prstGeom>
        </p:spPr>
      </p:pic>
      <p:pic>
        <p:nvPicPr>
          <p:cNvPr id="21" name="図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19134" y="6222462"/>
            <a:ext cx="376931" cy="395228"/>
          </a:xfrm>
          <a:prstGeom prst="rect">
            <a:avLst/>
          </a:prstGeom>
        </p:spPr>
      </p:pic>
      <p:pic>
        <p:nvPicPr>
          <p:cNvPr id="22" name="図 21"/>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908148" y="6310304"/>
            <a:ext cx="490452" cy="307386"/>
          </a:xfrm>
          <a:prstGeom prst="rect">
            <a:avLst/>
          </a:prstGeom>
        </p:spPr>
      </p:pic>
      <p:pic>
        <p:nvPicPr>
          <p:cNvPr id="23" name="図 22"/>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8016598" y="6327172"/>
            <a:ext cx="471723" cy="290518"/>
          </a:xfrm>
          <a:prstGeom prst="rect">
            <a:avLst/>
          </a:prstGeom>
        </p:spPr>
      </p:pic>
      <p:pic>
        <p:nvPicPr>
          <p:cNvPr id="26" name="図 25"/>
          <p:cNvPicPr>
            <a:picLocks noChangeAspect="1"/>
          </p:cNvPicPr>
          <p:nvPr userDrawn="1"/>
        </p:nvPicPr>
        <p:blipFill rotWithShape="1">
          <a:blip r:embed="rId8" cstate="print">
            <a:extLst>
              <a:ext uri="{28A0092B-C50C-407E-A947-70E740481C1C}">
                <a14:useLocalDpi xmlns:a14="http://schemas.microsoft.com/office/drawing/2010/main" val="0"/>
              </a:ext>
            </a:extLst>
          </a:blip>
          <a:srcRect/>
          <a:stretch/>
        </p:blipFill>
        <p:spPr>
          <a:xfrm>
            <a:off x="130841" y="140044"/>
            <a:ext cx="453081" cy="436606"/>
          </a:xfrm>
          <a:prstGeom prst="rect">
            <a:avLst/>
          </a:prstGeom>
        </p:spPr>
      </p:pic>
      <p:pic>
        <p:nvPicPr>
          <p:cNvPr id="28" name="図 27"/>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448822" y="6272870"/>
            <a:ext cx="367280" cy="367602"/>
          </a:xfrm>
          <a:prstGeom prst="rect">
            <a:avLst/>
          </a:prstGeom>
        </p:spPr>
      </p:pic>
    </p:spTree>
    <p:extLst>
      <p:ext uri="{BB962C8B-B14F-4D97-AF65-F5344CB8AC3E}">
        <p14:creationId xmlns:p14="http://schemas.microsoft.com/office/powerpoint/2010/main" val="3225357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atin typeface="メイリオ" panose="020B0604030504040204" pitchFamily="50" charset="-128"/>
                <a:ea typeface="メイリオ" panose="020B0604030504040204" pitchFamily="50" charset="-128"/>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atin typeface="メイリオ" panose="020B0604030504040204" pitchFamily="50" charset="-128"/>
                <a:ea typeface="メイリオ" panose="020B0604030504040204" pitchFamily="50" charset="-128"/>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2A152C3-5EEE-4B6B-B08E-670AACD9922E}" type="datetimeFigureOut">
              <a:rPr kumimoji="1" lang="ja-JP" altLang="en-US" smtClean="0"/>
              <a:t>2019/9/9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C77DC97-E877-469C-99AB-4309C12A3839}" type="slidenum">
              <a:rPr kumimoji="1" lang="ja-JP" altLang="en-US" smtClean="0"/>
              <a:t>‹#›</a:t>
            </a:fld>
            <a:endParaRPr kumimoji="1" lang="ja-JP" altLang="en-US"/>
          </a:p>
        </p:txBody>
      </p:sp>
    </p:spTree>
    <p:extLst>
      <p:ext uri="{BB962C8B-B14F-4D97-AF65-F5344CB8AC3E}">
        <p14:creationId xmlns:p14="http://schemas.microsoft.com/office/powerpoint/2010/main" val="39446780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A152C3-5EEE-4B6B-B08E-670AACD9922E}" type="datetimeFigureOut">
              <a:rPr kumimoji="1" lang="ja-JP" altLang="en-US" smtClean="0"/>
              <a:t>2019/9/9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77DC97-E877-469C-99AB-4309C12A3839}" type="slidenum">
              <a:rPr kumimoji="1" lang="ja-JP" altLang="en-US" smtClean="0"/>
              <a:t>‹#›</a:t>
            </a:fld>
            <a:endParaRPr kumimoji="1" lang="ja-JP" altLang="en-US"/>
          </a:p>
        </p:txBody>
      </p:sp>
    </p:spTree>
    <p:extLst>
      <p:ext uri="{BB962C8B-B14F-4D97-AF65-F5344CB8AC3E}">
        <p14:creationId xmlns:p14="http://schemas.microsoft.com/office/powerpoint/2010/main" val="22306077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メイリオ" panose="020B0604030504040204" pitchFamily="50" charset="-128"/>
          <a:ea typeface="メイリオ"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ファイル:Garyu-koen sakura.JPG"/>
          <p:cNvPicPr>
            <a:picLocks noChangeAspect="1" noChangeArrowheads="1"/>
          </p:cNvPicPr>
          <p:nvPr/>
        </p:nvPicPr>
        <p:blipFill>
          <a:blip r:embed="rId2">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val="0"/>
              </a:ext>
            </a:extLst>
          </a:blip>
          <a:srcRect/>
          <a:stretch>
            <a:fillRect/>
          </a:stretch>
        </p:blipFill>
        <p:spPr bwMode="auto">
          <a:xfrm>
            <a:off x="-205" y="220338"/>
            <a:ext cx="9144205" cy="6092328"/>
          </a:xfrm>
          <a:prstGeom prst="rect">
            <a:avLst/>
          </a:prstGeom>
          <a:noFill/>
          <a:effectLst>
            <a:softEdge rad="508000"/>
          </a:effectLst>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ctrTitle"/>
          </p:nvPr>
        </p:nvSpPr>
        <p:spPr/>
        <p:txBody>
          <a:bodyPr>
            <a:normAutofit/>
          </a:bodyPr>
          <a:lstStyle/>
          <a:p>
            <a:pPr>
              <a:lnSpc>
                <a:spcPct val="100000"/>
              </a:lnSpc>
            </a:pPr>
            <a:r>
              <a:rPr lang="ja-JP" altLang="en-US" sz="1800"/>
              <a:t>長野県オープンデータリーダ研修</a:t>
            </a:r>
            <a:r>
              <a:rPr lang="en-US" altLang="ja-JP" sz="1800" dirty="0"/>
              <a:t>2019</a:t>
            </a:r>
            <a:br>
              <a:rPr lang="en-US" altLang="ja-JP" sz="1800" dirty="0"/>
            </a:br>
            <a:br>
              <a:rPr lang="en-US" altLang="ja-JP" sz="1400" dirty="0"/>
            </a:br>
            <a:r>
              <a:rPr lang="ja-JP" altLang="en-US" sz="2800"/>
              <a:t>実習</a:t>
            </a:r>
            <a:endParaRPr kumimoji="1" lang="ja-JP" altLang="en-US" sz="2800" dirty="0">
              <a:solidFill>
                <a:schemeClr val="bg1"/>
              </a:solidFill>
            </a:endParaRPr>
          </a:p>
        </p:txBody>
      </p:sp>
      <p:sp>
        <p:nvSpPr>
          <p:cNvPr id="3" name="サブタイトル 2"/>
          <p:cNvSpPr>
            <a:spLocks noGrp="1"/>
          </p:cNvSpPr>
          <p:nvPr>
            <p:ph type="subTitle" idx="1"/>
          </p:nvPr>
        </p:nvSpPr>
        <p:spPr/>
        <p:txBody>
          <a:bodyPr>
            <a:normAutofit fontScale="92500" lnSpcReduction="10000"/>
          </a:bodyPr>
          <a:lstStyle/>
          <a:p>
            <a:endParaRPr lang="en-US" altLang="ja-JP" sz="1600" dirty="0">
              <a:solidFill>
                <a:schemeClr val="bg1"/>
              </a:solidFill>
            </a:endParaRPr>
          </a:p>
          <a:p>
            <a:pPr>
              <a:lnSpc>
                <a:spcPct val="120000"/>
              </a:lnSpc>
            </a:pPr>
            <a:endParaRPr lang="en-US" altLang="ja-JP" sz="1600" dirty="0"/>
          </a:p>
          <a:p>
            <a:pPr>
              <a:lnSpc>
                <a:spcPct val="120000"/>
              </a:lnSpc>
            </a:pPr>
            <a:r>
              <a:rPr lang="ja-JP" altLang="en-US" sz="1600"/>
              <a:t>＠</a:t>
            </a:r>
            <a:r>
              <a:rPr lang="en-US" altLang="ja-JP" sz="1600" dirty="0"/>
              <a:t>JA</a:t>
            </a:r>
            <a:r>
              <a:rPr lang="ja-JP" altLang="en-US" sz="1600"/>
              <a:t>長野県ビル</a:t>
            </a:r>
            <a:r>
              <a:rPr lang="en-US" altLang="ja-JP" sz="1600" dirty="0"/>
              <a:t>12F12B</a:t>
            </a:r>
            <a:r>
              <a:rPr lang="ja-JP" altLang="en-US" sz="1600"/>
              <a:t>会議室</a:t>
            </a:r>
            <a:br>
              <a:rPr lang="en-US" altLang="ja-JP" sz="1600" dirty="0"/>
            </a:br>
            <a:r>
              <a:rPr lang="en-US" altLang="ja-JP" sz="1600" dirty="0"/>
              <a:t>2019.8.28</a:t>
            </a:r>
          </a:p>
          <a:p>
            <a:r>
              <a:rPr lang="ja-JP" altLang="en-US" sz="1600"/>
              <a:t>名古屋大学大学院情報学研究科　遠藤守</a:t>
            </a:r>
            <a:endParaRPr lang="ja-JP" altLang="en-US" sz="1600" dirty="0"/>
          </a:p>
        </p:txBody>
      </p:sp>
    </p:spTree>
    <p:extLst>
      <p:ext uri="{BB962C8B-B14F-4D97-AF65-F5344CB8AC3E}">
        <p14:creationId xmlns:p14="http://schemas.microsoft.com/office/powerpoint/2010/main" val="1128872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0C2139-49AE-3145-804A-61CD676A4284}"/>
              </a:ext>
            </a:extLst>
          </p:cNvPr>
          <p:cNvSpPr>
            <a:spLocks noGrp="1"/>
          </p:cNvSpPr>
          <p:nvPr>
            <p:ph type="title"/>
          </p:nvPr>
        </p:nvSpPr>
        <p:spPr/>
        <p:txBody>
          <a:bodyPr/>
          <a:lstStyle/>
          <a:p>
            <a:r>
              <a:rPr kumimoji="1" lang="ja-JP" altLang="en-US"/>
              <a:t>前準備</a:t>
            </a:r>
          </a:p>
        </p:txBody>
      </p:sp>
      <p:sp>
        <p:nvSpPr>
          <p:cNvPr id="3" name="コンテンツ プレースホルダー 2">
            <a:extLst>
              <a:ext uri="{FF2B5EF4-FFF2-40B4-BE49-F238E27FC236}">
                <a16:creationId xmlns:a16="http://schemas.microsoft.com/office/drawing/2014/main" id="{BC47D275-41BE-FD4F-8407-80AB2DDB72BC}"/>
              </a:ext>
            </a:extLst>
          </p:cNvPr>
          <p:cNvSpPr>
            <a:spLocks noGrp="1"/>
          </p:cNvSpPr>
          <p:nvPr>
            <p:ph idx="1"/>
          </p:nvPr>
        </p:nvSpPr>
        <p:spPr/>
        <p:txBody>
          <a:bodyPr/>
          <a:lstStyle/>
          <a:p>
            <a:r>
              <a:rPr kumimoji="1" lang="ja-JP" altLang="en-US"/>
              <a:t>今回作成するデータ</a:t>
            </a:r>
            <a:endParaRPr lang="en-US" altLang="ja-JP" dirty="0"/>
          </a:p>
          <a:p>
            <a:pPr lvl="1"/>
            <a:r>
              <a:rPr kumimoji="1" lang="ja-JP" altLang="en-US"/>
              <a:t>指定緊急避難場所</a:t>
            </a:r>
            <a:endParaRPr kumimoji="1" lang="en-US" altLang="ja-JP" dirty="0"/>
          </a:p>
          <a:p>
            <a:pPr lvl="2"/>
            <a:r>
              <a:rPr kumimoji="1" lang="ja-JP" altLang="en-US"/>
              <a:t>東日本大震災を教訓に避難所との区別を明確化</a:t>
            </a:r>
            <a:endParaRPr kumimoji="1" lang="en-US" altLang="ja-JP" dirty="0"/>
          </a:p>
          <a:p>
            <a:pPr lvl="2"/>
            <a:r>
              <a:rPr lang="ja-JP" altLang="en-US"/>
              <a:t>災害種別８項目に対応</a:t>
            </a:r>
            <a:endParaRPr kumimoji="1" lang="en-US" altLang="ja-JP" dirty="0"/>
          </a:p>
          <a:p>
            <a:pPr lvl="2"/>
            <a:r>
              <a:rPr kumimoji="1" lang="ja-JP" altLang="en-US"/>
              <a:t>国土交通省国土地理院にて公開</a:t>
            </a:r>
            <a:endParaRPr kumimoji="1" lang="en-US" altLang="ja-JP" dirty="0"/>
          </a:p>
          <a:p>
            <a:pPr lvl="3"/>
            <a:r>
              <a:rPr lang="ja-JP" altLang="en-US">
                <a:solidFill>
                  <a:srgbClr val="FF0000"/>
                </a:solidFill>
              </a:rPr>
              <a:t>データ元は市町村から提供</a:t>
            </a:r>
            <a:endParaRPr lang="en-US" altLang="ja-JP" dirty="0">
              <a:solidFill>
                <a:srgbClr val="FF0000"/>
              </a:solidFill>
            </a:endParaRPr>
          </a:p>
          <a:p>
            <a:pPr lvl="2"/>
            <a:r>
              <a:rPr kumimoji="1" lang="ja-JP" altLang="en-US"/>
              <a:t>内閣官房が公表する</a:t>
            </a:r>
            <a:r>
              <a:rPr kumimoji="1" lang="ja-JP" altLang="en-US">
                <a:solidFill>
                  <a:srgbClr val="0070C0"/>
                </a:solidFill>
              </a:rPr>
              <a:t>推奨データセット</a:t>
            </a:r>
            <a:r>
              <a:rPr kumimoji="1" lang="ja-JP" altLang="en-US"/>
              <a:t>にも指定</a:t>
            </a:r>
            <a:endParaRPr kumimoji="1" lang="en-US" altLang="ja-JP" dirty="0"/>
          </a:p>
          <a:p>
            <a:pPr lvl="3"/>
            <a:r>
              <a:rPr lang="ja-JP" altLang="en-US">
                <a:solidFill>
                  <a:srgbClr val="FF0000"/>
                </a:solidFill>
              </a:rPr>
              <a:t>フォーマット自体は若干異なる</a:t>
            </a:r>
            <a:endParaRPr lang="en-US" altLang="ja-JP" dirty="0">
              <a:solidFill>
                <a:srgbClr val="FF0000"/>
              </a:solidFill>
            </a:endParaRPr>
          </a:p>
          <a:p>
            <a:pPr lvl="3"/>
            <a:endParaRPr kumimoji="1" lang="en-US" altLang="ja-JP" dirty="0"/>
          </a:p>
          <a:p>
            <a:pPr lvl="2"/>
            <a:r>
              <a:rPr lang="ja-JP" altLang="en-US"/>
              <a:t>今回の実習で作成できれば</a:t>
            </a:r>
            <a:r>
              <a:rPr lang="ja-JP" altLang="en-US">
                <a:solidFill>
                  <a:srgbClr val="0070C0"/>
                </a:solidFill>
              </a:rPr>
              <a:t>すぐに共通フォーマットに即した形でオープンデータ公開ができる</a:t>
            </a:r>
            <a:endParaRPr kumimoji="1" lang="ja-JP" altLang="en-US">
              <a:solidFill>
                <a:srgbClr val="0070C0"/>
              </a:solidFill>
            </a:endParaRPr>
          </a:p>
        </p:txBody>
      </p:sp>
    </p:spTree>
    <p:extLst>
      <p:ext uri="{BB962C8B-B14F-4D97-AF65-F5344CB8AC3E}">
        <p14:creationId xmlns:p14="http://schemas.microsoft.com/office/powerpoint/2010/main" val="2579060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66ECF5-23A4-8343-95F4-DC889495CB50}"/>
              </a:ext>
            </a:extLst>
          </p:cNvPr>
          <p:cNvSpPr>
            <a:spLocks noGrp="1"/>
          </p:cNvSpPr>
          <p:nvPr>
            <p:ph type="title"/>
          </p:nvPr>
        </p:nvSpPr>
        <p:spPr/>
        <p:txBody>
          <a:bodyPr/>
          <a:lstStyle/>
          <a:p>
            <a:r>
              <a:rPr kumimoji="1" lang="ja-JP" altLang="en-US"/>
              <a:t>前準備</a:t>
            </a:r>
          </a:p>
        </p:txBody>
      </p:sp>
      <p:sp>
        <p:nvSpPr>
          <p:cNvPr id="3" name="コンテンツ プレースホルダー 2">
            <a:extLst>
              <a:ext uri="{FF2B5EF4-FFF2-40B4-BE49-F238E27FC236}">
                <a16:creationId xmlns:a16="http://schemas.microsoft.com/office/drawing/2014/main" id="{130E25D6-9F53-FF4B-9A91-666DA3614DBD}"/>
              </a:ext>
            </a:extLst>
          </p:cNvPr>
          <p:cNvSpPr>
            <a:spLocks noGrp="1"/>
          </p:cNvSpPr>
          <p:nvPr>
            <p:ph idx="1"/>
          </p:nvPr>
        </p:nvSpPr>
        <p:spPr>
          <a:xfrm>
            <a:off x="628650" y="1825625"/>
            <a:ext cx="7886700" cy="4351338"/>
          </a:xfrm>
        </p:spPr>
        <p:txBody>
          <a:bodyPr/>
          <a:lstStyle/>
          <a:p>
            <a:r>
              <a:rPr kumimoji="1" lang="en-US" altLang="ja-JP" dirty="0" err="1"/>
              <a:t>LinkData</a:t>
            </a:r>
            <a:r>
              <a:rPr kumimoji="1" lang="ja-JP" altLang="en-US"/>
              <a:t>で使うためには</a:t>
            </a:r>
            <a:endParaRPr kumimoji="1" lang="en-US" altLang="ja-JP" dirty="0"/>
          </a:p>
          <a:p>
            <a:pPr lvl="1"/>
            <a:r>
              <a:rPr lang="en-US" altLang="ja-JP" dirty="0" err="1"/>
              <a:t>LinkData</a:t>
            </a:r>
            <a:r>
              <a:rPr lang="ja-JP" altLang="en-US"/>
              <a:t>用のヘッダを追加する必要がある</a:t>
            </a:r>
            <a:endParaRPr lang="en-US" altLang="ja-JP" dirty="0"/>
          </a:p>
          <a:p>
            <a:pPr lvl="2"/>
            <a:r>
              <a:rPr kumimoji="1" lang="ja-JP" altLang="en-US"/>
              <a:t>作成者、ファイル名、プロパティなど</a:t>
            </a:r>
            <a:endParaRPr kumimoji="1" lang="en-US" altLang="ja-JP" dirty="0"/>
          </a:p>
          <a:p>
            <a:pPr lvl="1"/>
            <a:r>
              <a:rPr lang="ja-JP" altLang="en-US"/>
              <a:t>基本的には表計算ソフトで成形し、</a:t>
            </a:r>
            <a:r>
              <a:rPr lang="en-US" altLang="ja-JP" dirty="0"/>
              <a:t>Excel</a:t>
            </a:r>
            <a:r>
              <a:rPr lang="ja-JP" altLang="en-US"/>
              <a:t>データとしてアップロードする</a:t>
            </a:r>
            <a:endParaRPr lang="en-US" altLang="ja-JP" dirty="0"/>
          </a:p>
          <a:p>
            <a:pPr lvl="1"/>
            <a:r>
              <a:rPr lang="ja-JP" altLang="en-US"/>
              <a:t>アップロードした後、データの初期登録</a:t>
            </a:r>
            <a:endParaRPr lang="en-US" altLang="ja-JP" dirty="0"/>
          </a:p>
          <a:p>
            <a:pPr lvl="1"/>
            <a:r>
              <a:rPr lang="ja-JP" altLang="en-US"/>
              <a:t>以後はデータの差し替えで維持</a:t>
            </a:r>
            <a:endParaRPr lang="en-US" altLang="ja-JP" dirty="0"/>
          </a:p>
        </p:txBody>
      </p:sp>
      <p:pic>
        <p:nvPicPr>
          <p:cNvPr id="5" name="図 4">
            <a:extLst>
              <a:ext uri="{FF2B5EF4-FFF2-40B4-BE49-F238E27FC236}">
                <a16:creationId xmlns:a16="http://schemas.microsoft.com/office/drawing/2014/main" id="{A62BC524-4831-DC44-A917-44ABF1BBE8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5617" y="4598317"/>
            <a:ext cx="7179733" cy="2033285"/>
          </a:xfrm>
          <a:prstGeom prst="rect">
            <a:avLst/>
          </a:prstGeom>
        </p:spPr>
      </p:pic>
    </p:spTree>
    <p:extLst>
      <p:ext uri="{BB962C8B-B14F-4D97-AF65-F5344CB8AC3E}">
        <p14:creationId xmlns:p14="http://schemas.microsoft.com/office/powerpoint/2010/main" val="3446192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C2654C-8713-DA41-85C3-2F3E2B5D2070}"/>
              </a:ext>
            </a:extLst>
          </p:cNvPr>
          <p:cNvSpPr>
            <a:spLocks noGrp="1"/>
          </p:cNvSpPr>
          <p:nvPr>
            <p:ph type="title"/>
          </p:nvPr>
        </p:nvSpPr>
        <p:spPr/>
        <p:txBody>
          <a:bodyPr/>
          <a:lstStyle/>
          <a:p>
            <a:r>
              <a:rPr kumimoji="1" lang="ja-JP" altLang="en-US"/>
              <a:t>前準備</a:t>
            </a:r>
          </a:p>
        </p:txBody>
      </p:sp>
      <p:sp>
        <p:nvSpPr>
          <p:cNvPr id="3" name="コンテンツ プレースホルダー 2">
            <a:extLst>
              <a:ext uri="{FF2B5EF4-FFF2-40B4-BE49-F238E27FC236}">
                <a16:creationId xmlns:a16="http://schemas.microsoft.com/office/drawing/2014/main" id="{2BDB2C37-67D2-8849-984B-56753E95457A}"/>
              </a:ext>
            </a:extLst>
          </p:cNvPr>
          <p:cNvSpPr>
            <a:spLocks noGrp="1"/>
          </p:cNvSpPr>
          <p:nvPr>
            <p:ph idx="1"/>
          </p:nvPr>
        </p:nvSpPr>
        <p:spPr/>
        <p:txBody>
          <a:bodyPr/>
          <a:lstStyle/>
          <a:p>
            <a:r>
              <a:rPr kumimoji="1" lang="ja-JP" altLang="en-US"/>
              <a:t>今回は須坂市のデータを雛形にします</a:t>
            </a:r>
            <a:endParaRPr kumimoji="1" lang="en-US" altLang="ja-JP" dirty="0"/>
          </a:p>
          <a:p>
            <a:r>
              <a:rPr lang="en-US" altLang="ja-JP" dirty="0"/>
              <a:t>Google</a:t>
            </a:r>
            <a:r>
              <a:rPr lang="ja-JP" altLang="en-US"/>
              <a:t>ドライブから、須坂市のデータをダウンロード</a:t>
            </a:r>
            <a:endParaRPr lang="en-US" altLang="ja-JP" dirty="0"/>
          </a:p>
          <a:p>
            <a:pPr lvl="1"/>
            <a:r>
              <a:rPr kumimoji="1" lang="ja-JP" altLang="en-US"/>
              <a:t>国土地理院版</a:t>
            </a:r>
            <a:endParaRPr kumimoji="1" lang="en-US" altLang="ja-JP" dirty="0"/>
          </a:p>
          <a:p>
            <a:pPr lvl="1"/>
            <a:r>
              <a:rPr kumimoji="1" lang="ja-JP" altLang="en-US"/>
              <a:t>推奨データセット対応版←こちらを使います</a:t>
            </a:r>
            <a:endParaRPr kumimoji="1" lang="en-US" altLang="ja-JP" dirty="0"/>
          </a:p>
          <a:p>
            <a:r>
              <a:rPr lang="ja-JP" altLang="en-US"/>
              <a:t>ダウンロードしたファイルを</a:t>
            </a:r>
            <a:r>
              <a:rPr lang="en-US" altLang="ja-JP" dirty="0"/>
              <a:t>Excel</a:t>
            </a:r>
            <a:r>
              <a:rPr lang="ja-JP" altLang="en-US"/>
              <a:t>またはスプレッドシートで開き、ご自身の自治体のデータをコピーペーストして書き換える</a:t>
            </a:r>
            <a:endParaRPr kumimoji="1" lang="ja-JP" altLang="en-US"/>
          </a:p>
        </p:txBody>
      </p:sp>
    </p:spTree>
    <p:extLst>
      <p:ext uri="{BB962C8B-B14F-4D97-AF65-F5344CB8AC3E}">
        <p14:creationId xmlns:p14="http://schemas.microsoft.com/office/powerpoint/2010/main" val="37590056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9BC0B6-2BD1-7644-AA5A-88BDABFE7D2D}"/>
              </a:ext>
            </a:extLst>
          </p:cNvPr>
          <p:cNvSpPr>
            <a:spLocks noGrp="1"/>
          </p:cNvSpPr>
          <p:nvPr>
            <p:ph type="title"/>
          </p:nvPr>
        </p:nvSpPr>
        <p:spPr/>
        <p:txBody>
          <a:bodyPr/>
          <a:lstStyle/>
          <a:p>
            <a:r>
              <a:rPr kumimoji="1" lang="ja-JP" altLang="en-US"/>
              <a:t>前準備</a:t>
            </a:r>
          </a:p>
        </p:txBody>
      </p:sp>
      <p:sp>
        <p:nvSpPr>
          <p:cNvPr id="3" name="コンテンツ プレースホルダー 2">
            <a:extLst>
              <a:ext uri="{FF2B5EF4-FFF2-40B4-BE49-F238E27FC236}">
                <a16:creationId xmlns:a16="http://schemas.microsoft.com/office/drawing/2014/main" id="{6AF5FB6E-A50F-7741-9A44-DB4763B27869}"/>
              </a:ext>
            </a:extLst>
          </p:cNvPr>
          <p:cNvSpPr>
            <a:spLocks noGrp="1"/>
          </p:cNvSpPr>
          <p:nvPr>
            <p:ph idx="1"/>
          </p:nvPr>
        </p:nvSpPr>
        <p:spPr/>
        <p:txBody>
          <a:bodyPr>
            <a:normAutofit/>
          </a:bodyPr>
          <a:lstStyle/>
          <a:p>
            <a:r>
              <a:rPr lang="ja-JP" altLang="en-US"/>
              <a:t>国土地理院</a:t>
            </a:r>
            <a:r>
              <a:rPr kumimoji="1" lang="ja-JP" altLang="en-US"/>
              <a:t>版と推奨データセット版の違い</a:t>
            </a:r>
            <a:endParaRPr kumimoji="1" lang="en-US" altLang="ja-JP" dirty="0"/>
          </a:p>
          <a:p>
            <a:pPr lvl="1"/>
            <a:r>
              <a:rPr lang="ja-JP" altLang="en-US"/>
              <a:t>ほとんど一緒だが推奨データセット版の方が項目が多い</a:t>
            </a:r>
            <a:endParaRPr lang="en-US" altLang="ja-JP" dirty="0"/>
          </a:p>
          <a:p>
            <a:pPr lvl="2"/>
            <a:r>
              <a:rPr kumimoji="1" lang="ja-JP" altLang="en-US"/>
              <a:t>カナ読み</a:t>
            </a:r>
            <a:r>
              <a:rPr lang="ja-JP" altLang="en-US"/>
              <a:t>、標高、電話番号、市区町村コード、都道府県名などだが、重要なのは</a:t>
            </a:r>
            <a:r>
              <a:rPr lang="ja-JP" altLang="en-US">
                <a:solidFill>
                  <a:srgbClr val="FF0000"/>
                </a:solidFill>
              </a:rPr>
              <a:t>名称、住所と対応する災害種別と緯度経度</a:t>
            </a:r>
            <a:r>
              <a:rPr lang="ja-JP" altLang="en-US"/>
              <a:t>のため、ひとまずは</a:t>
            </a:r>
            <a:r>
              <a:rPr lang="ja-JP" altLang="en-US">
                <a:solidFill>
                  <a:srgbClr val="0070C0"/>
                </a:solidFill>
              </a:rPr>
              <a:t>空欄で良い</a:t>
            </a:r>
            <a:endParaRPr lang="en-US" altLang="ja-JP" dirty="0">
              <a:solidFill>
                <a:srgbClr val="0070C0"/>
              </a:solidFill>
            </a:endParaRPr>
          </a:p>
        </p:txBody>
      </p:sp>
    </p:spTree>
    <p:extLst>
      <p:ext uri="{BB962C8B-B14F-4D97-AF65-F5344CB8AC3E}">
        <p14:creationId xmlns:p14="http://schemas.microsoft.com/office/powerpoint/2010/main" val="28812823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2C87CDB-DE10-3845-AE09-4650F07A867B}"/>
              </a:ext>
            </a:extLst>
          </p:cNvPr>
          <p:cNvSpPr>
            <a:spLocks noGrp="1"/>
          </p:cNvSpPr>
          <p:nvPr>
            <p:ph type="title"/>
          </p:nvPr>
        </p:nvSpPr>
        <p:spPr/>
        <p:txBody>
          <a:bodyPr/>
          <a:lstStyle/>
          <a:p>
            <a:r>
              <a:rPr kumimoji="1" lang="ja-JP" altLang="en-US"/>
              <a:t>前準備</a:t>
            </a:r>
          </a:p>
        </p:txBody>
      </p:sp>
      <p:sp>
        <p:nvSpPr>
          <p:cNvPr id="3" name="コンテンツ プレースホルダー 2">
            <a:extLst>
              <a:ext uri="{FF2B5EF4-FFF2-40B4-BE49-F238E27FC236}">
                <a16:creationId xmlns:a16="http://schemas.microsoft.com/office/drawing/2014/main" id="{C1006822-CFCE-AF40-BC33-0166F4E6A987}"/>
              </a:ext>
            </a:extLst>
          </p:cNvPr>
          <p:cNvSpPr>
            <a:spLocks noGrp="1"/>
          </p:cNvSpPr>
          <p:nvPr>
            <p:ph idx="1"/>
          </p:nvPr>
        </p:nvSpPr>
        <p:spPr/>
        <p:txBody>
          <a:bodyPr/>
          <a:lstStyle/>
          <a:p>
            <a:r>
              <a:rPr kumimoji="1" lang="ja-JP" altLang="en-US"/>
              <a:t>データ書き換えの際の注意</a:t>
            </a:r>
            <a:endParaRPr kumimoji="1" lang="en-US" altLang="ja-JP" dirty="0"/>
          </a:p>
          <a:p>
            <a:pPr lvl="1"/>
            <a:r>
              <a:rPr lang="ja-JP" altLang="en-US"/>
              <a:t>無い項目をどうするか？</a:t>
            </a:r>
            <a:endParaRPr lang="en-US" altLang="ja-JP" dirty="0"/>
          </a:p>
          <a:p>
            <a:pPr lvl="2"/>
            <a:r>
              <a:rPr lang="ja-JP" altLang="en-US"/>
              <a:t>空欄で結構です</a:t>
            </a:r>
            <a:endParaRPr lang="en-US" altLang="ja-JP" dirty="0"/>
          </a:p>
          <a:p>
            <a:pPr lvl="1"/>
            <a:r>
              <a:rPr lang="ja-JP" altLang="en-US"/>
              <a:t>ヘッダ部更新の注意</a:t>
            </a:r>
            <a:endParaRPr lang="en-US" altLang="ja-JP" dirty="0"/>
          </a:p>
          <a:p>
            <a:pPr lvl="2"/>
            <a:r>
              <a:rPr kumimoji="1" lang="ja-JP" altLang="en-US"/>
              <a:t>作成者はアカウント名（今回は長野県</a:t>
            </a:r>
            <a:r>
              <a:rPr kumimoji="1" lang="en-US" altLang="ja-JP" dirty="0"/>
              <a:t>OD</a:t>
            </a:r>
            <a:r>
              <a:rPr kumimoji="1" lang="ja-JP" altLang="en-US"/>
              <a:t>研修</a:t>
            </a:r>
            <a:r>
              <a:rPr kumimoji="1" lang="en-US" altLang="ja-JP" dirty="0"/>
              <a:t>X</a:t>
            </a:r>
            <a:r>
              <a:rPr kumimoji="1" lang="ja-JP" altLang="en-US"/>
              <a:t>）</a:t>
            </a:r>
            <a:endParaRPr kumimoji="1" lang="en-US" altLang="ja-JP" dirty="0"/>
          </a:p>
          <a:p>
            <a:pPr lvl="2"/>
            <a:r>
              <a:rPr lang="ja-JP" altLang="en-US"/>
              <a:t>ファイル名は「</a:t>
            </a:r>
            <a:r>
              <a:rPr lang="en-US" altLang="ja-JP" dirty="0" err="1"/>
              <a:t>suzaka_hinanbasyo_suisyo</a:t>
            </a:r>
            <a:r>
              <a:rPr lang="ja-JP" altLang="en-US"/>
              <a:t>」の「</a:t>
            </a:r>
            <a:r>
              <a:rPr lang="en-US" altLang="ja-JP" dirty="0" err="1"/>
              <a:t>suzaka</a:t>
            </a:r>
            <a:r>
              <a:rPr lang="ja-JP" altLang="en-US"/>
              <a:t>」を変更したものとする</a:t>
            </a:r>
            <a:endParaRPr lang="en-US" altLang="ja-JP" dirty="0"/>
          </a:p>
          <a:p>
            <a:pPr lvl="2"/>
            <a:r>
              <a:rPr kumimoji="1" lang="ja-JP" altLang="en-US"/>
              <a:t>緯度経度の表現が違うので（意味は一緒）緯度・経度の順</a:t>
            </a:r>
            <a:endParaRPr kumimoji="1" lang="en-US" altLang="ja-JP" dirty="0"/>
          </a:p>
          <a:p>
            <a:pPr lvl="3"/>
            <a:r>
              <a:rPr lang="ja-JP" altLang="en-US"/>
              <a:t>世界共通の語彙を使うためのおまじない</a:t>
            </a:r>
            <a:endParaRPr lang="en-US" altLang="ja-JP" dirty="0"/>
          </a:p>
          <a:p>
            <a:pPr lvl="2"/>
            <a:r>
              <a:rPr kumimoji="1" lang="ja-JP" altLang="en-US"/>
              <a:t>最後に先のファイル名と同じ名称でファイルを保存</a:t>
            </a:r>
          </a:p>
        </p:txBody>
      </p:sp>
    </p:spTree>
    <p:extLst>
      <p:ext uri="{BB962C8B-B14F-4D97-AF65-F5344CB8AC3E}">
        <p14:creationId xmlns:p14="http://schemas.microsoft.com/office/powerpoint/2010/main" val="3235102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1FDFED-DB16-4848-B3FE-87D4591F5713}"/>
              </a:ext>
            </a:extLst>
          </p:cNvPr>
          <p:cNvSpPr>
            <a:spLocks noGrp="1"/>
          </p:cNvSpPr>
          <p:nvPr>
            <p:ph type="title"/>
          </p:nvPr>
        </p:nvSpPr>
        <p:spPr/>
        <p:txBody>
          <a:bodyPr/>
          <a:lstStyle/>
          <a:p>
            <a:r>
              <a:rPr kumimoji="1" lang="ja-JP" altLang="en-US"/>
              <a:t>データアップロード</a:t>
            </a:r>
          </a:p>
        </p:txBody>
      </p:sp>
      <p:sp>
        <p:nvSpPr>
          <p:cNvPr id="3" name="コンテンツ プレースホルダー 2">
            <a:extLst>
              <a:ext uri="{FF2B5EF4-FFF2-40B4-BE49-F238E27FC236}">
                <a16:creationId xmlns:a16="http://schemas.microsoft.com/office/drawing/2014/main" id="{403B6AA7-B8EC-6D49-AAF7-490665510BF2}"/>
              </a:ext>
            </a:extLst>
          </p:cNvPr>
          <p:cNvSpPr>
            <a:spLocks noGrp="1"/>
          </p:cNvSpPr>
          <p:nvPr>
            <p:ph idx="1"/>
          </p:nvPr>
        </p:nvSpPr>
        <p:spPr/>
        <p:txBody>
          <a:bodyPr/>
          <a:lstStyle/>
          <a:p>
            <a:r>
              <a:rPr kumimoji="1" lang="ja-JP" altLang="en-US"/>
              <a:t>データ作成が終わったら</a:t>
            </a:r>
            <a:r>
              <a:rPr kumimoji="1" lang="en-US" altLang="ja-JP" dirty="0" err="1"/>
              <a:t>LinkData</a:t>
            </a:r>
            <a:r>
              <a:rPr kumimoji="1" lang="ja-JP" altLang="en-US"/>
              <a:t>の上部タブ「データのアップロード」</a:t>
            </a:r>
            <a:r>
              <a:rPr lang="ja-JP" altLang="en-US"/>
              <a:t>を選択</a:t>
            </a:r>
            <a:endParaRPr kumimoji="1" lang="en-US" altLang="ja-JP" dirty="0"/>
          </a:p>
        </p:txBody>
      </p:sp>
      <p:pic>
        <p:nvPicPr>
          <p:cNvPr id="5" name="図 4">
            <a:extLst>
              <a:ext uri="{FF2B5EF4-FFF2-40B4-BE49-F238E27FC236}">
                <a16:creationId xmlns:a16="http://schemas.microsoft.com/office/drawing/2014/main" id="{3B4536DA-E50F-C746-B7D2-21E0BCC2078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91645" y="2756133"/>
            <a:ext cx="6223706" cy="3420831"/>
          </a:xfrm>
          <a:prstGeom prst="rect">
            <a:avLst/>
          </a:prstGeom>
          <a:ln>
            <a:solidFill>
              <a:schemeClr val="tx1"/>
            </a:solidFill>
          </a:ln>
        </p:spPr>
      </p:pic>
      <p:sp>
        <p:nvSpPr>
          <p:cNvPr id="6" name="正方形/長方形 5">
            <a:extLst>
              <a:ext uri="{FF2B5EF4-FFF2-40B4-BE49-F238E27FC236}">
                <a16:creationId xmlns:a16="http://schemas.microsoft.com/office/drawing/2014/main" id="{C2238D39-E17F-1C49-A13E-41B666C9EF42}"/>
              </a:ext>
            </a:extLst>
          </p:cNvPr>
          <p:cNvSpPr/>
          <p:nvPr/>
        </p:nvSpPr>
        <p:spPr>
          <a:xfrm>
            <a:off x="5926667" y="3680178"/>
            <a:ext cx="1061155" cy="28222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0018434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8D0251-4FE1-8546-B7D5-75C642F93B58}"/>
              </a:ext>
            </a:extLst>
          </p:cNvPr>
          <p:cNvSpPr>
            <a:spLocks noGrp="1"/>
          </p:cNvSpPr>
          <p:nvPr>
            <p:ph type="title"/>
          </p:nvPr>
        </p:nvSpPr>
        <p:spPr/>
        <p:txBody>
          <a:bodyPr/>
          <a:lstStyle/>
          <a:p>
            <a:r>
              <a:rPr kumimoji="1" lang="ja-JP" altLang="en-US"/>
              <a:t>データアップロード</a:t>
            </a:r>
          </a:p>
        </p:txBody>
      </p:sp>
      <p:sp>
        <p:nvSpPr>
          <p:cNvPr id="3" name="コンテンツ プレースホルダー 2">
            <a:extLst>
              <a:ext uri="{FF2B5EF4-FFF2-40B4-BE49-F238E27FC236}">
                <a16:creationId xmlns:a16="http://schemas.microsoft.com/office/drawing/2014/main" id="{9521AE80-2049-1247-ABF1-770588BA32D1}"/>
              </a:ext>
            </a:extLst>
          </p:cNvPr>
          <p:cNvSpPr>
            <a:spLocks noGrp="1"/>
          </p:cNvSpPr>
          <p:nvPr>
            <p:ph idx="1"/>
          </p:nvPr>
        </p:nvSpPr>
        <p:spPr/>
        <p:txBody>
          <a:bodyPr/>
          <a:lstStyle/>
          <a:p>
            <a:r>
              <a:rPr kumimoji="1" lang="ja-JP" altLang="en-US"/>
              <a:t>ドラッグ</a:t>
            </a:r>
            <a:r>
              <a:rPr kumimoji="1" lang="en-US" altLang="ja-JP" dirty="0"/>
              <a:t>&amp;</a:t>
            </a:r>
            <a:r>
              <a:rPr kumimoji="1" lang="ja-JP" altLang="en-US"/>
              <a:t>ドロップもしくはファイル選択から、作成したデータを登録</a:t>
            </a:r>
          </a:p>
        </p:txBody>
      </p:sp>
      <p:pic>
        <p:nvPicPr>
          <p:cNvPr id="5" name="図 4">
            <a:extLst>
              <a:ext uri="{FF2B5EF4-FFF2-40B4-BE49-F238E27FC236}">
                <a16:creationId xmlns:a16="http://schemas.microsoft.com/office/drawing/2014/main" id="{29113CAC-F5C8-C543-902D-8FB743CC7E4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093156" y="2786560"/>
            <a:ext cx="5422194" cy="3419602"/>
          </a:xfrm>
          <a:prstGeom prst="rect">
            <a:avLst/>
          </a:prstGeom>
          <a:ln>
            <a:solidFill>
              <a:schemeClr val="tx1"/>
            </a:solidFill>
          </a:ln>
        </p:spPr>
      </p:pic>
      <p:sp>
        <p:nvSpPr>
          <p:cNvPr id="6" name="右矢印 5">
            <a:extLst>
              <a:ext uri="{FF2B5EF4-FFF2-40B4-BE49-F238E27FC236}">
                <a16:creationId xmlns:a16="http://schemas.microsoft.com/office/drawing/2014/main" id="{8827F4E6-2FCC-C542-A100-3506AB2072BC}"/>
              </a:ext>
            </a:extLst>
          </p:cNvPr>
          <p:cNvSpPr/>
          <p:nvPr/>
        </p:nvSpPr>
        <p:spPr>
          <a:xfrm>
            <a:off x="2065867" y="4899378"/>
            <a:ext cx="2054578" cy="6547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601100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7323A4-739E-FE41-8A58-23D0D1E1ADF6}"/>
              </a:ext>
            </a:extLst>
          </p:cNvPr>
          <p:cNvSpPr>
            <a:spLocks noGrp="1"/>
          </p:cNvSpPr>
          <p:nvPr>
            <p:ph type="title"/>
          </p:nvPr>
        </p:nvSpPr>
        <p:spPr/>
        <p:txBody>
          <a:bodyPr/>
          <a:lstStyle/>
          <a:p>
            <a:r>
              <a:rPr kumimoji="1" lang="ja-JP" altLang="en-US"/>
              <a:t>データアップロード</a:t>
            </a:r>
          </a:p>
        </p:txBody>
      </p:sp>
      <p:sp>
        <p:nvSpPr>
          <p:cNvPr id="3" name="コンテンツ プレースホルダー 2">
            <a:extLst>
              <a:ext uri="{FF2B5EF4-FFF2-40B4-BE49-F238E27FC236}">
                <a16:creationId xmlns:a16="http://schemas.microsoft.com/office/drawing/2014/main" id="{925D0EF1-6979-6143-895B-51401CCFF8AB}"/>
              </a:ext>
            </a:extLst>
          </p:cNvPr>
          <p:cNvSpPr>
            <a:spLocks noGrp="1"/>
          </p:cNvSpPr>
          <p:nvPr>
            <p:ph idx="1"/>
          </p:nvPr>
        </p:nvSpPr>
        <p:spPr/>
        <p:txBody>
          <a:bodyPr/>
          <a:lstStyle/>
          <a:p>
            <a:r>
              <a:rPr kumimoji="1" lang="ja-JP" altLang="en-US"/>
              <a:t>初回アップロードのため「データセットの新規作成」を選択</a:t>
            </a:r>
          </a:p>
        </p:txBody>
      </p:sp>
      <p:pic>
        <p:nvPicPr>
          <p:cNvPr id="5" name="図 4">
            <a:extLst>
              <a:ext uri="{FF2B5EF4-FFF2-40B4-BE49-F238E27FC236}">
                <a16:creationId xmlns:a16="http://schemas.microsoft.com/office/drawing/2014/main" id="{9F3A7755-6925-AE4F-8C93-3983B044B4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2489" y="2849235"/>
            <a:ext cx="5252861" cy="3327728"/>
          </a:xfrm>
          <a:prstGeom prst="rect">
            <a:avLst/>
          </a:prstGeom>
          <a:ln>
            <a:solidFill>
              <a:schemeClr val="tx1"/>
            </a:solidFill>
          </a:ln>
        </p:spPr>
      </p:pic>
      <p:sp>
        <p:nvSpPr>
          <p:cNvPr id="6" name="円/楕円 5">
            <a:extLst>
              <a:ext uri="{FF2B5EF4-FFF2-40B4-BE49-F238E27FC236}">
                <a16:creationId xmlns:a16="http://schemas.microsoft.com/office/drawing/2014/main" id="{64AFE4FA-9FB8-0E44-B0B7-19A529997542}"/>
              </a:ext>
            </a:extLst>
          </p:cNvPr>
          <p:cNvSpPr/>
          <p:nvPr/>
        </p:nvSpPr>
        <p:spPr>
          <a:xfrm>
            <a:off x="4368799" y="5283200"/>
            <a:ext cx="1411112" cy="32737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503762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ED339D-0E22-1E40-97CE-0451E33337C1}"/>
              </a:ext>
            </a:extLst>
          </p:cNvPr>
          <p:cNvSpPr>
            <a:spLocks noGrp="1"/>
          </p:cNvSpPr>
          <p:nvPr>
            <p:ph type="title"/>
          </p:nvPr>
        </p:nvSpPr>
        <p:spPr/>
        <p:txBody>
          <a:bodyPr/>
          <a:lstStyle/>
          <a:p>
            <a:r>
              <a:rPr kumimoji="1" lang="ja-JP" altLang="en-US"/>
              <a:t>データ登録</a:t>
            </a:r>
          </a:p>
        </p:txBody>
      </p:sp>
      <p:sp>
        <p:nvSpPr>
          <p:cNvPr id="3" name="コンテンツ プレースホルダー 2">
            <a:extLst>
              <a:ext uri="{FF2B5EF4-FFF2-40B4-BE49-F238E27FC236}">
                <a16:creationId xmlns:a16="http://schemas.microsoft.com/office/drawing/2014/main" id="{D75933FB-31AE-DF40-8533-C7971663F5EC}"/>
              </a:ext>
            </a:extLst>
          </p:cNvPr>
          <p:cNvSpPr>
            <a:spLocks noGrp="1"/>
          </p:cNvSpPr>
          <p:nvPr>
            <p:ph idx="1"/>
          </p:nvPr>
        </p:nvSpPr>
        <p:spPr>
          <a:xfrm>
            <a:off x="628650" y="1825625"/>
            <a:ext cx="3268182" cy="4351338"/>
          </a:xfrm>
        </p:spPr>
        <p:txBody>
          <a:bodyPr>
            <a:normAutofit/>
          </a:bodyPr>
          <a:lstStyle/>
          <a:p>
            <a:r>
              <a:rPr kumimoji="1" lang="ja-JP" altLang="en-US" sz="2400"/>
              <a:t>適宜項目を記入</a:t>
            </a:r>
            <a:endParaRPr kumimoji="1" lang="en-US" altLang="ja-JP" sz="2400" dirty="0"/>
          </a:p>
          <a:p>
            <a:pPr lvl="1"/>
            <a:r>
              <a:rPr lang="ja-JP" altLang="en-US" sz="2000"/>
              <a:t>データセット名→タイトル</a:t>
            </a:r>
            <a:endParaRPr lang="en-US" altLang="ja-JP" sz="2000" dirty="0"/>
          </a:p>
          <a:p>
            <a:pPr lvl="1"/>
            <a:r>
              <a:rPr kumimoji="1" lang="ja-JP" altLang="en-US" sz="2000"/>
              <a:t>イメージ画像</a:t>
            </a:r>
            <a:endParaRPr kumimoji="1" lang="en-US" altLang="ja-JP" sz="2000" dirty="0"/>
          </a:p>
          <a:p>
            <a:pPr lvl="2"/>
            <a:r>
              <a:rPr lang="ja-JP" altLang="en-US" sz="1600"/>
              <a:t>あれば</a:t>
            </a:r>
            <a:endParaRPr kumimoji="1" lang="en-US" altLang="ja-JP" sz="1600" dirty="0"/>
          </a:p>
          <a:p>
            <a:pPr lvl="1"/>
            <a:r>
              <a:rPr kumimoji="1" lang="ja-JP" altLang="en-US" sz="2000"/>
              <a:t>関連する市町村→</a:t>
            </a:r>
            <a:r>
              <a:rPr kumimoji="1" lang="ja-JP" altLang="en-US" sz="2000">
                <a:solidFill>
                  <a:srgbClr val="FF0000"/>
                </a:solidFill>
              </a:rPr>
              <a:t>ご自身の自治体を探してタグとして追加</a:t>
            </a:r>
            <a:endParaRPr kumimoji="1" lang="en-US" altLang="ja-JP" sz="2000" dirty="0">
              <a:solidFill>
                <a:srgbClr val="FF0000"/>
              </a:solidFill>
            </a:endParaRPr>
          </a:p>
          <a:p>
            <a:pPr lvl="1"/>
            <a:r>
              <a:rPr lang="ja-JP" altLang="en-US" sz="2000"/>
              <a:t>最下行で「公開」を確認</a:t>
            </a:r>
            <a:endParaRPr lang="en-US" altLang="ja-JP" sz="2000" dirty="0"/>
          </a:p>
          <a:p>
            <a:pPr lvl="2"/>
            <a:r>
              <a:rPr kumimoji="1" lang="ja-JP" altLang="en-US" sz="1800"/>
              <a:t>限定公開も可</a:t>
            </a:r>
            <a:endParaRPr kumimoji="1" lang="en-US" altLang="ja-JP" sz="1800" dirty="0"/>
          </a:p>
          <a:p>
            <a:pPr lvl="1"/>
            <a:r>
              <a:rPr lang="ja-JP" altLang="en-US" sz="2000"/>
              <a:t>「データセットを登録」</a:t>
            </a:r>
            <a:endParaRPr kumimoji="1" lang="ja-JP" altLang="en-US" sz="2000"/>
          </a:p>
        </p:txBody>
      </p:sp>
      <p:pic>
        <p:nvPicPr>
          <p:cNvPr id="7" name="図 6">
            <a:extLst>
              <a:ext uri="{FF2B5EF4-FFF2-40B4-BE49-F238E27FC236}">
                <a16:creationId xmlns:a16="http://schemas.microsoft.com/office/drawing/2014/main" id="{CB71C501-39C1-DE40-A88D-6F48C94874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96832" y="1825625"/>
            <a:ext cx="4618518" cy="3939324"/>
          </a:xfrm>
          <a:prstGeom prst="rect">
            <a:avLst/>
          </a:prstGeom>
          <a:ln>
            <a:solidFill>
              <a:schemeClr val="tx1"/>
            </a:solidFill>
          </a:ln>
        </p:spPr>
      </p:pic>
      <p:sp>
        <p:nvSpPr>
          <p:cNvPr id="8" name="円/楕円 7">
            <a:extLst>
              <a:ext uri="{FF2B5EF4-FFF2-40B4-BE49-F238E27FC236}">
                <a16:creationId xmlns:a16="http://schemas.microsoft.com/office/drawing/2014/main" id="{347F1251-CDF0-ED44-BC93-66DA4F69CF06}"/>
              </a:ext>
            </a:extLst>
          </p:cNvPr>
          <p:cNvSpPr/>
          <p:nvPr/>
        </p:nvSpPr>
        <p:spPr>
          <a:xfrm>
            <a:off x="7157156" y="4594578"/>
            <a:ext cx="959555" cy="42897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40454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51EFD0-65AF-C642-9D52-922781660A63}"/>
              </a:ext>
            </a:extLst>
          </p:cNvPr>
          <p:cNvSpPr>
            <a:spLocks noGrp="1"/>
          </p:cNvSpPr>
          <p:nvPr>
            <p:ph type="title"/>
          </p:nvPr>
        </p:nvSpPr>
        <p:spPr/>
        <p:txBody>
          <a:bodyPr/>
          <a:lstStyle/>
          <a:p>
            <a:r>
              <a:rPr kumimoji="1" lang="ja-JP" altLang="en-US"/>
              <a:t>データ登録</a:t>
            </a:r>
          </a:p>
        </p:txBody>
      </p:sp>
      <p:sp>
        <p:nvSpPr>
          <p:cNvPr id="3" name="コンテンツ プレースホルダー 2">
            <a:extLst>
              <a:ext uri="{FF2B5EF4-FFF2-40B4-BE49-F238E27FC236}">
                <a16:creationId xmlns:a16="http://schemas.microsoft.com/office/drawing/2014/main" id="{ABC1AA5C-2410-3B49-8C45-43F82AA893F0}"/>
              </a:ext>
            </a:extLst>
          </p:cNvPr>
          <p:cNvSpPr>
            <a:spLocks noGrp="1"/>
          </p:cNvSpPr>
          <p:nvPr>
            <p:ph idx="1"/>
          </p:nvPr>
        </p:nvSpPr>
        <p:spPr>
          <a:xfrm>
            <a:off x="628650" y="1825625"/>
            <a:ext cx="7886700" cy="4351338"/>
          </a:xfrm>
        </p:spPr>
        <p:txBody>
          <a:bodyPr/>
          <a:lstStyle/>
          <a:p>
            <a:r>
              <a:rPr kumimoji="1" lang="ja-JP" altLang="en-US"/>
              <a:t>「ライセンス」を</a:t>
            </a:r>
            <a:r>
              <a:rPr kumimoji="1" lang="en-US" altLang="ja-JP" dirty="0"/>
              <a:t>CC0</a:t>
            </a:r>
            <a:r>
              <a:rPr kumimoji="1" lang="ja-JP" altLang="en-US"/>
              <a:t>から「</a:t>
            </a:r>
            <a:r>
              <a:rPr kumimoji="1" lang="en-US" altLang="ja-JP" dirty="0"/>
              <a:t>CC BY</a:t>
            </a:r>
            <a:r>
              <a:rPr kumimoji="1" lang="ja-JP" altLang="en-US"/>
              <a:t>」にして右下「登録」を選択</a:t>
            </a:r>
          </a:p>
        </p:txBody>
      </p:sp>
      <p:pic>
        <p:nvPicPr>
          <p:cNvPr id="7" name="図 6">
            <a:extLst>
              <a:ext uri="{FF2B5EF4-FFF2-40B4-BE49-F238E27FC236}">
                <a16:creationId xmlns:a16="http://schemas.microsoft.com/office/drawing/2014/main" id="{4353C58D-C188-2D45-B785-BDFE3F767DD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8356" y="2761545"/>
            <a:ext cx="5726994" cy="3415418"/>
          </a:xfrm>
          <a:prstGeom prst="rect">
            <a:avLst/>
          </a:prstGeom>
        </p:spPr>
      </p:pic>
      <p:sp>
        <p:nvSpPr>
          <p:cNvPr id="8" name="円/楕円 7">
            <a:extLst>
              <a:ext uri="{FF2B5EF4-FFF2-40B4-BE49-F238E27FC236}">
                <a16:creationId xmlns:a16="http://schemas.microsoft.com/office/drawing/2014/main" id="{9C09A6D5-B71F-5F41-ACC4-7AD0A5598973}"/>
              </a:ext>
            </a:extLst>
          </p:cNvPr>
          <p:cNvSpPr/>
          <p:nvPr/>
        </p:nvSpPr>
        <p:spPr>
          <a:xfrm>
            <a:off x="6107289" y="4865511"/>
            <a:ext cx="1727200" cy="5080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039883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A9A92C0-B7CE-6748-B849-0CEF5EFF20F2}"/>
              </a:ext>
            </a:extLst>
          </p:cNvPr>
          <p:cNvSpPr>
            <a:spLocks noGrp="1"/>
          </p:cNvSpPr>
          <p:nvPr>
            <p:ph type="title"/>
          </p:nvPr>
        </p:nvSpPr>
        <p:spPr/>
        <p:txBody>
          <a:bodyPr/>
          <a:lstStyle/>
          <a:p>
            <a:r>
              <a:rPr kumimoji="1" lang="ja-JP" altLang="en-US"/>
              <a:t>内容（</a:t>
            </a:r>
            <a:r>
              <a:rPr kumimoji="1" lang="en-US" altLang="ja-JP" dirty="0"/>
              <a:t>100</a:t>
            </a:r>
            <a:r>
              <a:rPr kumimoji="1" lang="ja-JP" altLang="en-US"/>
              <a:t>分）</a:t>
            </a:r>
            <a:endParaRPr kumimoji="1" lang="ja-JP" altLang="en-US" dirty="0"/>
          </a:p>
        </p:txBody>
      </p:sp>
      <p:sp>
        <p:nvSpPr>
          <p:cNvPr id="3" name="コンテンツ プレースホルダー 2">
            <a:extLst>
              <a:ext uri="{FF2B5EF4-FFF2-40B4-BE49-F238E27FC236}">
                <a16:creationId xmlns:a16="http://schemas.microsoft.com/office/drawing/2014/main" id="{DF6BE36B-E433-D644-A9F2-3F0084892EA2}"/>
              </a:ext>
            </a:extLst>
          </p:cNvPr>
          <p:cNvSpPr>
            <a:spLocks noGrp="1"/>
          </p:cNvSpPr>
          <p:nvPr>
            <p:ph idx="1"/>
          </p:nvPr>
        </p:nvSpPr>
        <p:spPr/>
        <p:txBody>
          <a:bodyPr>
            <a:normAutofit/>
          </a:bodyPr>
          <a:lstStyle/>
          <a:p>
            <a:r>
              <a:rPr lang="ja-JP" altLang="en-US" sz="2400"/>
              <a:t>民間オープンデータプラットフォームの活用</a:t>
            </a:r>
            <a:endParaRPr lang="en-US" altLang="ja-JP" sz="2400" dirty="0"/>
          </a:p>
          <a:p>
            <a:pPr lvl="1"/>
            <a:r>
              <a:rPr lang="en-US" altLang="ja-JP" sz="2000" dirty="0" err="1"/>
              <a:t>LinkData</a:t>
            </a:r>
            <a:r>
              <a:rPr lang="ja-JP" altLang="en-US" sz="2000"/>
              <a:t>とは</a:t>
            </a:r>
            <a:endParaRPr lang="en-US" altLang="ja-JP" sz="2000" dirty="0"/>
          </a:p>
          <a:p>
            <a:r>
              <a:rPr lang="en-US" altLang="ja-JP" sz="2400" dirty="0" err="1"/>
              <a:t>LinkData</a:t>
            </a:r>
            <a:r>
              <a:rPr lang="ja-JP" altLang="en-US" sz="2400"/>
              <a:t>によるデータ登録</a:t>
            </a:r>
            <a:endParaRPr lang="en-US" altLang="ja-JP" sz="2400" dirty="0"/>
          </a:p>
          <a:p>
            <a:pPr lvl="1"/>
            <a:r>
              <a:rPr lang="ja-JP" altLang="en-US" sz="2000"/>
              <a:t>指定緊急避難場所データのオープンデータ化</a:t>
            </a:r>
            <a:endParaRPr lang="en-US" altLang="ja-JP" sz="2000" dirty="0"/>
          </a:p>
          <a:p>
            <a:pPr lvl="1"/>
            <a:r>
              <a:rPr lang="ja-JP" altLang="en-US" sz="2000"/>
              <a:t>内閣官房推奨データセットと避難場所データのクレンジング</a:t>
            </a:r>
            <a:endParaRPr lang="en-US" altLang="ja-JP" sz="2000" dirty="0"/>
          </a:p>
          <a:p>
            <a:pPr lvl="1"/>
            <a:r>
              <a:rPr lang="ja-JP" altLang="en-US" sz="2000"/>
              <a:t>データ登録</a:t>
            </a:r>
            <a:endParaRPr lang="en-US" altLang="ja-JP" sz="2000" dirty="0"/>
          </a:p>
          <a:p>
            <a:r>
              <a:rPr lang="en-US" altLang="ja-JP" sz="2400" dirty="0" err="1"/>
              <a:t>AppLinkData</a:t>
            </a:r>
            <a:r>
              <a:rPr lang="ja-JP" altLang="en-US" sz="2400"/>
              <a:t>を使ったオープンデータアプリの作成と公開</a:t>
            </a:r>
            <a:endParaRPr lang="en-US" altLang="ja-JP" sz="2400" dirty="0"/>
          </a:p>
          <a:p>
            <a:pPr lvl="1"/>
            <a:r>
              <a:rPr lang="ja-JP" altLang="en-US" sz="2000"/>
              <a:t>既存アプリの</a:t>
            </a:r>
            <a:r>
              <a:rPr lang="en-US" altLang="ja-JP" sz="2000" dirty="0"/>
              <a:t>Fork</a:t>
            </a:r>
            <a:r>
              <a:rPr lang="ja-JP" altLang="en-US" sz="2000"/>
              <a:t>機能を使ったアプリの作成と公開</a:t>
            </a:r>
            <a:endParaRPr lang="en-US" altLang="ja-JP" sz="2000" dirty="0"/>
          </a:p>
          <a:p>
            <a:r>
              <a:rPr lang="ja-JP" altLang="en-US" sz="2400"/>
              <a:t>まとめ</a:t>
            </a:r>
            <a:endParaRPr lang="en-US" altLang="ja-JP" sz="2400" dirty="0"/>
          </a:p>
        </p:txBody>
      </p:sp>
    </p:spTree>
    <p:extLst>
      <p:ext uri="{BB962C8B-B14F-4D97-AF65-F5344CB8AC3E}">
        <p14:creationId xmlns:p14="http://schemas.microsoft.com/office/powerpoint/2010/main" val="10096999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0C07EA-C8C8-D84D-A4B0-C84055C239F4}"/>
              </a:ext>
            </a:extLst>
          </p:cNvPr>
          <p:cNvSpPr>
            <a:spLocks noGrp="1"/>
          </p:cNvSpPr>
          <p:nvPr>
            <p:ph type="title"/>
          </p:nvPr>
        </p:nvSpPr>
        <p:spPr/>
        <p:txBody>
          <a:bodyPr/>
          <a:lstStyle/>
          <a:p>
            <a:r>
              <a:rPr kumimoji="1" lang="ja-JP" altLang="en-US"/>
              <a:t>データ登録</a:t>
            </a:r>
          </a:p>
        </p:txBody>
      </p:sp>
      <p:sp>
        <p:nvSpPr>
          <p:cNvPr id="3" name="コンテンツ プレースホルダー 2">
            <a:extLst>
              <a:ext uri="{FF2B5EF4-FFF2-40B4-BE49-F238E27FC236}">
                <a16:creationId xmlns:a16="http://schemas.microsoft.com/office/drawing/2014/main" id="{346EE79B-B94E-924D-BB4C-C1DA25F46DF8}"/>
              </a:ext>
            </a:extLst>
          </p:cNvPr>
          <p:cNvSpPr>
            <a:spLocks noGrp="1"/>
          </p:cNvSpPr>
          <p:nvPr>
            <p:ph idx="1"/>
          </p:nvPr>
        </p:nvSpPr>
        <p:spPr/>
        <p:txBody>
          <a:bodyPr/>
          <a:lstStyle/>
          <a:p>
            <a:r>
              <a:rPr kumimoji="1" lang="ja-JP" altLang="en-US"/>
              <a:t>最後に「アップロードを完了しデータの公開ページを見る」を選択</a:t>
            </a:r>
          </a:p>
        </p:txBody>
      </p:sp>
      <p:pic>
        <p:nvPicPr>
          <p:cNvPr id="5" name="図 4">
            <a:extLst>
              <a:ext uri="{FF2B5EF4-FFF2-40B4-BE49-F238E27FC236}">
                <a16:creationId xmlns:a16="http://schemas.microsoft.com/office/drawing/2014/main" id="{5B5528C2-1930-BE4B-8406-440449B759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06461" y="2911015"/>
            <a:ext cx="6208889" cy="3265948"/>
          </a:xfrm>
          <a:prstGeom prst="rect">
            <a:avLst/>
          </a:prstGeom>
          <a:ln>
            <a:solidFill>
              <a:schemeClr val="tx1"/>
            </a:solidFill>
          </a:ln>
        </p:spPr>
      </p:pic>
      <p:sp>
        <p:nvSpPr>
          <p:cNvPr id="6" name="円/楕円 5">
            <a:extLst>
              <a:ext uri="{FF2B5EF4-FFF2-40B4-BE49-F238E27FC236}">
                <a16:creationId xmlns:a16="http://schemas.microsoft.com/office/drawing/2014/main" id="{CC1159DB-5B50-434C-A313-E4EE34E6A175}"/>
              </a:ext>
            </a:extLst>
          </p:cNvPr>
          <p:cNvSpPr/>
          <p:nvPr/>
        </p:nvSpPr>
        <p:spPr>
          <a:xfrm>
            <a:off x="4278489" y="5815187"/>
            <a:ext cx="2483555" cy="49671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3895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0F32BF-A3D1-2941-B89B-679097249D88}"/>
              </a:ext>
            </a:extLst>
          </p:cNvPr>
          <p:cNvSpPr>
            <a:spLocks noGrp="1"/>
          </p:cNvSpPr>
          <p:nvPr>
            <p:ph type="title"/>
          </p:nvPr>
        </p:nvSpPr>
        <p:spPr/>
        <p:txBody>
          <a:bodyPr/>
          <a:lstStyle/>
          <a:p>
            <a:r>
              <a:rPr kumimoji="1" lang="ja-JP" altLang="en-US"/>
              <a:t>データ登録完了です</a:t>
            </a:r>
          </a:p>
        </p:txBody>
      </p:sp>
      <p:sp>
        <p:nvSpPr>
          <p:cNvPr id="3" name="コンテンツ プレースホルダー 2">
            <a:extLst>
              <a:ext uri="{FF2B5EF4-FFF2-40B4-BE49-F238E27FC236}">
                <a16:creationId xmlns:a16="http://schemas.microsoft.com/office/drawing/2014/main" id="{89D486B3-3FCA-4F4A-A368-55A6930E6CA8}"/>
              </a:ext>
            </a:extLst>
          </p:cNvPr>
          <p:cNvSpPr>
            <a:spLocks noGrp="1"/>
          </p:cNvSpPr>
          <p:nvPr>
            <p:ph idx="1"/>
          </p:nvPr>
        </p:nvSpPr>
        <p:spPr>
          <a:xfrm>
            <a:off x="628650" y="1825625"/>
            <a:ext cx="3412772" cy="4351338"/>
          </a:xfrm>
        </p:spPr>
        <p:txBody>
          <a:bodyPr>
            <a:normAutofit fontScale="92500" lnSpcReduction="10000"/>
          </a:bodyPr>
          <a:lstStyle/>
          <a:p>
            <a:r>
              <a:rPr kumimoji="1" lang="ja-JP" altLang="en-US" sz="2400"/>
              <a:t>「いいね」を押すとタグ付けされた自治体のランキングがアップします</a:t>
            </a:r>
            <a:endParaRPr lang="en-US" altLang="ja-JP" sz="2400" dirty="0"/>
          </a:p>
          <a:p>
            <a:r>
              <a:rPr kumimoji="1" lang="ja-JP" altLang="en-US" sz="2400"/>
              <a:t>グループメンバーを交代してどんどんデータをアップロードしましょう</a:t>
            </a:r>
            <a:endParaRPr lang="en-US" altLang="ja-JP" sz="2400" dirty="0"/>
          </a:p>
          <a:p>
            <a:r>
              <a:rPr kumimoji="1" lang="en-US" altLang="ja-JP" sz="2400" dirty="0"/>
              <a:t>URL</a:t>
            </a:r>
            <a:r>
              <a:rPr kumimoji="1" lang="ja-JP" altLang="en-US" sz="2400"/>
              <a:t>をみて</a:t>
            </a:r>
            <a:r>
              <a:rPr kumimoji="1" lang="ja-JP" altLang="en-US" sz="2400">
                <a:solidFill>
                  <a:srgbClr val="FF0000"/>
                </a:solidFill>
              </a:rPr>
              <a:t>データ</a:t>
            </a:r>
            <a:r>
              <a:rPr kumimoji="1" lang="en-US" altLang="ja-JP" sz="2400" dirty="0">
                <a:solidFill>
                  <a:srgbClr val="FF0000"/>
                </a:solidFill>
              </a:rPr>
              <a:t>ID</a:t>
            </a:r>
            <a:r>
              <a:rPr kumimoji="1" lang="ja-JP" altLang="en-US" sz="2400">
                <a:solidFill>
                  <a:srgbClr val="FF0000"/>
                </a:solidFill>
              </a:rPr>
              <a:t>をメモ</a:t>
            </a:r>
            <a:r>
              <a:rPr kumimoji="1" lang="ja-JP" altLang="en-US" sz="2400"/>
              <a:t>しておいてください</a:t>
            </a:r>
            <a:endParaRPr kumimoji="1" lang="en-US" altLang="ja-JP" sz="2400" dirty="0"/>
          </a:p>
          <a:p>
            <a:pPr lvl="1"/>
            <a:r>
              <a:rPr kumimoji="1" lang="ja-JP" altLang="en-US" sz="2000"/>
              <a:t>「</a:t>
            </a:r>
            <a:r>
              <a:rPr kumimoji="1" lang="en-US" altLang="ja-JP" sz="2000" dirty="0"/>
              <a:t>rdf1s80xxi</a:t>
            </a:r>
            <a:r>
              <a:rPr kumimoji="1" lang="ja-JP" altLang="en-US" sz="2000"/>
              <a:t>」の</a:t>
            </a:r>
            <a:r>
              <a:rPr kumimoji="1" lang="en-US" altLang="ja-JP" sz="2000" dirty="0"/>
              <a:t>xx</a:t>
            </a:r>
            <a:r>
              <a:rPr kumimoji="1" lang="ja-JP" altLang="en-US" sz="2000"/>
              <a:t>が固有になっていると思います</a:t>
            </a:r>
          </a:p>
        </p:txBody>
      </p:sp>
      <p:pic>
        <p:nvPicPr>
          <p:cNvPr id="5" name="図 4">
            <a:extLst>
              <a:ext uri="{FF2B5EF4-FFF2-40B4-BE49-F238E27FC236}">
                <a16:creationId xmlns:a16="http://schemas.microsoft.com/office/drawing/2014/main" id="{C629D3DE-3C27-9C45-A16B-41558A19EB9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67201" y="2773616"/>
            <a:ext cx="4248150" cy="3403348"/>
          </a:xfrm>
          <a:prstGeom prst="rect">
            <a:avLst/>
          </a:prstGeom>
          <a:ln>
            <a:solidFill>
              <a:schemeClr val="tx1"/>
            </a:solidFill>
          </a:ln>
        </p:spPr>
      </p:pic>
      <p:sp>
        <p:nvSpPr>
          <p:cNvPr id="6" name="円/楕円 5">
            <a:extLst>
              <a:ext uri="{FF2B5EF4-FFF2-40B4-BE49-F238E27FC236}">
                <a16:creationId xmlns:a16="http://schemas.microsoft.com/office/drawing/2014/main" id="{E18A3009-D280-B844-884C-2357ED131C1D}"/>
              </a:ext>
            </a:extLst>
          </p:cNvPr>
          <p:cNvSpPr/>
          <p:nvPr/>
        </p:nvSpPr>
        <p:spPr>
          <a:xfrm>
            <a:off x="7518399" y="4023872"/>
            <a:ext cx="688622" cy="66604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170953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ファイル:Garyu-koen sakura.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5" y="220338"/>
            <a:ext cx="9144205" cy="6092328"/>
          </a:xfrm>
          <a:prstGeom prst="rect">
            <a:avLst/>
          </a:prstGeom>
          <a:noFill/>
          <a:effectLst>
            <a:softEdge rad="508000"/>
          </a:effectLst>
          <a:extLst>
            <a:ext uri="{909E8E84-426E-40DD-AFC4-6F175D3DCCD1}">
              <a14:hiddenFill xmlns:a14="http://schemas.microsoft.com/office/drawing/2010/main">
                <a:solidFill>
                  <a:srgbClr val="FFFFFF"/>
                </a:solidFill>
              </a14:hiddenFill>
            </a:ext>
          </a:extLst>
        </p:spPr>
      </p:pic>
      <p:sp>
        <p:nvSpPr>
          <p:cNvPr id="5" name="タイトル 4"/>
          <p:cNvSpPr>
            <a:spLocks noGrp="1"/>
          </p:cNvSpPr>
          <p:nvPr>
            <p:ph type="title"/>
          </p:nvPr>
        </p:nvSpPr>
        <p:spPr/>
        <p:txBody>
          <a:bodyPr>
            <a:normAutofit/>
          </a:bodyPr>
          <a:lstStyle/>
          <a:p>
            <a:pPr algn="ctr"/>
            <a:r>
              <a:rPr kumimoji="1" lang="en-US" altLang="ja-JP" dirty="0" err="1">
                <a:solidFill>
                  <a:schemeClr val="bg1"/>
                </a:solidFill>
              </a:rPr>
              <a:t>AppLinkData</a:t>
            </a:r>
            <a:r>
              <a:rPr kumimoji="1" lang="ja-JP" altLang="en-US">
                <a:solidFill>
                  <a:schemeClr val="bg1"/>
                </a:solidFill>
              </a:rPr>
              <a:t>を使ったアプリの作成と公開</a:t>
            </a:r>
            <a:endParaRPr kumimoji="1" lang="ja-JP" altLang="en-US" dirty="0">
              <a:solidFill>
                <a:schemeClr val="bg1"/>
              </a:solidFill>
            </a:endParaRPr>
          </a:p>
        </p:txBody>
      </p:sp>
      <p:sp>
        <p:nvSpPr>
          <p:cNvPr id="6" name="テキスト プレースホルダー 5"/>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9425236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0C2139-49AE-3145-804A-61CD676A4284}"/>
              </a:ext>
            </a:extLst>
          </p:cNvPr>
          <p:cNvSpPr>
            <a:spLocks noGrp="1"/>
          </p:cNvSpPr>
          <p:nvPr>
            <p:ph type="title"/>
          </p:nvPr>
        </p:nvSpPr>
        <p:spPr/>
        <p:txBody>
          <a:bodyPr/>
          <a:lstStyle/>
          <a:p>
            <a:r>
              <a:rPr kumimoji="1" lang="ja-JP" altLang="en-US"/>
              <a:t>アプリの</a:t>
            </a:r>
            <a:r>
              <a:rPr kumimoji="1" lang="en-US" altLang="ja-JP" dirty="0"/>
              <a:t>Fork</a:t>
            </a:r>
            <a:r>
              <a:rPr kumimoji="1" lang="ja-JP" altLang="en-US"/>
              <a:t>機能を使ってみる</a:t>
            </a:r>
          </a:p>
        </p:txBody>
      </p:sp>
      <p:sp>
        <p:nvSpPr>
          <p:cNvPr id="3" name="コンテンツ プレースホルダー 2">
            <a:extLst>
              <a:ext uri="{FF2B5EF4-FFF2-40B4-BE49-F238E27FC236}">
                <a16:creationId xmlns:a16="http://schemas.microsoft.com/office/drawing/2014/main" id="{BC47D275-41BE-FD4F-8407-80AB2DDB72BC}"/>
              </a:ext>
            </a:extLst>
          </p:cNvPr>
          <p:cNvSpPr>
            <a:spLocks noGrp="1"/>
          </p:cNvSpPr>
          <p:nvPr>
            <p:ph idx="1"/>
          </p:nvPr>
        </p:nvSpPr>
        <p:spPr/>
        <p:txBody>
          <a:bodyPr/>
          <a:lstStyle/>
          <a:p>
            <a:r>
              <a:rPr kumimoji="1" lang="ja-JP" altLang="en-US"/>
              <a:t>アップロードしたばかりのデータ画面から「アプリ」タグを選択する</a:t>
            </a:r>
          </a:p>
        </p:txBody>
      </p:sp>
      <p:pic>
        <p:nvPicPr>
          <p:cNvPr id="4" name="図 3">
            <a:extLst>
              <a:ext uri="{FF2B5EF4-FFF2-40B4-BE49-F238E27FC236}">
                <a16:creationId xmlns:a16="http://schemas.microsoft.com/office/drawing/2014/main" id="{9EEF2406-B080-4846-A0A1-45D9631781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67201" y="2773616"/>
            <a:ext cx="4248150" cy="3403348"/>
          </a:xfrm>
          <a:prstGeom prst="rect">
            <a:avLst/>
          </a:prstGeom>
          <a:ln>
            <a:solidFill>
              <a:schemeClr val="tx1"/>
            </a:solidFill>
          </a:ln>
        </p:spPr>
      </p:pic>
      <p:sp>
        <p:nvSpPr>
          <p:cNvPr id="5" name="円/楕円 4">
            <a:extLst>
              <a:ext uri="{FF2B5EF4-FFF2-40B4-BE49-F238E27FC236}">
                <a16:creationId xmlns:a16="http://schemas.microsoft.com/office/drawing/2014/main" id="{CDBA337B-01A7-2941-A739-5D63DD6BE17B}"/>
              </a:ext>
            </a:extLst>
          </p:cNvPr>
          <p:cNvSpPr/>
          <p:nvPr/>
        </p:nvSpPr>
        <p:spPr>
          <a:xfrm>
            <a:off x="5779911" y="4809067"/>
            <a:ext cx="620889" cy="34995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242736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E4AE4B-6A13-B446-ABFB-2F77527218C6}"/>
              </a:ext>
            </a:extLst>
          </p:cNvPr>
          <p:cNvSpPr>
            <a:spLocks noGrp="1"/>
          </p:cNvSpPr>
          <p:nvPr>
            <p:ph type="title"/>
          </p:nvPr>
        </p:nvSpPr>
        <p:spPr/>
        <p:txBody>
          <a:bodyPr/>
          <a:lstStyle/>
          <a:p>
            <a:r>
              <a:rPr kumimoji="1" lang="ja-JP" altLang="en-US"/>
              <a:t>アプリの</a:t>
            </a:r>
            <a:r>
              <a:rPr kumimoji="1" lang="en-US" altLang="ja-JP" dirty="0"/>
              <a:t>Fork</a:t>
            </a:r>
            <a:r>
              <a:rPr kumimoji="1" lang="ja-JP" altLang="en-US"/>
              <a:t>機能を使ってみる</a:t>
            </a:r>
          </a:p>
        </p:txBody>
      </p:sp>
      <p:sp>
        <p:nvSpPr>
          <p:cNvPr id="3" name="コンテンツ プレースホルダー 2">
            <a:extLst>
              <a:ext uri="{FF2B5EF4-FFF2-40B4-BE49-F238E27FC236}">
                <a16:creationId xmlns:a16="http://schemas.microsoft.com/office/drawing/2014/main" id="{2E7F6286-0A50-B940-9B47-0B8989BE531C}"/>
              </a:ext>
            </a:extLst>
          </p:cNvPr>
          <p:cNvSpPr>
            <a:spLocks noGrp="1"/>
          </p:cNvSpPr>
          <p:nvPr>
            <p:ph idx="1"/>
          </p:nvPr>
        </p:nvSpPr>
        <p:spPr/>
        <p:txBody>
          <a:bodyPr>
            <a:normAutofit/>
          </a:bodyPr>
          <a:lstStyle/>
          <a:p>
            <a:r>
              <a:rPr kumimoji="1" lang="ja-JP" altLang="en-US" sz="2400"/>
              <a:t>「アプリを作成」を選択</a:t>
            </a:r>
            <a:endParaRPr kumimoji="1" lang="en-US" altLang="ja-JP" sz="2400" dirty="0"/>
          </a:p>
          <a:p>
            <a:endParaRPr lang="en-US" altLang="ja-JP" sz="2400" dirty="0"/>
          </a:p>
          <a:p>
            <a:endParaRPr kumimoji="1" lang="en-US" altLang="ja-JP" sz="2400" dirty="0"/>
          </a:p>
          <a:p>
            <a:endParaRPr kumimoji="1" lang="en-US" altLang="ja-JP" sz="2400" dirty="0"/>
          </a:p>
          <a:p>
            <a:endParaRPr lang="en-US" altLang="ja-JP" sz="2400" dirty="0"/>
          </a:p>
          <a:p>
            <a:endParaRPr kumimoji="1" lang="en-US" altLang="ja-JP" sz="2400" dirty="0"/>
          </a:p>
          <a:p>
            <a:r>
              <a:rPr lang="ja-JP" altLang="en-US" sz="2400"/>
              <a:t>「アプリを新規作成、またはフォークして作る」で「次へ」</a:t>
            </a:r>
            <a:endParaRPr kumimoji="1" lang="ja-JP" altLang="en-US" sz="2400"/>
          </a:p>
        </p:txBody>
      </p:sp>
      <p:pic>
        <p:nvPicPr>
          <p:cNvPr id="5" name="図 4">
            <a:extLst>
              <a:ext uri="{FF2B5EF4-FFF2-40B4-BE49-F238E27FC236}">
                <a16:creationId xmlns:a16="http://schemas.microsoft.com/office/drawing/2014/main" id="{F97E79C7-2F83-2943-9D3A-F37E59C144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58017" y="2330736"/>
            <a:ext cx="5757333" cy="1960983"/>
          </a:xfrm>
          <a:prstGeom prst="rect">
            <a:avLst/>
          </a:prstGeom>
          <a:ln>
            <a:solidFill>
              <a:schemeClr val="tx1"/>
            </a:solidFill>
          </a:ln>
        </p:spPr>
      </p:pic>
      <p:sp>
        <p:nvSpPr>
          <p:cNvPr id="6" name="円/楕円 5">
            <a:extLst>
              <a:ext uri="{FF2B5EF4-FFF2-40B4-BE49-F238E27FC236}">
                <a16:creationId xmlns:a16="http://schemas.microsoft.com/office/drawing/2014/main" id="{10CF66D4-D4B1-F348-9F57-42CDB257936D}"/>
              </a:ext>
            </a:extLst>
          </p:cNvPr>
          <p:cNvSpPr/>
          <p:nvPr/>
        </p:nvSpPr>
        <p:spPr>
          <a:xfrm>
            <a:off x="7202311" y="2844802"/>
            <a:ext cx="903111" cy="53057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a:extLst>
              <a:ext uri="{FF2B5EF4-FFF2-40B4-BE49-F238E27FC236}">
                <a16:creationId xmlns:a16="http://schemas.microsoft.com/office/drawing/2014/main" id="{F72D6568-DD9F-6340-A743-225C37A9A4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8333" y="5101559"/>
            <a:ext cx="4917017" cy="1533573"/>
          </a:xfrm>
          <a:prstGeom prst="rect">
            <a:avLst/>
          </a:prstGeom>
        </p:spPr>
      </p:pic>
    </p:spTree>
    <p:extLst>
      <p:ext uri="{BB962C8B-B14F-4D97-AF65-F5344CB8AC3E}">
        <p14:creationId xmlns:p14="http://schemas.microsoft.com/office/powerpoint/2010/main" val="23897957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BA4ECC-1E75-9243-A954-C480C55B5C4D}"/>
              </a:ext>
            </a:extLst>
          </p:cNvPr>
          <p:cNvSpPr>
            <a:spLocks noGrp="1"/>
          </p:cNvSpPr>
          <p:nvPr>
            <p:ph type="title"/>
          </p:nvPr>
        </p:nvSpPr>
        <p:spPr/>
        <p:txBody>
          <a:bodyPr/>
          <a:lstStyle/>
          <a:p>
            <a:r>
              <a:rPr kumimoji="1" lang="ja-JP" altLang="en-US"/>
              <a:t>アプリの</a:t>
            </a:r>
            <a:r>
              <a:rPr kumimoji="1" lang="en-US" altLang="ja-JP" dirty="0"/>
              <a:t>Fork</a:t>
            </a:r>
            <a:r>
              <a:rPr kumimoji="1" lang="ja-JP" altLang="en-US"/>
              <a:t>機能を使ってみる</a:t>
            </a:r>
          </a:p>
        </p:txBody>
      </p:sp>
      <p:sp>
        <p:nvSpPr>
          <p:cNvPr id="3" name="コンテンツ プレースホルダー 2">
            <a:extLst>
              <a:ext uri="{FF2B5EF4-FFF2-40B4-BE49-F238E27FC236}">
                <a16:creationId xmlns:a16="http://schemas.microsoft.com/office/drawing/2014/main" id="{38C8DBAA-01F4-5C4F-9AFB-C3092CBECE9E}"/>
              </a:ext>
            </a:extLst>
          </p:cNvPr>
          <p:cNvSpPr>
            <a:spLocks noGrp="1"/>
          </p:cNvSpPr>
          <p:nvPr>
            <p:ph idx="1"/>
          </p:nvPr>
        </p:nvSpPr>
        <p:spPr/>
        <p:txBody>
          <a:bodyPr>
            <a:normAutofit/>
          </a:bodyPr>
          <a:lstStyle/>
          <a:p>
            <a:r>
              <a:rPr lang="ja-JP" altLang="en-US" sz="2400"/>
              <a:t>「既存のアプリのプログラムを再利用（フォーク）する」を選択して「次へ」</a:t>
            </a:r>
            <a:endParaRPr lang="en-US" altLang="ja-JP" sz="2400" dirty="0"/>
          </a:p>
          <a:p>
            <a:endParaRPr kumimoji="1" lang="en-US" altLang="ja-JP" sz="2400" dirty="0"/>
          </a:p>
          <a:p>
            <a:endParaRPr lang="en-US" altLang="ja-JP" sz="2400" dirty="0"/>
          </a:p>
          <a:p>
            <a:pPr marL="0" indent="0">
              <a:buNone/>
            </a:pPr>
            <a:endParaRPr kumimoji="1" lang="en-US" altLang="ja-JP" sz="2400" dirty="0"/>
          </a:p>
          <a:p>
            <a:r>
              <a:rPr lang="ja-JP" altLang="en-US" sz="2400"/>
              <a:t>使用するデータが選択されているので「次へ」</a:t>
            </a:r>
            <a:endParaRPr kumimoji="1" lang="ja-JP" altLang="en-US" sz="2400"/>
          </a:p>
        </p:txBody>
      </p:sp>
      <p:pic>
        <p:nvPicPr>
          <p:cNvPr id="5" name="図 4">
            <a:extLst>
              <a:ext uri="{FF2B5EF4-FFF2-40B4-BE49-F238E27FC236}">
                <a16:creationId xmlns:a16="http://schemas.microsoft.com/office/drawing/2014/main" id="{AF879B22-73A3-0A4A-A402-8E738F1560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6667" y="2535763"/>
            <a:ext cx="5128683" cy="1397797"/>
          </a:xfrm>
          <a:prstGeom prst="rect">
            <a:avLst/>
          </a:prstGeom>
        </p:spPr>
      </p:pic>
      <p:sp>
        <p:nvSpPr>
          <p:cNvPr id="6" name="円/楕円 5">
            <a:extLst>
              <a:ext uri="{FF2B5EF4-FFF2-40B4-BE49-F238E27FC236}">
                <a16:creationId xmlns:a16="http://schemas.microsoft.com/office/drawing/2014/main" id="{222695BB-56A9-9D47-A57E-9FD883E69AAA}"/>
              </a:ext>
            </a:extLst>
          </p:cNvPr>
          <p:cNvSpPr/>
          <p:nvPr/>
        </p:nvSpPr>
        <p:spPr>
          <a:xfrm>
            <a:off x="3668888" y="3065327"/>
            <a:ext cx="259645" cy="24835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a:extLst>
              <a:ext uri="{FF2B5EF4-FFF2-40B4-BE49-F238E27FC236}">
                <a16:creationId xmlns:a16="http://schemas.microsoft.com/office/drawing/2014/main" id="{05693BEA-4A28-CE4D-A915-6358F23E3F14}"/>
              </a:ext>
            </a:extLst>
          </p:cNvPr>
          <p:cNvSpPr/>
          <p:nvPr/>
        </p:nvSpPr>
        <p:spPr>
          <a:xfrm>
            <a:off x="6880577" y="3313683"/>
            <a:ext cx="649112" cy="33302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a:extLst>
              <a:ext uri="{FF2B5EF4-FFF2-40B4-BE49-F238E27FC236}">
                <a16:creationId xmlns:a16="http://schemas.microsoft.com/office/drawing/2014/main" id="{A47757A8-ADC9-7242-AA2C-B2C43610FC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6667" y="4472022"/>
            <a:ext cx="5125156" cy="1704941"/>
          </a:xfrm>
          <a:prstGeom prst="rect">
            <a:avLst/>
          </a:prstGeom>
        </p:spPr>
      </p:pic>
      <p:sp>
        <p:nvSpPr>
          <p:cNvPr id="10" name="円/楕円 9">
            <a:extLst>
              <a:ext uri="{FF2B5EF4-FFF2-40B4-BE49-F238E27FC236}">
                <a16:creationId xmlns:a16="http://schemas.microsoft.com/office/drawing/2014/main" id="{8E15F09D-F9EF-3D4F-98D1-44DD8E3DD35C}"/>
              </a:ext>
            </a:extLst>
          </p:cNvPr>
          <p:cNvSpPr/>
          <p:nvPr/>
        </p:nvSpPr>
        <p:spPr>
          <a:xfrm>
            <a:off x="6880577" y="5656127"/>
            <a:ext cx="649112" cy="33302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760788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2B7D93C-B8CD-434A-9B54-09E8B7F37699}"/>
              </a:ext>
            </a:extLst>
          </p:cNvPr>
          <p:cNvSpPr>
            <a:spLocks noGrp="1"/>
          </p:cNvSpPr>
          <p:nvPr>
            <p:ph type="title"/>
          </p:nvPr>
        </p:nvSpPr>
        <p:spPr/>
        <p:txBody>
          <a:bodyPr/>
          <a:lstStyle/>
          <a:p>
            <a:r>
              <a:rPr kumimoji="1" lang="ja-JP" altLang="en-US"/>
              <a:t>アプリの</a:t>
            </a:r>
            <a:r>
              <a:rPr kumimoji="1" lang="en-US" altLang="ja-JP" dirty="0"/>
              <a:t>Fork</a:t>
            </a:r>
            <a:r>
              <a:rPr kumimoji="1" lang="ja-JP" altLang="en-US"/>
              <a:t>機能を使ってみる</a:t>
            </a:r>
          </a:p>
        </p:txBody>
      </p:sp>
      <p:sp>
        <p:nvSpPr>
          <p:cNvPr id="3" name="コンテンツ プレースホルダー 2">
            <a:extLst>
              <a:ext uri="{FF2B5EF4-FFF2-40B4-BE49-F238E27FC236}">
                <a16:creationId xmlns:a16="http://schemas.microsoft.com/office/drawing/2014/main" id="{AE93BC17-D596-AA45-A047-C2E3509EA9D9}"/>
              </a:ext>
            </a:extLst>
          </p:cNvPr>
          <p:cNvSpPr>
            <a:spLocks noGrp="1"/>
          </p:cNvSpPr>
          <p:nvPr>
            <p:ph idx="1"/>
          </p:nvPr>
        </p:nvSpPr>
        <p:spPr/>
        <p:txBody>
          <a:bodyPr>
            <a:normAutofit/>
          </a:bodyPr>
          <a:lstStyle/>
          <a:p>
            <a:r>
              <a:rPr kumimoji="1" lang="ja-JP" altLang="en-US" sz="2400"/>
              <a:t>「</a:t>
            </a:r>
            <a:r>
              <a:rPr kumimoji="1" lang="en-US" altLang="ja-JP" sz="2400" dirty="0"/>
              <a:t>app1s1754i</a:t>
            </a:r>
            <a:r>
              <a:rPr kumimoji="1" lang="ja-JP" altLang="en-US" sz="2400"/>
              <a:t>」を入れると須坂市のアプリが候補に出るので選択し、「このアプリを</a:t>
            </a:r>
            <a:r>
              <a:rPr kumimoji="1" lang="en-US" altLang="ja-JP" sz="2400" dirty="0"/>
              <a:t>Fork</a:t>
            </a:r>
            <a:r>
              <a:rPr kumimoji="1" lang="ja-JP" altLang="en-US" sz="2400"/>
              <a:t>する」を押す</a:t>
            </a:r>
          </a:p>
        </p:txBody>
      </p:sp>
      <p:pic>
        <p:nvPicPr>
          <p:cNvPr id="6" name="図 5">
            <a:extLst>
              <a:ext uri="{FF2B5EF4-FFF2-40B4-BE49-F238E27FC236}">
                <a16:creationId xmlns:a16="http://schemas.microsoft.com/office/drawing/2014/main" id="{C9F577E9-3D3D-A847-981C-9C15789DF5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0400" y="2809336"/>
            <a:ext cx="6584950" cy="2417420"/>
          </a:xfrm>
          <a:prstGeom prst="rect">
            <a:avLst/>
          </a:prstGeom>
          <a:ln>
            <a:solidFill>
              <a:schemeClr val="tx1"/>
            </a:solidFill>
          </a:ln>
        </p:spPr>
      </p:pic>
    </p:spTree>
    <p:extLst>
      <p:ext uri="{BB962C8B-B14F-4D97-AF65-F5344CB8AC3E}">
        <p14:creationId xmlns:p14="http://schemas.microsoft.com/office/powerpoint/2010/main" val="34093350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159B1D-9B50-B74E-A5F8-1CC7857A2CD9}"/>
              </a:ext>
            </a:extLst>
          </p:cNvPr>
          <p:cNvSpPr>
            <a:spLocks noGrp="1"/>
          </p:cNvSpPr>
          <p:nvPr>
            <p:ph type="title"/>
          </p:nvPr>
        </p:nvSpPr>
        <p:spPr/>
        <p:txBody>
          <a:bodyPr/>
          <a:lstStyle/>
          <a:p>
            <a:r>
              <a:rPr kumimoji="1" lang="ja-JP" altLang="en-US"/>
              <a:t>アプリの</a:t>
            </a:r>
            <a:r>
              <a:rPr kumimoji="1" lang="en-US" altLang="ja-JP" dirty="0"/>
              <a:t>Fork</a:t>
            </a:r>
            <a:r>
              <a:rPr kumimoji="1" lang="ja-JP" altLang="en-US"/>
              <a:t>機能を使ってみる</a:t>
            </a:r>
          </a:p>
        </p:txBody>
      </p:sp>
      <p:sp>
        <p:nvSpPr>
          <p:cNvPr id="3" name="コンテンツ プレースホルダー 2">
            <a:extLst>
              <a:ext uri="{FF2B5EF4-FFF2-40B4-BE49-F238E27FC236}">
                <a16:creationId xmlns:a16="http://schemas.microsoft.com/office/drawing/2014/main" id="{62F4CA18-71EC-D741-B7E9-20EEDFE02EA6}"/>
              </a:ext>
            </a:extLst>
          </p:cNvPr>
          <p:cNvSpPr>
            <a:spLocks noGrp="1"/>
          </p:cNvSpPr>
          <p:nvPr>
            <p:ph idx="1"/>
          </p:nvPr>
        </p:nvSpPr>
        <p:spPr/>
        <p:txBody>
          <a:bodyPr/>
          <a:lstStyle/>
          <a:p>
            <a:r>
              <a:rPr kumimoji="1" lang="ja-JP" altLang="en-US"/>
              <a:t>出てきた画面のうち、コードの以下の行を自身のデータ</a:t>
            </a:r>
            <a:r>
              <a:rPr kumimoji="1" lang="en-US" altLang="ja-JP" dirty="0"/>
              <a:t>ID</a:t>
            </a:r>
            <a:r>
              <a:rPr kumimoji="1" lang="ja-JP" altLang="en-US"/>
              <a:t>に更新する</a:t>
            </a:r>
            <a:endParaRPr kumimoji="1" lang="en-US" altLang="ja-JP" dirty="0"/>
          </a:p>
          <a:p>
            <a:pPr lvl="1"/>
            <a:r>
              <a:rPr lang="ja-JP" altLang="en-US"/>
              <a:t>１９行、２５行、２７行、２９行、３１行、３３行、３５行、３７行、３９行、４１行、４３行、４５行</a:t>
            </a:r>
            <a:endParaRPr lang="en-US" altLang="ja-JP" dirty="0"/>
          </a:p>
          <a:p>
            <a:pPr lvl="1"/>
            <a:r>
              <a:rPr kumimoji="1" lang="ja-JP" altLang="en-US"/>
              <a:t>内容は「</a:t>
            </a:r>
            <a:r>
              <a:rPr kumimoji="1" lang="en-US" altLang="ja-JP" dirty="0"/>
              <a:t>rdf1s8019i</a:t>
            </a:r>
            <a:r>
              <a:rPr kumimoji="1" lang="ja-JP" altLang="en-US"/>
              <a:t>」を全て自身のデータ</a:t>
            </a:r>
            <a:r>
              <a:rPr kumimoji="1" lang="en-US" altLang="ja-JP" dirty="0"/>
              <a:t>ID</a:t>
            </a:r>
            <a:r>
              <a:rPr kumimoji="1" lang="ja-JP" altLang="en-US"/>
              <a:t>に</a:t>
            </a:r>
            <a:endParaRPr kumimoji="1" lang="en-US" altLang="ja-JP" dirty="0"/>
          </a:p>
          <a:p>
            <a:r>
              <a:rPr lang="ja-JP" altLang="en-US" sz="2400"/>
              <a:t>コード編集が終わったらアプリタイトル部分をクリックしてアプリ作品の情報を入力</a:t>
            </a:r>
            <a:endParaRPr kumimoji="1" lang="ja-JP" altLang="en-US" sz="2400"/>
          </a:p>
        </p:txBody>
      </p:sp>
      <p:pic>
        <p:nvPicPr>
          <p:cNvPr id="5" name="図 4">
            <a:extLst>
              <a:ext uri="{FF2B5EF4-FFF2-40B4-BE49-F238E27FC236}">
                <a16:creationId xmlns:a16="http://schemas.microsoft.com/office/drawing/2014/main" id="{DAC98C33-97FE-774D-A97C-45D1ADC6902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5350" y="4654223"/>
            <a:ext cx="5080000" cy="1985584"/>
          </a:xfrm>
          <a:prstGeom prst="rect">
            <a:avLst/>
          </a:prstGeom>
          <a:ln>
            <a:solidFill>
              <a:schemeClr val="tx1"/>
            </a:solidFill>
          </a:ln>
        </p:spPr>
      </p:pic>
      <p:sp>
        <p:nvSpPr>
          <p:cNvPr id="6" name="円/楕円 5">
            <a:extLst>
              <a:ext uri="{FF2B5EF4-FFF2-40B4-BE49-F238E27FC236}">
                <a16:creationId xmlns:a16="http://schemas.microsoft.com/office/drawing/2014/main" id="{E5751C16-2EA5-EF40-B0C4-161AFD388B61}"/>
              </a:ext>
            </a:extLst>
          </p:cNvPr>
          <p:cNvSpPr/>
          <p:nvPr/>
        </p:nvSpPr>
        <p:spPr>
          <a:xfrm>
            <a:off x="3228622" y="4575732"/>
            <a:ext cx="3104445" cy="504799"/>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206277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2BB899-ACA6-DE4A-9B5B-51C1283BE936}"/>
              </a:ext>
            </a:extLst>
          </p:cNvPr>
          <p:cNvSpPr>
            <a:spLocks noGrp="1"/>
          </p:cNvSpPr>
          <p:nvPr>
            <p:ph type="title"/>
          </p:nvPr>
        </p:nvSpPr>
        <p:spPr/>
        <p:txBody>
          <a:bodyPr/>
          <a:lstStyle/>
          <a:p>
            <a:r>
              <a:rPr kumimoji="1" lang="ja-JP" altLang="en-US"/>
              <a:t>アプリの</a:t>
            </a:r>
            <a:r>
              <a:rPr kumimoji="1" lang="en-US" altLang="ja-JP" dirty="0"/>
              <a:t>fork</a:t>
            </a:r>
            <a:r>
              <a:rPr kumimoji="1" lang="ja-JP" altLang="en-US"/>
              <a:t>機能を使ってみる</a:t>
            </a:r>
          </a:p>
        </p:txBody>
      </p:sp>
      <p:sp>
        <p:nvSpPr>
          <p:cNvPr id="3" name="コンテンツ プレースホルダー 2">
            <a:extLst>
              <a:ext uri="{FF2B5EF4-FFF2-40B4-BE49-F238E27FC236}">
                <a16:creationId xmlns:a16="http://schemas.microsoft.com/office/drawing/2014/main" id="{EC70B857-CE2B-E54F-8A81-3C9A7677B567}"/>
              </a:ext>
            </a:extLst>
          </p:cNvPr>
          <p:cNvSpPr>
            <a:spLocks noGrp="1"/>
          </p:cNvSpPr>
          <p:nvPr>
            <p:ph idx="1"/>
          </p:nvPr>
        </p:nvSpPr>
        <p:spPr/>
        <p:txBody>
          <a:bodyPr/>
          <a:lstStyle/>
          <a:p>
            <a:r>
              <a:rPr kumimoji="1" lang="ja-JP" altLang="en-US"/>
              <a:t>アプリ作品のタイトルを修正する</a:t>
            </a:r>
          </a:p>
        </p:txBody>
      </p:sp>
      <p:pic>
        <p:nvPicPr>
          <p:cNvPr id="9" name="図 8">
            <a:extLst>
              <a:ext uri="{FF2B5EF4-FFF2-40B4-BE49-F238E27FC236}">
                <a16:creationId xmlns:a16="http://schemas.microsoft.com/office/drawing/2014/main" id="{2373F5C9-938B-4848-A37B-F46BED8EA1A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46817" y="2871873"/>
            <a:ext cx="6468533" cy="3305090"/>
          </a:xfrm>
          <a:prstGeom prst="rect">
            <a:avLst/>
          </a:prstGeom>
          <a:ln>
            <a:solidFill>
              <a:schemeClr val="tx1"/>
            </a:solidFill>
          </a:ln>
        </p:spPr>
      </p:pic>
      <p:sp>
        <p:nvSpPr>
          <p:cNvPr id="10" name="円/楕円 9">
            <a:extLst>
              <a:ext uri="{FF2B5EF4-FFF2-40B4-BE49-F238E27FC236}">
                <a16:creationId xmlns:a16="http://schemas.microsoft.com/office/drawing/2014/main" id="{2985AD20-2D12-EB48-B60D-7F93DAE8A5E5}"/>
              </a:ext>
            </a:extLst>
          </p:cNvPr>
          <p:cNvSpPr/>
          <p:nvPr/>
        </p:nvSpPr>
        <p:spPr>
          <a:xfrm>
            <a:off x="3793066" y="3894050"/>
            <a:ext cx="1535289" cy="28222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729589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59CDD0-C3C0-484B-9338-1088F3628E76}"/>
              </a:ext>
            </a:extLst>
          </p:cNvPr>
          <p:cNvSpPr>
            <a:spLocks noGrp="1"/>
          </p:cNvSpPr>
          <p:nvPr>
            <p:ph type="title"/>
          </p:nvPr>
        </p:nvSpPr>
        <p:spPr/>
        <p:txBody>
          <a:bodyPr/>
          <a:lstStyle/>
          <a:p>
            <a:r>
              <a:rPr kumimoji="1" lang="ja-JP" altLang="en-US"/>
              <a:t>アプリの</a:t>
            </a:r>
            <a:r>
              <a:rPr kumimoji="1" lang="en-US" altLang="ja-JP" dirty="0"/>
              <a:t>fork</a:t>
            </a:r>
            <a:r>
              <a:rPr kumimoji="1" lang="ja-JP" altLang="en-US"/>
              <a:t>機能を使ってみる</a:t>
            </a:r>
          </a:p>
        </p:txBody>
      </p:sp>
      <p:sp>
        <p:nvSpPr>
          <p:cNvPr id="3" name="コンテンツ プレースホルダー 2">
            <a:extLst>
              <a:ext uri="{FF2B5EF4-FFF2-40B4-BE49-F238E27FC236}">
                <a16:creationId xmlns:a16="http://schemas.microsoft.com/office/drawing/2014/main" id="{B280D726-E673-454E-8761-3C4ABB3CD675}"/>
              </a:ext>
            </a:extLst>
          </p:cNvPr>
          <p:cNvSpPr>
            <a:spLocks noGrp="1"/>
          </p:cNvSpPr>
          <p:nvPr>
            <p:ph idx="1"/>
          </p:nvPr>
        </p:nvSpPr>
        <p:spPr/>
        <p:txBody>
          <a:bodyPr>
            <a:normAutofit/>
          </a:bodyPr>
          <a:lstStyle/>
          <a:p>
            <a:r>
              <a:rPr lang="ja-JP" altLang="en-US" sz="2400"/>
              <a:t>「タグ」の須坂市を削除し、自身の自治体に設定</a:t>
            </a:r>
            <a:endParaRPr lang="en-US" altLang="ja-JP" sz="2400" dirty="0"/>
          </a:p>
          <a:p>
            <a:r>
              <a:rPr kumimoji="1" lang="ja-JP" altLang="en-US" sz="2400"/>
              <a:t>ライセンスは「</a:t>
            </a:r>
            <a:r>
              <a:rPr kumimoji="1" lang="en-US" altLang="ja-JP" sz="2400" dirty="0"/>
              <a:t>BY</a:t>
            </a:r>
            <a:r>
              <a:rPr kumimoji="1" lang="ja-JP" altLang="en-US" sz="2400"/>
              <a:t>」を選択</a:t>
            </a:r>
          </a:p>
        </p:txBody>
      </p:sp>
      <p:pic>
        <p:nvPicPr>
          <p:cNvPr id="5" name="図 4">
            <a:extLst>
              <a:ext uri="{FF2B5EF4-FFF2-40B4-BE49-F238E27FC236}">
                <a16:creationId xmlns:a16="http://schemas.microsoft.com/office/drawing/2014/main" id="{9B38C46C-0A03-E44A-8B25-17C49EA88E2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74195" y="3331612"/>
            <a:ext cx="6141155" cy="2845351"/>
          </a:xfrm>
          <a:prstGeom prst="rect">
            <a:avLst/>
          </a:prstGeom>
          <a:ln>
            <a:solidFill>
              <a:schemeClr val="tx1"/>
            </a:solidFill>
          </a:ln>
        </p:spPr>
      </p:pic>
      <p:sp>
        <p:nvSpPr>
          <p:cNvPr id="6" name="円/楕円 5">
            <a:extLst>
              <a:ext uri="{FF2B5EF4-FFF2-40B4-BE49-F238E27FC236}">
                <a16:creationId xmlns:a16="http://schemas.microsoft.com/office/drawing/2014/main" id="{74DA8623-ECF4-8B47-9EE3-E320115D64A2}"/>
              </a:ext>
            </a:extLst>
          </p:cNvPr>
          <p:cNvSpPr/>
          <p:nvPr/>
        </p:nvSpPr>
        <p:spPr>
          <a:xfrm>
            <a:off x="4086578" y="5305778"/>
            <a:ext cx="1016000" cy="28222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a:extLst>
              <a:ext uri="{FF2B5EF4-FFF2-40B4-BE49-F238E27FC236}">
                <a16:creationId xmlns:a16="http://schemas.microsoft.com/office/drawing/2014/main" id="{A23D5C49-C87E-294E-9954-1FFE275059EE}"/>
              </a:ext>
            </a:extLst>
          </p:cNvPr>
          <p:cNvSpPr/>
          <p:nvPr/>
        </p:nvSpPr>
        <p:spPr>
          <a:xfrm>
            <a:off x="4114799" y="5650091"/>
            <a:ext cx="1016000" cy="28222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79673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ファイル:Garyu-koen sakura.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5" y="220338"/>
            <a:ext cx="9144205" cy="6092328"/>
          </a:xfrm>
          <a:prstGeom prst="rect">
            <a:avLst/>
          </a:prstGeom>
          <a:noFill/>
          <a:effectLst>
            <a:softEdge rad="508000"/>
          </a:effectLst>
          <a:extLst>
            <a:ext uri="{909E8E84-426E-40DD-AFC4-6F175D3DCCD1}">
              <a14:hiddenFill xmlns:a14="http://schemas.microsoft.com/office/drawing/2010/main">
                <a:solidFill>
                  <a:srgbClr val="FFFFFF"/>
                </a:solidFill>
              </a14:hiddenFill>
            </a:ext>
          </a:extLst>
        </p:spPr>
      </p:pic>
      <p:sp>
        <p:nvSpPr>
          <p:cNvPr id="5" name="タイトル 4"/>
          <p:cNvSpPr>
            <a:spLocks noGrp="1"/>
          </p:cNvSpPr>
          <p:nvPr>
            <p:ph type="title"/>
          </p:nvPr>
        </p:nvSpPr>
        <p:spPr/>
        <p:txBody>
          <a:bodyPr>
            <a:normAutofit/>
          </a:bodyPr>
          <a:lstStyle/>
          <a:p>
            <a:pPr algn="ctr"/>
            <a:r>
              <a:rPr kumimoji="1" lang="ja-JP" altLang="en-US">
                <a:solidFill>
                  <a:schemeClr val="bg1"/>
                </a:solidFill>
              </a:rPr>
              <a:t>民間オープンデータプラットフォームの活用</a:t>
            </a:r>
            <a:endParaRPr kumimoji="1" lang="ja-JP" altLang="en-US" dirty="0">
              <a:solidFill>
                <a:schemeClr val="bg1"/>
              </a:solidFill>
            </a:endParaRPr>
          </a:p>
        </p:txBody>
      </p:sp>
      <p:sp>
        <p:nvSpPr>
          <p:cNvPr id="6" name="テキスト プレースホルダー 5"/>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7299041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928EC9-1475-D241-8161-4D7110F7AEA9}"/>
              </a:ext>
            </a:extLst>
          </p:cNvPr>
          <p:cNvSpPr>
            <a:spLocks noGrp="1"/>
          </p:cNvSpPr>
          <p:nvPr>
            <p:ph type="title"/>
          </p:nvPr>
        </p:nvSpPr>
        <p:spPr/>
        <p:txBody>
          <a:bodyPr/>
          <a:lstStyle/>
          <a:p>
            <a:r>
              <a:rPr kumimoji="1" lang="ja-JP" altLang="en-US"/>
              <a:t>アプリの</a:t>
            </a:r>
            <a:r>
              <a:rPr kumimoji="1" lang="en-US" altLang="ja-JP" dirty="0"/>
              <a:t>fork</a:t>
            </a:r>
            <a:r>
              <a:rPr kumimoji="1" lang="ja-JP" altLang="en-US"/>
              <a:t>機能を使ってみる</a:t>
            </a:r>
          </a:p>
        </p:txBody>
      </p:sp>
      <p:sp>
        <p:nvSpPr>
          <p:cNvPr id="3" name="コンテンツ プレースホルダー 2">
            <a:extLst>
              <a:ext uri="{FF2B5EF4-FFF2-40B4-BE49-F238E27FC236}">
                <a16:creationId xmlns:a16="http://schemas.microsoft.com/office/drawing/2014/main" id="{8DE12C6C-D771-F641-8E8E-2EF960CBE228}"/>
              </a:ext>
            </a:extLst>
          </p:cNvPr>
          <p:cNvSpPr>
            <a:spLocks noGrp="1"/>
          </p:cNvSpPr>
          <p:nvPr>
            <p:ph idx="1"/>
          </p:nvPr>
        </p:nvSpPr>
        <p:spPr/>
        <p:txBody>
          <a:bodyPr>
            <a:normAutofit/>
          </a:bodyPr>
          <a:lstStyle/>
          <a:p>
            <a:r>
              <a:rPr kumimoji="1" lang="ja-JP" altLang="en-US" sz="2400"/>
              <a:t>説明文を適宜更新してください</a:t>
            </a:r>
            <a:endParaRPr kumimoji="1" lang="en-US" altLang="ja-JP" sz="2400" dirty="0"/>
          </a:p>
          <a:p>
            <a:r>
              <a:rPr lang="ja-JP" altLang="en-US" sz="2400"/>
              <a:t>公開範囲を「公開」</a:t>
            </a:r>
            <a:endParaRPr lang="en-US" altLang="ja-JP" sz="2400" dirty="0"/>
          </a:p>
          <a:p>
            <a:r>
              <a:rPr kumimoji="1" lang="ja-JP" altLang="en-US" sz="2400"/>
              <a:t>最後に「</a:t>
            </a:r>
            <a:r>
              <a:rPr kumimoji="1" lang="en-US" altLang="ja-JP" sz="2400" dirty="0"/>
              <a:t>finish Editing</a:t>
            </a:r>
            <a:r>
              <a:rPr kumimoji="1" lang="ja-JP" altLang="en-US" sz="2400"/>
              <a:t>」</a:t>
            </a:r>
          </a:p>
        </p:txBody>
      </p:sp>
      <p:pic>
        <p:nvPicPr>
          <p:cNvPr id="5" name="図 4">
            <a:extLst>
              <a:ext uri="{FF2B5EF4-FFF2-40B4-BE49-F238E27FC236}">
                <a16:creationId xmlns:a16="http://schemas.microsoft.com/office/drawing/2014/main" id="{57E5B501-2354-4F49-BABE-F78DAC5B944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94756" y="3390294"/>
            <a:ext cx="5320594" cy="2786669"/>
          </a:xfrm>
          <a:prstGeom prst="rect">
            <a:avLst/>
          </a:prstGeom>
          <a:ln>
            <a:solidFill>
              <a:schemeClr val="tx1"/>
            </a:solidFill>
          </a:ln>
        </p:spPr>
      </p:pic>
      <p:sp>
        <p:nvSpPr>
          <p:cNvPr id="6" name="円/楕円 5">
            <a:extLst>
              <a:ext uri="{FF2B5EF4-FFF2-40B4-BE49-F238E27FC236}">
                <a16:creationId xmlns:a16="http://schemas.microsoft.com/office/drawing/2014/main" id="{2E17C2DF-F6C7-0A46-A485-B996F7E9EB45}"/>
              </a:ext>
            </a:extLst>
          </p:cNvPr>
          <p:cNvSpPr/>
          <p:nvPr/>
        </p:nvSpPr>
        <p:spPr>
          <a:xfrm>
            <a:off x="4571999" y="3719072"/>
            <a:ext cx="2144889" cy="28222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a:extLst>
              <a:ext uri="{FF2B5EF4-FFF2-40B4-BE49-F238E27FC236}">
                <a16:creationId xmlns:a16="http://schemas.microsoft.com/office/drawing/2014/main" id="{357B8C97-C8B0-B346-9E41-DEDDC88F6753}"/>
              </a:ext>
            </a:extLst>
          </p:cNvPr>
          <p:cNvSpPr/>
          <p:nvPr/>
        </p:nvSpPr>
        <p:spPr>
          <a:xfrm>
            <a:off x="4571999" y="5011650"/>
            <a:ext cx="790223" cy="28222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a:extLst>
              <a:ext uri="{FF2B5EF4-FFF2-40B4-BE49-F238E27FC236}">
                <a16:creationId xmlns:a16="http://schemas.microsoft.com/office/drawing/2014/main" id="{B6233107-8B6D-E249-A3E8-DDC7FED63332}"/>
              </a:ext>
            </a:extLst>
          </p:cNvPr>
          <p:cNvSpPr/>
          <p:nvPr/>
        </p:nvSpPr>
        <p:spPr>
          <a:xfrm>
            <a:off x="4667955" y="5894741"/>
            <a:ext cx="999068" cy="28222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744811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0F485F-1E8E-DC4A-AE63-A1A6587E7496}"/>
              </a:ext>
            </a:extLst>
          </p:cNvPr>
          <p:cNvSpPr>
            <a:spLocks noGrp="1"/>
          </p:cNvSpPr>
          <p:nvPr>
            <p:ph type="title"/>
          </p:nvPr>
        </p:nvSpPr>
        <p:spPr/>
        <p:txBody>
          <a:bodyPr/>
          <a:lstStyle/>
          <a:p>
            <a:r>
              <a:rPr lang="ja-JP" altLang="en-US"/>
              <a:t>アプリの完成です</a:t>
            </a:r>
            <a:endParaRPr kumimoji="1" lang="ja-JP" altLang="en-US"/>
          </a:p>
        </p:txBody>
      </p:sp>
      <p:sp>
        <p:nvSpPr>
          <p:cNvPr id="3" name="コンテンツ プレースホルダー 2">
            <a:extLst>
              <a:ext uri="{FF2B5EF4-FFF2-40B4-BE49-F238E27FC236}">
                <a16:creationId xmlns:a16="http://schemas.microsoft.com/office/drawing/2014/main" id="{A8C2D865-922F-7046-B8D6-AA3CC8D60258}"/>
              </a:ext>
            </a:extLst>
          </p:cNvPr>
          <p:cNvSpPr>
            <a:spLocks noGrp="1"/>
          </p:cNvSpPr>
          <p:nvPr>
            <p:ph idx="1"/>
          </p:nvPr>
        </p:nvSpPr>
        <p:spPr>
          <a:xfrm>
            <a:off x="628650" y="1825625"/>
            <a:ext cx="2825750" cy="4351338"/>
          </a:xfrm>
        </p:spPr>
        <p:txBody>
          <a:bodyPr>
            <a:normAutofit/>
          </a:bodyPr>
          <a:lstStyle/>
          <a:p>
            <a:r>
              <a:rPr kumimoji="1" lang="ja-JP" altLang="en-US" sz="2400"/>
              <a:t>簡単でしたね</a:t>
            </a:r>
            <a:endParaRPr kumimoji="1" lang="en-US" altLang="ja-JP" sz="2400" dirty="0"/>
          </a:p>
          <a:p>
            <a:endParaRPr lang="en-US" altLang="ja-JP" sz="2400" dirty="0"/>
          </a:p>
          <a:p>
            <a:r>
              <a:rPr kumimoji="1" lang="ja-JP" altLang="en-US" sz="2400"/>
              <a:t>続けてグループ内で交代して登録しましょう</a:t>
            </a:r>
            <a:endParaRPr kumimoji="1" lang="en-US" altLang="ja-JP" sz="2400" dirty="0"/>
          </a:p>
          <a:p>
            <a:pPr lvl="1"/>
            <a:r>
              <a:rPr lang="ja-JP" altLang="en-US" sz="2000"/>
              <a:t>データは後ほど</a:t>
            </a:r>
            <a:r>
              <a:rPr lang="en-US" altLang="ja-JP" sz="2000" dirty="0" err="1"/>
              <a:t>LinkData</a:t>
            </a:r>
            <a:r>
              <a:rPr lang="ja-JP" altLang="en-US" sz="2000"/>
              <a:t>より回収させて頂きます</a:t>
            </a:r>
            <a:endParaRPr kumimoji="1" lang="ja-JP" altLang="en-US" sz="2000"/>
          </a:p>
        </p:txBody>
      </p:sp>
      <p:pic>
        <p:nvPicPr>
          <p:cNvPr id="6" name="図 5">
            <a:extLst>
              <a:ext uri="{FF2B5EF4-FFF2-40B4-BE49-F238E27FC236}">
                <a16:creationId xmlns:a16="http://schemas.microsoft.com/office/drawing/2014/main" id="{A27D2E84-A1BE-CD48-A5D7-CF3F315E9AA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7920" y="1825625"/>
            <a:ext cx="4736973" cy="4351338"/>
          </a:xfrm>
          <a:prstGeom prst="rect">
            <a:avLst/>
          </a:prstGeom>
        </p:spPr>
      </p:pic>
    </p:spTree>
    <p:extLst>
      <p:ext uri="{BB962C8B-B14F-4D97-AF65-F5344CB8AC3E}">
        <p14:creationId xmlns:p14="http://schemas.microsoft.com/office/powerpoint/2010/main" val="13205449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ファイル:Garyu-koen sakura.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5" y="220338"/>
            <a:ext cx="9144205" cy="6092328"/>
          </a:xfrm>
          <a:prstGeom prst="rect">
            <a:avLst/>
          </a:prstGeom>
          <a:noFill/>
          <a:effectLst>
            <a:softEdge rad="508000"/>
          </a:effectLst>
          <a:extLst>
            <a:ext uri="{909E8E84-426E-40DD-AFC4-6F175D3DCCD1}">
              <a14:hiddenFill xmlns:a14="http://schemas.microsoft.com/office/drawing/2010/main">
                <a:solidFill>
                  <a:srgbClr val="FFFFFF"/>
                </a:solidFill>
              </a14:hiddenFill>
            </a:ext>
          </a:extLst>
        </p:spPr>
      </p:pic>
      <p:sp>
        <p:nvSpPr>
          <p:cNvPr id="5" name="タイトル 4"/>
          <p:cNvSpPr>
            <a:spLocks noGrp="1"/>
          </p:cNvSpPr>
          <p:nvPr>
            <p:ph type="title"/>
          </p:nvPr>
        </p:nvSpPr>
        <p:spPr/>
        <p:txBody>
          <a:bodyPr>
            <a:normAutofit/>
          </a:bodyPr>
          <a:lstStyle/>
          <a:p>
            <a:pPr algn="ctr"/>
            <a:r>
              <a:rPr kumimoji="1" lang="ja-JP" altLang="en-US">
                <a:solidFill>
                  <a:schemeClr val="bg1"/>
                </a:solidFill>
              </a:rPr>
              <a:t>まとめ</a:t>
            </a:r>
            <a:endParaRPr kumimoji="1" lang="ja-JP" altLang="en-US" dirty="0">
              <a:solidFill>
                <a:schemeClr val="bg1"/>
              </a:solidFill>
            </a:endParaRPr>
          </a:p>
        </p:txBody>
      </p:sp>
      <p:sp>
        <p:nvSpPr>
          <p:cNvPr id="6" name="テキスト プレースホルダー 5"/>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5039022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0C2139-49AE-3145-804A-61CD676A4284}"/>
              </a:ext>
            </a:extLst>
          </p:cNvPr>
          <p:cNvSpPr>
            <a:spLocks noGrp="1"/>
          </p:cNvSpPr>
          <p:nvPr>
            <p:ph type="title"/>
          </p:nvPr>
        </p:nvSpPr>
        <p:spPr/>
        <p:txBody>
          <a:bodyPr>
            <a:normAutofit/>
          </a:bodyPr>
          <a:lstStyle/>
          <a:p>
            <a:r>
              <a:rPr kumimoji="1" lang="en-US" altLang="ja-JP" sz="2800" dirty="0" err="1"/>
              <a:t>LinkData</a:t>
            </a:r>
            <a:r>
              <a:rPr kumimoji="1" lang="ja-JP" altLang="en-US" sz="2800"/>
              <a:t>には他にどんなデータ・アプリがあるのか？</a:t>
            </a:r>
          </a:p>
        </p:txBody>
      </p:sp>
      <p:sp>
        <p:nvSpPr>
          <p:cNvPr id="3" name="コンテンツ プレースホルダー 2">
            <a:extLst>
              <a:ext uri="{FF2B5EF4-FFF2-40B4-BE49-F238E27FC236}">
                <a16:creationId xmlns:a16="http://schemas.microsoft.com/office/drawing/2014/main" id="{BC47D275-41BE-FD4F-8407-80AB2DDB72BC}"/>
              </a:ext>
            </a:extLst>
          </p:cNvPr>
          <p:cNvSpPr>
            <a:spLocks noGrp="1"/>
          </p:cNvSpPr>
          <p:nvPr>
            <p:ph idx="1"/>
          </p:nvPr>
        </p:nvSpPr>
        <p:spPr>
          <a:xfrm>
            <a:off x="628650" y="1825625"/>
            <a:ext cx="4609394" cy="4351338"/>
          </a:xfrm>
        </p:spPr>
        <p:txBody>
          <a:bodyPr>
            <a:normAutofit/>
          </a:bodyPr>
          <a:lstStyle/>
          <a:p>
            <a:r>
              <a:rPr kumimoji="1" lang="ja-JP" altLang="en-US" sz="2400"/>
              <a:t>須坂市さんのアプリの例（一部、右はデータの例）</a:t>
            </a:r>
            <a:endParaRPr kumimoji="1" lang="en-US" altLang="ja-JP" sz="2400" dirty="0"/>
          </a:p>
          <a:p>
            <a:pPr lvl="1"/>
            <a:r>
              <a:rPr lang="ja-JP" altLang="en-US" sz="2000"/>
              <a:t>いきいきすざか</a:t>
            </a:r>
            <a:r>
              <a:rPr lang="en-US" altLang="ja-JP" sz="2000" dirty="0"/>
              <a:t>OPEN_DATA</a:t>
            </a:r>
          </a:p>
          <a:p>
            <a:pPr lvl="1"/>
            <a:r>
              <a:rPr lang="ja-JP" altLang="en-US" sz="2000"/>
              <a:t>ツキノワグマ出没情報</a:t>
            </a:r>
            <a:endParaRPr lang="en-US" altLang="ja-JP" sz="2000" dirty="0"/>
          </a:p>
          <a:p>
            <a:pPr lvl="1"/>
            <a:r>
              <a:rPr lang="ja-JP" altLang="en-US" sz="2000"/>
              <a:t>須坂市行政区一覧</a:t>
            </a:r>
            <a:endParaRPr lang="en-US" altLang="ja-JP" sz="2000" dirty="0"/>
          </a:p>
          <a:p>
            <a:pPr marL="457200" lvl="1" indent="0">
              <a:buNone/>
            </a:pPr>
            <a:r>
              <a:rPr lang="ja-JP" altLang="en-US" sz="2000"/>
              <a:t>などなど</a:t>
            </a:r>
            <a:endParaRPr lang="en-US" altLang="ja-JP" sz="2000" dirty="0"/>
          </a:p>
          <a:p>
            <a:pPr marL="457200" lvl="1" indent="0">
              <a:buNone/>
            </a:pPr>
            <a:endParaRPr kumimoji="1" lang="en-US" altLang="ja-JP" sz="2000" dirty="0"/>
          </a:p>
          <a:p>
            <a:pPr marL="457200" lvl="1" indent="0">
              <a:buNone/>
            </a:pPr>
            <a:r>
              <a:rPr lang="ja-JP" altLang="en-US" sz="2000"/>
              <a:t>今回同様にデータをダウンロードし、ご自身の自治体用データに更新してアップロード、その後アプリを</a:t>
            </a:r>
            <a:r>
              <a:rPr lang="en-US" altLang="ja-JP" sz="2000" dirty="0">
                <a:solidFill>
                  <a:srgbClr val="FF0000"/>
                </a:solidFill>
              </a:rPr>
              <a:t>Fork</a:t>
            </a:r>
            <a:r>
              <a:rPr lang="ja-JP" altLang="en-US" sz="2000">
                <a:solidFill>
                  <a:srgbClr val="FF0000"/>
                </a:solidFill>
              </a:rPr>
              <a:t>すればすぐにその自治体用アプリが作成できます</a:t>
            </a:r>
            <a:endParaRPr kumimoji="1" lang="ja-JP" altLang="en-US" sz="2000">
              <a:solidFill>
                <a:srgbClr val="FF0000"/>
              </a:solidFill>
            </a:endParaRPr>
          </a:p>
        </p:txBody>
      </p:sp>
      <p:pic>
        <p:nvPicPr>
          <p:cNvPr id="6" name="図 5">
            <a:extLst>
              <a:ext uri="{FF2B5EF4-FFF2-40B4-BE49-F238E27FC236}">
                <a16:creationId xmlns:a16="http://schemas.microsoft.com/office/drawing/2014/main" id="{4996B97D-38DB-3C48-A278-79E82AF5B6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38044" y="1689588"/>
            <a:ext cx="3277306" cy="4999079"/>
          </a:xfrm>
          <a:prstGeom prst="rect">
            <a:avLst/>
          </a:prstGeom>
        </p:spPr>
      </p:pic>
    </p:spTree>
    <p:extLst>
      <p:ext uri="{BB962C8B-B14F-4D97-AF65-F5344CB8AC3E}">
        <p14:creationId xmlns:p14="http://schemas.microsoft.com/office/powerpoint/2010/main" val="37331173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ファイル:Garyu-koen sakur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 y="220338"/>
            <a:ext cx="9144205" cy="6092328"/>
          </a:xfrm>
          <a:prstGeom prst="rect">
            <a:avLst/>
          </a:prstGeom>
          <a:noFill/>
          <a:effectLst>
            <a:softEdge rad="508000"/>
          </a:effectLst>
          <a:extLst>
            <a:ext uri="{909E8E84-426E-40DD-AFC4-6F175D3DCCD1}">
              <a14:hiddenFill xmlns:a14="http://schemas.microsoft.com/office/drawing/2010/main">
                <a:solidFill>
                  <a:srgbClr val="FFFFFF"/>
                </a:solidFill>
              </a14:hiddenFill>
            </a:ext>
          </a:extLst>
        </p:spPr>
      </p:pic>
      <p:sp>
        <p:nvSpPr>
          <p:cNvPr id="5" name="タイトル 4"/>
          <p:cNvSpPr>
            <a:spLocks noGrp="1"/>
          </p:cNvSpPr>
          <p:nvPr>
            <p:ph type="title"/>
          </p:nvPr>
        </p:nvSpPr>
        <p:spPr/>
        <p:txBody>
          <a:bodyPr>
            <a:normAutofit/>
          </a:bodyPr>
          <a:lstStyle/>
          <a:p>
            <a:r>
              <a:rPr kumimoji="1" lang="ja-JP" altLang="en-US" sz="2800">
                <a:solidFill>
                  <a:schemeClr val="bg1"/>
                </a:solidFill>
              </a:rPr>
              <a:t>終わり</a:t>
            </a:r>
            <a:endParaRPr kumimoji="1" lang="ja-JP" altLang="en-US" sz="2800" dirty="0">
              <a:solidFill>
                <a:schemeClr val="bg1"/>
              </a:solidFill>
            </a:endParaRPr>
          </a:p>
        </p:txBody>
      </p:sp>
      <p:sp>
        <p:nvSpPr>
          <p:cNvPr id="2" name="テキスト プレースホルダー 1"/>
          <p:cNvSpPr>
            <a:spLocks noGrp="1"/>
          </p:cNvSpPr>
          <p:nvPr>
            <p:ph type="body" idx="1"/>
          </p:nvPr>
        </p:nvSpPr>
        <p:spPr/>
        <p:txBody>
          <a:bodyPr/>
          <a:lstStyle/>
          <a:p>
            <a:r>
              <a:rPr lang="ja-JP" altLang="en-US"/>
              <a:t>当</a:t>
            </a:r>
            <a:r>
              <a:rPr kumimoji="1" lang="ja-JP" altLang="en-US"/>
              <a:t>資料は「</a:t>
            </a:r>
            <a:r>
              <a:rPr kumimoji="1" lang="en-US" altLang="ja-JP" dirty="0" err="1"/>
              <a:t>LinkData</a:t>
            </a:r>
            <a:r>
              <a:rPr kumimoji="1" lang="ja-JP" altLang="en-US"/>
              <a:t>でアプリを作る」（</a:t>
            </a:r>
            <a:r>
              <a:rPr kumimoji="1" lang="en-US" altLang="ja-JP" dirty="0"/>
              <a:t>CCBY</a:t>
            </a:r>
            <a:r>
              <a:rPr kumimoji="1" lang="ja-JP" altLang="en-US"/>
              <a:t>長野県須坂市）を</a:t>
            </a:r>
            <a:br>
              <a:rPr kumimoji="1" lang="en-US" altLang="ja-JP" dirty="0"/>
            </a:br>
            <a:r>
              <a:rPr kumimoji="1" lang="ja-JP" altLang="en-US"/>
              <a:t>参考に作成しました</a:t>
            </a:r>
            <a:endParaRPr kumimoji="1" lang="ja-JP" altLang="en-US" dirty="0"/>
          </a:p>
        </p:txBody>
      </p:sp>
    </p:spTree>
    <p:extLst>
      <p:ext uri="{BB962C8B-B14F-4D97-AF65-F5344CB8AC3E}">
        <p14:creationId xmlns:p14="http://schemas.microsoft.com/office/powerpoint/2010/main" val="529119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0C2139-49AE-3145-804A-61CD676A4284}"/>
              </a:ext>
            </a:extLst>
          </p:cNvPr>
          <p:cNvSpPr>
            <a:spLocks noGrp="1"/>
          </p:cNvSpPr>
          <p:nvPr>
            <p:ph type="title"/>
          </p:nvPr>
        </p:nvSpPr>
        <p:spPr/>
        <p:txBody>
          <a:bodyPr/>
          <a:lstStyle/>
          <a:p>
            <a:r>
              <a:rPr kumimoji="1" lang="en-US" altLang="ja-JP" dirty="0" err="1"/>
              <a:t>LinkData</a:t>
            </a:r>
            <a:r>
              <a:rPr kumimoji="1" lang="ja-JP" altLang="en-US"/>
              <a:t>とは</a:t>
            </a:r>
          </a:p>
        </p:txBody>
      </p:sp>
      <p:sp>
        <p:nvSpPr>
          <p:cNvPr id="3" name="コンテンツ プレースホルダー 2">
            <a:extLst>
              <a:ext uri="{FF2B5EF4-FFF2-40B4-BE49-F238E27FC236}">
                <a16:creationId xmlns:a16="http://schemas.microsoft.com/office/drawing/2014/main" id="{BC47D275-41BE-FD4F-8407-80AB2DDB72BC}"/>
              </a:ext>
            </a:extLst>
          </p:cNvPr>
          <p:cNvSpPr>
            <a:spLocks noGrp="1"/>
          </p:cNvSpPr>
          <p:nvPr>
            <p:ph idx="1"/>
          </p:nvPr>
        </p:nvSpPr>
        <p:spPr>
          <a:xfrm>
            <a:off x="628650" y="1825625"/>
            <a:ext cx="4372328" cy="4351338"/>
          </a:xfrm>
        </p:spPr>
        <p:txBody>
          <a:bodyPr>
            <a:normAutofit lnSpcReduction="10000"/>
          </a:bodyPr>
          <a:lstStyle/>
          <a:p>
            <a:r>
              <a:rPr kumimoji="1" lang="en-US" altLang="ja-JP" dirty="0" err="1"/>
              <a:t>LinkData.org</a:t>
            </a:r>
            <a:endParaRPr kumimoji="1" lang="en-US" altLang="ja-JP" dirty="0"/>
          </a:p>
          <a:p>
            <a:pPr lvl="1"/>
            <a:r>
              <a:rPr kumimoji="1" lang="ja-JP" altLang="en-US"/>
              <a:t>オープンデータプラットフォーム</a:t>
            </a:r>
            <a:endParaRPr kumimoji="1" lang="en-US" altLang="ja-JP" dirty="0"/>
          </a:p>
          <a:p>
            <a:pPr lvl="2"/>
            <a:r>
              <a:rPr lang="ja-JP" altLang="en-US"/>
              <a:t>カタログサイト機能（データ公開）</a:t>
            </a:r>
            <a:endParaRPr lang="en-US" altLang="ja-JP" dirty="0"/>
          </a:p>
          <a:p>
            <a:pPr lvl="2"/>
            <a:r>
              <a:rPr kumimoji="1" lang="ja-JP" altLang="en-US"/>
              <a:t>アプリケーション構築（アプリ開発＆公開）</a:t>
            </a:r>
            <a:endParaRPr kumimoji="1" lang="en-US" altLang="ja-JP" dirty="0"/>
          </a:p>
          <a:p>
            <a:pPr lvl="2"/>
            <a:r>
              <a:rPr lang="ja-JP" altLang="en-US"/>
              <a:t>アイデア・ノウハウ蓄積（オープンドキュメント）</a:t>
            </a:r>
            <a:endParaRPr lang="en-US" altLang="ja-JP" dirty="0"/>
          </a:p>
          <a:p>
            <a:pPr lvl="2"/>
            <a:r>
              <a:rPr kumimoji="1" lang="ja-JP" altLang="en-US"/>
              <a:t>市町村ランキング（データ・アプリ・アイデアに紐づく自治体ランキング）</a:t>
            </a:r>
          </a:p>
        </p:txBody>
      </p:sp>
      <p:pic>
        <p:nvPicPr>
          <p:cNvPr id="5" name="図 4">
            <a:extLst>
              <a:ext uri="{FF2B5EF4-FFF2-40B4-BE49-F238E27FC236}">
                <a16:creationId xmlns:a16="http://schemas.microsoft.com/office/drawing/2014/main" id="{63AE66C7-2DF9-B940-97BA-0775FB2B12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57684" y="2719864"/>
            <a:ext cx="3157666" cy="3166586"/>
          </a:xfrm>
          <a:prstGeom prst="rect">
            <a:avLst/>
          </a:prstGeom>
        </p:spPr>
      </p:pic>
      <p:pic>
        <p:nvPicPr>
          <p:cNvPr id="7" name="図 6">
            <a:extLst>
              <a:ext uri="{FF2B5EF4-FFF2-40B4-BE49-F238E27FC236}">
                <a16:creationId xmlns:a16="http://schemas.microsoft.com/office/drawing/2014/main" id="{8906D610-067B-5040-BDA1-252F208151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57684" y="1690689"/>
            <a:ext cx="3057829" cy="894467"/>
          </a:xfrm>
          <a:prstGeom prst="rect">
            <a:avLst/>
          </a:prstGeom>
        </p:spPr>
      </p:pic>
    </p:spTree>
    <p:extLst>
      <p:ext uri="{BB962C8B-B14F-4D97-AF65-F5344CB8AC3E}">
        <p14:creationId xmlns:p14="http://schemas.microsoft.com/office/powerpoint/2010/main" val="3362415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A9BD35-9CBE-EA4C-AC98-85A5DA1EE981}"/>
              </a:ext>
            </a:extLst>
          </p:cNvPr>
          <p:cNvSpPr>
            <a:spLocks noGrp="1"/>
          </p:cNvSpPr>
          <p:nvPr>
            <p:ph type="title"/>
          </p:nvPr>
        </p:nvSpPr>
        <p:spPr/>
        <p:txBody>
          <a:bodyPr/>
          <a:lstStyle/>
          <a:p>
            <a:r>
              <a:rPr kumimoji="1" lang="en-US" altLang="ja-JP" dirty="0" err="1"/>
              <a:t>LinkData</a:t>
            </a:r>
            <a:r>
              <a:rPr kumimoji="1" lang="ja-JP" altLang="en-US"/>
              <a:t>とは</a:t>
            </a:r>
          </a:p>
        </p:txBody>
      </p:sp>
      <p:sp>
        <p:nvSpPr>
          <p:cNvPr id="3" name="コンテンツ プレースホルダー 2">
            <a:extLst>
              <a:ext uri="{FF2B5EF4-FFF2-40B4-BE49-F238E27FC236}">
                <a16:creationId xmlns:a16="http://schemas.microsoft.com/office/drawing/2014/main" id="{FEE0D89F-4081-7A47-8EFA-9413398E5281}"/>
              </a:ext>
            </a:extLst>
          </p:cNvPr>
          <p:cNvSpPr>
            <a:spLocks noGrp="1"/>
          </p:cNvSpPr>
          <p:nvPr>
            <p:ph idx="1"/>
          </p:nvPr>
        </p:nvSpPr>
        <p:spPr/>
        <p:txBody>
          <a:bodyPr>
            <a:normAutofit/>
          </a:bodyPr>
          <a:lstStyle/>
          <a:p>
            <a:r>
              <a:rPr kumimoji="1" lang="ja-JP" altLang="en-US"/>
              <a:t>多くの市民・自治体が活用している</a:t>
            </a:r>
            <a:endParaRPr kumimoji="1" lang="en-US" altLang="ja-JP" dirty="0"/>
          </a:p>
          <a:p>
            <a:pPr lvl="1"/>
            <a:r>
              <a:rPr lang="en-US" altLang="ja-JP" dirty="0"/>
              <a:t>2014</a:t>
            </a:r>
            <a:r>
              <a:rPr lang="ja-JP" altLang="en-US"/>
              <a:t>年</a:t>
            </a:r>
            <a:r>
              <a:rPr lang="en-US" altLang="ja-JP" dirty="0"/>
              <a:t>10</a:t>
            </a:r>
            <a:r>
              <a:rPr lang="ja-JP" altLang="en-US"/>
              <a:t>月設立</a:t>
            </a:r>
            <a:endParaRPr lang="en-US" altLang="ja-JP" dirty="0"/>
          </a:p>
          <a:p>
            <a:pPr lvl="1"/>
            <a:r>
              <a:rPr lang="ja-JP" altLang="en-US"/>
              <a:t>（一社）リンクデータ→（株）インフォラウンジ</a:t>
            </a:r>
            <a:endParaRPr lang="en-US" altLang="ja-JP" dirty="0"/>
          </a:p>
          <a:p>
            <a:pPr lvl="1"/>
            <a:r>
              <a:rPr lang="ja-JP" altLang="en-US"/>
              <a:t>利用は無償</a:t>
            </a:r>
            <a:endParaRPr lang="en-US" altLang="ja-JP" dirty="0"/>
          </a:p>
          <a:p>
            <a:pPr lvl="1"/>
            <a:r>
              <a:rPr kumimoji="1" lang="ja-JP" altLang="en-US"/>
              <a:t>活用市民が住む自治体数１０００以上</a:t>
            </a:r>
            <a:endParaRPr kumimoji="1" lang="en-US" altLang="ja-JP" dirty="0"/>
          </a:p>
          <a:p>
            <a:pPr lvl="1"/>
            <a:r>
              <a:rPr lang="ja-JP" altLang="en-US"/>
              <a:t>自治体自身の活用６０以上</a:t>
            </a:r>
            <a:endParaRPr lang="en-US" altLang="ja-JP" dirty="0"/>
          </a:p>
          <a:p>
            <a:pPr lvl="1"/>
            <a:r>
              <a:rPr kumimoji="1" lang="ja-JP" altLang="en-US"/>
              <a:t>データセット数４０００以上</a:t>
            </a:r>
            <a:endParaRPr kumimoji="1" lang="en-US" altLang="ja-JP" dirty="0"/>
          </a:p>
          <a:p>
            <a:pPr lvl="1"/>
            <a:r>
              <a:rPr lang="ja-JP" altLang="en-US"/>
              <a:t>アプリケーション数１０００以上</a:t>
            </a:r>
            <a:endParaRPr lang="en-US" altLang="ja-JP" dirty="0"/>
          </a:p>
          <a:p>
            <a:pPr lvl="1"/>
            <a:r>
              <a:rPr kumimoji="1" lang="ja-JP" altLang="en-US"/>
              <a:t>その他リソース２０００以上</a:t>
            </a:r>
            <a:endParaRPr kumimoji="1" lang="en-US" altLang="ja-JP" dirty="0"/>
          </a:p>
          <a:p>
            <a:pPr lvl="1"/>
            <a:r>
              <a:rPr lang="ja-JP" altLang="en-US"/>
              <a:t>民間運営サイトとして国内最大規模</a:t>
            </a:r>
            <a:endParaRPr kumimoji="1" lang="ja-JP" altLang="en-US"/>
          </a:p>
        </p:txBody>
      </p:sp>
    </p:spTree>
    <p:extLst>
      <p:ext uri="{BB962C8B-B14F-4D97-AF65-F5344CB8AC3E}">
        <p14:creationId xmlns:p14="http://schemas.microsoft.com/office/powerpoint/2010/main" val="4133296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EF8827-D222-9B40-A3A4-DDBC8785C10F}"/>
              </a:ext>
            </a:extLst>
          </p:cNvPr>
          <p:cNvSpPr>
            <a:spLocks noGrp="1"/>
          </p:cNvSpPr>
          <p:nvPr>
            <p:ph type="title"/>
          </p:nvPr>
        </p:nvSpPr>
        <p:spPr/>
        <p:txBody>
          <a:bodyPr/>
          <a:lstStyle/>
          <a:p>
            <a:r>
              <a:rPr kumimoji="1" lang="en-US" altLang="ja-JP" dirty="0" err="1"/>
              <a:t>LinkData</a:t>
            </a:r>
            <a:r>
              <a:rPr kumimoji="1" lang="ja-JP" altLang="en-US"/>
              <a:t>の良いところ</a:t>
            </a:r>
          </a:p>
        </p:txBody>
      </p:sp>
      <p:sp>
        <p:nvSpPr>
          <p:cNvPr id="3" name="コンテンツ プレースホルダー 2">
            <a:extLst>
              <a:ext uri="{FF2B5EF4-FFF2-40B4-BE49-F238E27FC236}">
                <a16:creationId xmlns:a16="http://schemas.microsoft.com/office/drawing/2014/main" id="{CC0DCBAB-510A-234F-8B05-12917B81E7CA}"/>
              </a:ext>
            </a:extLst>
          </p:cNvPr>
          <p:cNvSpPr>
            <a:spLocks noGrp="1"/>
          </p:cNvSpPr>
          <p:nvPr>
            <p:ph idx="1"/>
          </p:nvPr>
        </p:nvSpPr>
        <p:spPr/>
        <p:txBody>
          <a:bodyPr>
            <a:normAutofit/>
          </a:bodyPr>
          <a:lstStyle/>
          <a:p>
            <a:r>
              <a:rPr kumimoji="1" lang="ja-JP" altLang="en-US" sz="2400"/>
              <a:t>データ登録が容易</a:t>
            </a:r>
            <a:endParaRPr kumimoji="1" lang="en-US" altLang="ja-JP" sz="2400" dirty="0"/>
          </a:p>
          <a:p>
            <a:pPr lvl="1"/>
            <a:r>
              <a:rPr lang="en-US" altLang="ja-JP" sz="2000" dirty="0">
                <a:solidFill>
                  <a:srgbClr val="0070C0"/>
                </a:solidFill>
              </a:rPr>
              <a:t>Excel</a:t>
            </a:r>
            <a:r>
              <a:rPr lang="ja-JP" altLang="en-US" sz="2000">
                <a:solidFill>
                  <a:srgbClr val="0070C0"/>
                </a:solidFill>
              </a:rPr>
              <a:t>データをアップロード</a:t>
            </a:r>
            <a:r>
              <a:rPr lang="ja-JP" altLang="en-US" sz="2000"/>
              <a:t>するだけ</a:t>
            </a:r>
            <a:endParaRPr lang="en-US" altLang="ja-JP" sz="2000" dirty="0"/>
          </a:p>
          <a:p>
            <a:r>
              <a:rPr kumimoji="1" lang="ja-JP" altLang="en-US" sz="2400"/>
              <a:t>利活用の手段が充実</a:t>
            </a:r>
            <a:endParaRPr kumimoji="1" lang="en-US" altLang="ja-JP" sz="2400" dirty="0"/>
          </a:p>
          <a:p>
            <a:pPr lvl="1"/>
            <a:r>
              <a:rPr lang="en-US" altLang="ja-JP" sz="2000" dirty="0"/>
              <a:t>API</a:t>
            </a:r>
            <a:r>
              <a:rPr lang="ja-JP" altLang="en-US" sz="2000"/>
              <a:t>機能により</a:t>
            </a:r>
            <a:r>
              <a:rPr lang="ja-JP" altLang="en-US" sz="2000">
                <a:solidFill>
                  <a:srgbClr val="0070C0"/>
                </a:solidFill>
              </a:rPr>
              <a:t>様々な形式に自動変換</a:t>
            </a:r>
            <a:r>
              <a:rPr lang="ja-JP" altLang="en-US" sz="2000"/>
              <a:t>（</a:t>
            </a:r>
            <a:r>
              <a:rPr lang="en-US" altLang="ja-JP" sz="2000" dirty="0"/>
              <a:t>ex. CSV</a:t>
            </a:r>
            <a:r>
              <a:rPr lang="ja-JP" altLang="en-US" sz="2000"/>
              <a:t>や</a:t>
            </a:r>
            <a:r>
              <a:rPr lang="en-US" altLang="ja-JP" sz="2000" dirty="0"/>
              <a:t>JSON</a:t>
            </a:r>
            <a:r>
              <a:rPr lang="ja-JP" altLang="en-US" sz="2000"/>
              <a:t>形式など）</a:t>
            </a:r>
            <a:endParaRPr lang="en-US" altLang="ja-JP" sz="2000" dirty="0"/>
          </a:p>
          <a:p>
            <a:r>
              <a:rPr kumimoji="1" lang="ja-JP" altLang="en-US" sz="2400"/>
              <a:t>アプリ開発が容易</a:t>
            </a:r>
            <a:endParaRPr kumimoji="1" lang="en-US" altLang="ja-JP" sz="2400" dirty="0"/>
          </a:p>
          <a:p>
            <a:pPr lvl="1"/>
            <a:r>
              <a:rPr lang="ja-JP" altLang="en-US" sz="2000"/>
              <a:t>データ登録からすぐにアプリ開発に繋げられる</a:t>
            </a:r>
            <a:endParaRPr lang="en-US" altLang="ja-JP" sz="2000" dirty="0"/>
          </a:p>
          <a:p>
            <a:pPr lvl="1"/>
            <a:r>
              <a:rPr kumimoji="1" lang="ja-JP" altLang="en-US" sz="2000">
                <a:solidFill>
                  <a:srgbClr val="0070C0"/>
                </a:solidFill>
              </a:rPr>
              <a:t>逆マッシュアップ機能</a:t>
            </a:r>
            <a:r>
              <a:rPr kumimoji="1" lang="ja-JP" altLang="en-US" sz="2000"/>
              <a:t>（オープンデータアプリの原点）</a:t>
            </a:r>
            <a:endParaRPr kumimoji="1" lang="en-US" altLang="ja-JP" sz="2000" dirty="0"/>
          </a:p>
          <a:p>
            <a:r>
              <a:rPr lang="ja-JP" altLang="en-US" sz="2400"/>
              <a:t>アイデアのオープン化</a:t>
            </a:r>
            <a:endParaRPr lang="en-US" altLang="ja-JP" sz="2400" dirty="0"/>
          </a:p>
          <a:p>
            <a:pPr lvl="1"/>
            <a:r>
              <a:rPr lang="ja-JP" altLang="en-US" sz="2000">
                <a:solidFill>
                  <a:srgbClr val="0070C0"/>
                </a:solidFill>
              </a:rPr>
              <a:t>オープンドキュメント</a:t>
            </a:r>
            <a:endParaRPr lang="en-US" altLang="ja-JP" sz="2000" dirty="0">
              <a:solidFill>
                <a:srgbClr val="0070C0"/>
              </a:solidFill>
            </a:endParaRPr>
          </a:p>
          <a:p>
            <a:r>
              <a:rPr kumimoji="1" lang="ja-JP" altLang="en-US" sz="2400"/>
              <a:t>モチベーションアップの仕組み（</a:t>
            </a:r>
            <a:r>
              <a:rPr kumimoji="1" lang="ja-JP" altLang="en-US" sz="2400">
                <a:solidFill>
                  <a:srgbClr val="FF0000"/>
                </a:solidFill>
              </a:rPr>
              <a:t>自治体ランキング</a:t>
            </a:r>
            <a:r>
              <a:rPr kumimoji="1" lang="ja-JP" altLang="en-US" sz="2400"/>
              <a:t>）</a:t>
            </a:r>
          </a:p>
        </p:txBody>
      </p:sp>
    </p:spTree>
    <p:extLst>
      <p:ext uri="{BB962C8B-B14F-4D97-AF65-F5344CB8AC3E}">
        <p14:creationId xmlns:p14="http://schemas.microsoft.com/office/powerpoint/2010/main" val="3082893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64D5BF-5494-314B-8F5C-0F36A4629C7D}"/>
              </a:ext>
            </a:extLst>
          </p:cNvPr>
          <p:cNvSpPr>
            <a:spLocks noGrp="1"/>
          </p:cNvSpPr>
          <p:nvPr>
            <p:ph type="title"/>
          </p:nvPr>
        </p:nvSpPr>
        <p:spPr/>
        <p:txBody>
          <a:bodyPr/>
          <a:lstStyle/>
          <a:p>
            <a:r>
              <a:rPr kumimoji="1" lang="en-US" altLang="ja-JP" dirty="0" err="1"/>
              <a:t>LinkData</a:t>
            </a:r>
            <a:r>
              <a:rPr kumimoji="1" lang="ja-JP" altLang="en-US"/>
              <a:t>の良いところ</a:t>
            </a:r>
          </a:p>
        </p:txBody>
      </p:sp>
      <p:sp>
        <p:nvSpPr>
          <p:cNvPr id="3" name="コンテンツ プレースホルダー 2">
            <a:extLst>
              <a:ext uri="{FF2B5EF4-FFF2-40B4-BE49-F238E27FC236}">
                <a16:creationId xmlns:a16="http://schemas.microsoft.com/office/drawing/2014/main" id="{940D3494-0239-794F-AA8C-73E62B84C318}"/>
              </a:ext>
            </a:extLst>
          </p:cNvPr>
          <p:cNvSpPr>
            <a:spLocks noGrp="1"/>
          </p:cNvSpPr>
          <p:nvPr>
            <p:ph idx="1"/>
          </p:nvPr>
        </p:nvSpPr>
        <p:spPr/>
        <p:txBody>
          <a:bodyPr>
            <a:normAutofit lnSpcReduction="10000"/>
          </a:bodyPr>
          <a:lstStyle/>
          <a:p>
            <a:r>
              <a:rPr kumimoji="1" lang="ja-JP" altLang="en-US"/>
              <a:t>逆マッシュアップとは？</a:t>
            </a:r>
            <a:endParaRPr kumimoji="1" lang="en-US" altLang="ja-JP" dirty="0"/>
          </a:p>
          <a:p>
            <a:pPr lvl="1"/>
            <a:r>
              <a:rPr lang="ja-JP" altLang="en-US"/>
              <a:t>他のユーザが作ったアプリを再利用する仕組み</a:t>
            </a:r>
            <a:endParaRPr lang="en-US" altLang="ja-JP" dirty="0"/>
          </a:p>
          <a:p>
            <a:pPr lvl="2"/>
            <a:r>
              <a:rPr lang="ja-JP" altLang="en-US"/>
              <a:t>ただしアプリに紐づくデータの形式は共通である必要がある</a:t>
            </a:r>
            <a:endParaRPr lang="en-US" altLang="ja-JP" dirty="0"/>
          </a:p>
          <a:p>
            <a:pPr lvl="2"/>
            <a:r>
              <a:rPr lang="ja-JP" altLang="en-US"/>
              <a:t>つまり、データさえ自治体ごとに準備できれば、新たにアプリを作る必要はない（</a:t>
            </a:r>
            <a:r>
              <a:rPr lang="en-US" altLang="ja-JP" dirty="0">
                <a:solidFill>
                  <a:srgbClr val="0070C0"/>
                </a:solidFill>
              </a:rPr>
              <a:t>Fork</a:t>
            </a:r>
            <a:r>
              <a:rPr lang="ja-JP" altLang="en-US">
                <a:solidFill>
                  <a:srgbClr val="0070C0"/>
                </a:solidFill>
              </a:rPr>
              <a:t>機能</a:t>
            </a:r>
            <a:r>
              <a:rPr lang="ja-JP" altLang="en-US"/>
              <a:t>≒</a:t>
            </a:r>
            <a:r>
              <a:rPr lang="ja-JP" altLang="en-US">
                <a:solidFill>
                  <a:srgbClr val="0070C0"/>
                </a:solidFill>
              </a:rPr>
              <a:t>オープンデータアプリ</a:t>
            </a:r>
            <a:r>
              <a:rPr lang="ja-JP" altLang="en-US"/>
              <a:t>）</a:t>
            </a:r>
            <a:endParaRPr lang="en-US" altLang="ja-JP" dirty="0"/>
          </a:p>
          <a:p>
            <a:pPr lvl="1"/>
            <a:endParaRPr kumimoji="1" lang="en-US" altLang="ja-JP" dirty="0"/>
          </a:p>
          <a:p>
            <a:pPr lvl="1"/>
            <a:endParaRPr lang="en-US" altLang="ja-JP" dirty="0"/>
          </a:p>
          <a:p>
            <a:pPr lvl="1"/>
            <a:endParaRPr kumimoji="1" lang="en-US" altLang="ja-JP" dirty="0"/>
          </a:p>
          <a:p>
            <a:pPr lvl="1"/>
            <a:endParaRPr lang="en-US" altLang="ja-JP" dirty="0"/>
          </a:p>
          <a:p>
            <a:pPr lvl="2"/>
            <a:r>
              <a:rPr kumimoji="1" lang="ja-JP" altLang="en-US"/>
              <a:t>プログラミングなどは必要ないが若干の知識は必要</a:t>
            </a:r>
            <a:endParaRPr kumimoji="1" lang="en-US" altLang="ja-JP" dirty="0"/>
          </a:p>
          <a:p>
            <a:pPr lvl="3"/>
            <a:r>
              <a:rPr lang="ja-JP" altLang="en-US"/>
              <a:t>参照するデータの場所は更新する必要あり</a:t>
            </a:r>
            <a:endParaRPr kumimoji="1" lang="ja-JP" altLang="en-US"/>
          </a:p>
        </p:txBody>
      </p:sp>
      <p:sp>
        <p:nvSpPr>
          <p:cNvPr id="4" name="正方形/長方形 3">
            <a:extLst>
              <a:ext uri="{FF2B5EF4-FFF2-40B4-BE49-F238E27FC236}">
                <a16:creationId xmlns:a16="http://schemas.microsoft.com/office/drawing/2014/main" id="{ACBDE42D-46E4-DE46-B36F-212BF52C2E85}"/>
              </a:ext>
            </a:extLst>
          </p:cNvPr>
          <p:cNvSpPr/>
          <p:nvPr/>
        </p:nvSpPr>
        <p:spPr>
          <a:xfrm>
            <a:off x="1264356" y="4571998"/>
            <a:ext cx="1354666" cy="53057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アプリ１</a:t>
            </a:r>
          </a:p>
        </p:txBody>
      </p:sp>
      <p:sp>
        <p:nvSpPr>
          <p:cNvPr id="5" name="正方形/長方形 4">
            <a:extLst>
              <a:ext uri="{FF2B5EF4-FFF2-40B4-BE49-F238E27FC236}">
                <a16:creationId xmlns:a16="http://schemas.microsoft.com/office/drawing/2014/main" id="{CDC7AEC0-878B-144F-B341-00A7A052D570}"/>
              </a:ext>
            </a:extLst>
          </p:cNvPr>
          <p:cNvSpPr/>
          <p:nvPr/>
        </p:nvSpPr>
        <p:spPr>
          <a:xfrm>
            <a:off x="3019779" y="4571997"/>
            <a:ext cx="1354666" cy="5305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自治体１データ</a:t>
            </a:r>
          </a:p>
        </p:txBody>
      </p:sp>
      <p:cxnSp>
        <p:nvCxnSpPr>
          <p:cNvPr id="7" name="直線コネクタ 6">
            <a:extLst>
              <a:ext uri="{FF2B5EF4-FFF2-40B4-BE49-F238E27FC236}">
                <a16:creationId xmlns:a16="http://schemas.microsoft.com/office/drawing/2014/main" id="{C3B54E0E-1736-674F-8672-3874F601627D}"/>
              </a:ext>
            </a:extLst>
          </p:cNvPr>
          <p:cNvCxnSpPr>
            <a:stCxn id="4" idx="3"/>
            <a:endCxn id="5" idx="1"/>
          </p:cNvCxnSpPr>
          <p:nvPr/>
        </p:nvCxnSpPr>
        <p:spPr>
          <a:xfrm flipV="1">
            <a:off x="2619022" y="4837286"/>
            <a:ext cx="400757" cy="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5F8C0CD6-82DC-CA48-8151-65A191703FF4}"/>
              </a:ext>
            </a:extLst>
          </p:cNvPr>
          <p:cNvSpPr/>
          <p:nvPr/>
        </p:nvSpPr>
        <p:spPr>
          <a:xfrm>
            <a:off x="4889853" y="4571998"/>
            <a:ext cx="1354666" cy="53057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アプリ１</a:t>
            </a:r>
          </a:p>
        </p:txBody>
      </p:sp>
      <p:sp>
        <p:nvSpPr>
          <p:cNvPr id="9" name="正方形/長方形 8">
            <a:extLst>
              <a:ext uri="{FF2B5EF4-FFF2-40B4-BE49-F238E27FC236}">
                <a16:creationId xmlns:a16="http://schemas.microsoft.com/office/drawing/2014/main" id="{221E8DE1-A7EF-6443-B826-CF0F55FB173F}"/>
              </a:ext>
            </a:extLst>
          </p:cNvPr>
          <p:cNvSpPr/>
          <p:nvPr/>
        </p:nvSpPr>
        <p:spPr>
          <a:xfrm>
            <a:off x="6645276" y="4571997"/>
            <a:ext cx="1354666" cy="53057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自治体２データ</a:t>
            </a:r>
          </a:p>
        </p:txBody>
      </p:sp>
      <p:cxnSp>
        <p:nvCxnSpPr>
          <p:cNvPr id="10" name="直線コネクタ 9">
            <a:extLst>
              <a:ext uri="{FF2B5EF4-FFF2-40B4-BE49-F238E27FC236}">
                <a16:creationId xmlns:a16="http://schemas.microsoft.com/office/drawing/2014/main" id="{FE0AE7CB-6036-AE4D-861C-6A5397B89037}"/>
              </a:ext>
            </a:extLst>
          </p:cNvPr>
          <p:cNvCxnSpPr>
            <a:stCxn id="8" idx="3"/>
            <a:endCxn id="9" idx="1"/>
          </p:cNvCxnSpPr>
          <p:nvPr/>
        </p:nvCxnSpPr>
        <p:spPr>
          <a:xfrm flipV="1">
            <a:off x="6244519" y="4837286"/>
            <a:ext cx="400757" cy="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1" name="右カーブ矢印 10">
            <a:extLst>
              <a:ext uri="{FF2B5EF4-FFF2-40B4-BE49-F238E27FC236}">
                <a16:creationId xmlns:a16="http://schemas.microsoft.com/office/drawing/2014/main" id="{47C91B4C-AFFF-B04D-BD8B-9D55B20ADDE8}"/>
              </a:ext>
            </a:extLst>
          </p:cNvPr>
          <p:cNvSpPr/>
          <p:nvPr/>
        </p:nvSpPr>
        <p:spPr>
          <a:xfrm rot="5400000" flipV="1">
            <a:off x="5210705" y="2325157"/>
            <a:ext cx="451556" cy="377225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3868908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8B76BB-7888-A741-B0F7-07EE255E8309}"/>
              </a:ext>
            </a:extLst>
          </p:cNvPr>
          <p:cNvSpPr>
            <a:spLocks noGrp="1"/>
          </p:cNvSpPr>
          <p:nvPr>
            <p:ph type="title"/>
          </p:nvPr>
        </p:nvSpPr>
        <p:spPr/>
        <p:txBody>
          <a:bodyPr/>
          <a:lstStyle/>
          <a:p>
            <a:r>
              <a:rPr kumimoji="1" lang="ja-JP" altLang="en-US"/>
              <a:t>自治体からみた</a:t>
            </a:r>
            <a:r>
              <a:rPr kumimoji="1" lang="en-US" altLang="ja-JP" dirty="0" err="1"/>
              <a:t>LinkData</a:t>
            </a:r>
            <a:r>
              <a:rPr kumimoji="1" lang="ja-JP" altLang="en-US"/>
              <a:t>活用のメリット・デメリット</a:t>
            </a:r>
          </a:p>
        </p:txBody>
      </p:sp>
      <p:sp>
        <p:nvSpPr>
          <p:cNvPr id="3" name="コンテンツ プレースホルダー 2">
            <a:extLst>
              <a:ext uri="{FF2B5EF4-FFF2-40B4-BE49-F238E27FC236}">
                <a16:creationId xmlns:a16="http://schemas.microsoft.com/office/drawing/2014/main" id="{10C0EB8E-3862-B540-9C81-8E78596AA730}"/>
              </a:ext>
            </a:extLst>
          </p:cNvPr>
          <p:cNvSpPr>
            <a:spLocks noGrp="1"/>
          </p:cNvSpPr>
          <p:nvPr>
            <p:ph idx="1"/>
          </p:nvPr>
        </p:nvSpPr>
        <p:spPr/>
        <p:txBody>
          <a:bodyPr>
            <a:normAutofit fontScale="92500"/>
          </a:bodyPr>
          <a:lstStyle/>
          <a:p>
            <a:r>
              <a:rPr lang="ja-JP" altLang="en-US"/>
              <a:t>無償である</a:t>
            </a:r>
            <a:endParaRPr lang="en-US" altLang="ja-JP" dirty="0"/>
          </a:p>
          <a:p>
            <a:pPr lvl="1"/>
            <a:r>
              <a:rPr lang="ja-JP" altLang="en-US">
                <a:solidFill>
                  <a:srgbClr val="0070C0"/>
                </a:solidFill>
              </a:rPr>
              <a:t>かかるのは手間だけ</a:t>
            </a:r>
            <a:r>
              <a:rPr lang="ja-JP" altLang="en-US"/>
              <a:t>（⇄</a:t>
            </a:r>
            <a:r>
              <a:rPr lang="ja-JP" altLang="en-US">
                <a:solidFill>
                  <a:srgbClr val="FF0000"/>
                </a:solidFill>
              </a:rPr>
              <a:t>手間が増えることをどう捉えるか</a:t>
            </a:r>
            <a:r>
              <a:rPr lang="ja-JP" altLang="en-US"/>
              <a:t>）</a:t>
            </a:r>
            <a:endParaRPr lang="en-US" altLang="ja-JP" dirty="0"/>
          </a:p>
          <a:p>
            <a:r>
              <a:rPr lang="ja-JP" altLang="en-US"/>
              <a:t>外部サイトのため（データの）内容に集中できる</a:t>
            </a:r>
            <a:endParaRPr lang="en-US" altLang="ja-JP" dirty="0"/>
          </a:p>
          <a:p>
            <a:pPr lvl="1"/>
            <a:r>
              <a:rPr lang="ja-JP" altLang="en-US"/>
              <a:t>民間運営の</a:t>
            </a:r>
            <a:r>
              <a:rPr lang="ja-JP" altLang="en-US">
                <a:solidFill>
                  <a:srgbClr val="0070C0"/>
                </a:solidFill>
              </a:rPr>
              <a:t>安心感</a:t>
            </a:r>
            <a:r>
              <a:rPr lang="ja-JP" altLang="en-US"/>
              <a:t>（⇄</a:t>
            </a:r>
            <a:r>
              <a:rPr lang="ja-JP" altLang="en-US">
                <a:solidFill>
                  <a:srgbClr val="FF0000"/>
                </a:solidFill>
              </a:rPr>
              <a:t>いつか有償？いつか無くなる？</a:t>
            </a:r>
            <a:r>
              <a:rPr lang="ja-JP" altLang="en-US"/>
              <a:t>）</a:t>
            </a:r>
            <a:endParaRPr lang="en-US" altLang="ja-JP" dirty="0"/>
          </a:p>
          <a:p>
            <a:r>
              <a:rPr lang="ja-JP" altLang="en-US"/>
              <a:t>官民混在である</a:t>
            </a:r>
            <a:endParaRPr lang="en-US" altLang="ja-JP" dirty="0"/>
          </a:p>
          <a:p>
            <a:pPr lvl="1"/>
            <a:r>
              <a:rPr lang="ja-JP" altLang="en-US"/>
              <a:t>自動的に</a:t>
            </a:r>
            <a:r>
              <a:rPr lang="ja-JP" altLang="en-US">
                <a:solidFill>
                  <a:srgbClr val="0070C0"/>
                </a:solidFill>
              </a:rPr>
              <a:t>市民協働感を出せる</a:t>
            </a:r>
            <a:r>
              <a:rPr lang="ja-JP" altLang="en-US"/>
              <a:t>（⇄</a:t>
            </a:r>
            <a:r>
              <a:rPr lang="ja-JP" altLang="en-US">
                <a:solidFill>
                  <a:srgbClr val="FF0000"/>
                </a:solidFill>
              </a:rPr>
              <a:t>市民サイトとの区別はつけなくてもいいのか？</a:t>
            </a:r>
            <a:r>
              <a:rPr lang="ja-JP" altLang="en-US"/>
              <a:t>）</a:t>
            </a:r>
            <a:endParaRPr lang="en-US" altLang="ja-JP" dirty="0"/>
          </a:p>
          <a:p>
            <a:r>
              <a:rPr lang="ja-JP" altLang="en-US"/>
              <a:t>活用自治体が多い</a:t>
            </a:r>
            <a:endParaRPr lang="en-US" altLang="ja-JP" dirty="0"/>
          </a:p>
          <a:p>
            <a:pPr lvl="1"/>
            <a:r>
              <a:rPr lang="ja-JP" altLang="en-US"/>
              <a:t>他の自治体用に製作された</a:t>
            </a:r>
            <a:r>
              <a:rPr lang="ja-JP" altLang="en-US">
                <a:solidFill>
                  <a:srgbClr val="0070C0"/>
                </a:solidFill>
              </a:rPr>
              <a:t>アプリの再利用</a:t>
            </a:r>
            <a:r>
              <a:rPr lang="ja-JP" altLang="en-US"/>
              <a:t>ができる（⇄</a:t>
            </a:r>
            <a:r>
              <a:rPr lang="ja-JP" altLang="en-US">
                <a:solidFill>
                  <a:srgbClr val="FF0000"/>
                </a:solidFill>
              </a:rPr>
              <a:t>オリジナルでないことに抵抗感はあるか？</a:t>
            </a:r>
            <a:r>
              <a:rPr lang="ja-JP" altLang="en-US"/>
              <a:t>）</a:t>
            </a:r>
            <a:endParaRPr lang="en-US" altLang="ja-JP" dirty="0"/>
          </a:p>
        </p:txBody>
      </p:sp>
    </p:spTree>
    <p:extLst>
      <p:ext uri="{BB962C8B-B14F-4D97-AF65-F5344CB8AC3E}">
        <p14:creationId xmlns:p14="http://schemas.microsoft.com/office/powerpoint/2010/main" val="11516367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ファイル:Garyu-koen sakura.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5" y="220338"/>
            <a:ext cx="9144205" cy="6092328"/>
          </a:xfrm>
          <a:prstGeom prst="rect">
            <a:avLst/>
          </a:prstGeom>
          <a:noFill/>
          <a:effectLst>
            <a:softEdge rad="508000"/>
          </a:effectLst>
          <a:extLst>
            <a:ext uri="{909E8E84-426E-40DD-AFC4-6F175D3DCCD1}">
              <a14:hiddenFill xmlns:a14="http://schemas.microsoft.com/office/drawing/2010/main">
                <a:solidFill>
                  <a:srgbClr val="FFFFFF"/>
                </a:solidFill>
              </a14:hiddenFill>
            </a:ext>
          </a:extLst>
        </p:spPr>
      </p:pic>
      <p:sp>
        <p:nvSpPr>
          <p:cNvPr id="5" name="タイトル 4"/>
          <p:cNvSpPr>
            <a:spLocks noGrp="1"/>
          </p:cNvSpPr>
          <p:nvPr>
            <p:ph type="title"/>
          </p:nvPr>
        </p:nvSpPr>
        <p:spPr/>
        <p:txBody>
          <a:bodyPr>
            <a:normAutofit/>
          </a:bodyPr>
          <a:lstStyle/>
          <a:p>
            <a:pPr algn="ctr"/>
            <a:r>
              <a:rPr kumimoji="1" lang="en-US" altLang="ja-JP" dirty="0" err="1">
                <a:solidFill>
                  <a:schemeClr val="bg1"/>
                </a:solidFill>
              </a:rPr>
              <a:t>LinkData</a:t>
            </a:r>
            <a:r>
              <a:rPr kumimoji="1" lang="ja-JP" altLang="en-US">
                <a:solidFill>
                  <a:schemeClr val="bg1"/>
                </a:solidFill>
              </a:rPr>
              <a:t>によるデータ登録</a:t>
            </a:r>
            <a:endParaRPr kumimoji="1" lang="ja-JP" altLang="en-US" dirty="0">
              <a:solidFill>
                <a:schemeClr val="bg1"/>
              </a:solidFill>
            </a:endParaRPr>
          </a:p>
        </p:txBody>
      </p:sp>
      <p:sp>
        <p:nvSpPr>
          <p:cNvPr id="6" name="テキスト プレースホルダー 5"/>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23258227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1327</Words>
  <Application>Microsoft Office PowerPoint</Application>
  <PresentationFormat>画面に合わせる (4:3)</PresentationFormat>
  <Paragraphs>181</Paragraphs>
  <Slides>34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34</vt:i4>
      </vt:variant>
    </vt:vector>
  </HeadingPairs>
  <TitlesOfParts>
    <vt:vector size="38" baseType="lpstr">
      <vt:lpstr>メイリオ</vt:lpstr>
      <vt:lpstr>Arial</vt:lpstr>
      <vt:lpstr>Calibri</vt:lpstr>
      <vt:lpstr>Office テーマ</vt:lpstr>
      <vt:lpstr>長野県オープンデータリーダ研修2019  実習</vt:lpstr>
      <vt:lpstr>内容（100分）</vt:lpstr>
      <vt:lpstr>民間オープンデータプラットフォームの活用</vt:lpstr>
      <vt:lpstr>LinkDataとは</vt:lpstr>
      <vt:lpstr>LinkDataとは</vt:lpstr>
      <vt:lpstr>LinkDataの良いところ</vt:lpstr>
      <vt:lpstr>LinkDataの良いところ</vt:lpstr>
      <vt:lpstr>自治体からみたLinkData活用のメリット・デメリット</vt:lpstr>
      <vt:lpstr>LinkDataによるデータ登録</vt:lpstr>
      <vt:lpstr>前準備</vt:lpstr>
      <vt:lpstr>前準備</vt:lpstr>
      <vt:lpstr>前準備</vt:lpstr>
      <vt:lpstr>前準備</vt:lpstr>
      <vt:lpstr>前準備</vt:lpstr>
      <vt:lpstr>データアップロード</vt:lpstr>
      <vt:lpstr>データアップロード</vt:lpstr>
      <vt:lpstr>データアップロード</vt:lpstr>
      <vt:lpstr>データ登録</vt:lpstr>
      <vt:lpstr>データ登録</vt:lpstr>
      <vt:lpstr>データ登録</vt:lpstr>
      <vt:lpstr>データ登録完了です</vt:lpstr>
      <vt:lpstr>AppLinkDataを使ったアプリの作成と公開</vt:lpstr>
      <vt:lpstr>アプリのFork機能を使ってみる</vt:lpstr>
      <vt:lpstr>アプリのFork機能を使ってみる</vt:lpstr>
      <vt:lpstr>アプリのFork機能を使ってみる</vt:lpstr>
      <vt:lpstr>アプリのFork機能を使ってみる</vt:lpstr>
      <vt:lpstr>アプリのFork機能を使ってみる</vt:lpstr>
      <vt:lpstr>アプリのfork機能を使ってみる</vt:lpstr>
      <vt:lpstr>アプリのfork機能を使ってみる</vt:lpstr>
      <vt:lpstr>アプリのfork機能を使ってみる</vt:lpstr>
      <vt:lpstr>アプリの完成です</vt:lpstr>
      <vt:lpstr>まとめ</vt:lpstr>
      <vt:lpstr>LinkDataには他にどんなデータ・アプリがあるのか？</vt:lpstr>
      <vt:lpstr>終わり</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2019-09-09T08:26:14Z</dcterms:created>
  <dcterms:modified xsi:type="dcterms:W3CDTF">2019-09-09T08:26:23Z</dcterms:modified>
</cp:coreProperties>
</file>