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7" r:id="rId2"/>
    <p:sldId id="265" r:id="rId3"/>
    <p:sldId id="266" r:id="rId4"/>
    <p:sldId id="267" r:id="rId5"/>
    <p:sldId id="264" r:id="rId6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29" autoAdjust="0"/>
    <p:restoredTop sz="99566" autoAdjust="0"/>
  </p:normalViewPr>
  <p:slideViewPr>
    <p:cSldViewPr>
      <p:cViewPr>
        <p:scale>
          <a:sx n="100" d="100"/>
          <a:sy n="100" d="100"/>
        </p:scale>
        <p:origin x="-1014" y="240"/>
      </p:cViewPr>
      <p:guideLst>
        <p:guide orient="horz" pos="4201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に基づいてご利用ください。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2015.</a:t>
            </a:r>
            <a:r>
              <a:rPr lang="ja-JP" altLang="en-US" dirty="0" smtClean="0"/>
              <a:t>２</a:t>
            </a:r>
            <a:r>
              <a:rPr lang="en-US" altLang="ja-JP" dirty="0" smtClean="0"/>
              <a:t>.13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12674"/>
            <a:ext cx="6912767" cy="560343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勝手表彰に関するご照会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 tIns="72000">
            <a:normAutofit fontScale="92500" lnSpcReduction="10000"/>
          </a:bodyPr>
          <a:lstStyle/>
          <a:p>
            <a:r>
              <a:rPr lang="ja-JP" altLang="en-US" dirty="0"/>
              <a:t>平成</a:t>
            </a:r>
            <a:r>
              <a:rPr lang="en-US" altLang="ja-JP" dirty="0"/>
              <a:t>26</a:t>
            </a:r>
            <a:r>
              <a:rPr lang="ja-JP" altLang="en-US" dirty="0"/>
              <a:t>年度　利活用・普及委員会　</a:t>
            </a:r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11"/>
          </p:nvPr>
        </p:nvSpPr>
        <p:spPr>
          <a:ln>
            <a:solidFill>
              <a:schemeClr val="bg2"/>
            </a:solidFill>
          </a:ln>
        </p:spPr>
        <p:txBody>
          <a:bodyPr anchor="ctr"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>
                <a:latin typeface="+mj-ea"/>
                <a:ea typeface="+mj-ea"/>
              </a:rPr>
              <a:t>１</a:t>
            </a:r>
            <a:r>
              <a:rPr lang="en-US" altLang="ja-JP" sz="2800" dirty="0" smtClean="0">
                <a:latin typeface="+mj-ea"/>
                <a:ea typeface="+mj-ea"/>
              </a:rPr>
              <a:t>.</a:t>
            </a:r>
            <a:r>
              <a:rPr lang="ja-JP" altLang="en-US" sz="2800" dirty="0" smtClean="0">
                <a:latin typeface="+mj-ea"/>
                <a:ea typeface="+mj-ea"/>
              </a:rPr>
              <a:t> 勝手</a:t>
            </a:r>
            <a:r>
              <a:rPr lang="ja-JP" altLang="en-US" sz="2800" dirty="0">
                <a:latin typeface="+mj-ea"/>
                <a:ea typeface="+mj-ea"/>
              </a:rPr>
              <a:t>表彰の概要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238066" y="1143903"/>
            <a:ext cx="926153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オープンデータ・ビッグデータに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関する優れた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取組みやデータを活用した地方創生の取り組み事例を</a:t>
            </a:r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収集し、利活用・普及委員会委員が選定して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表彰します。昨年度に続き、今年も実施します。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・賞および副賞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・スケジュール</a:t>
            </a:r>
            <a:endParaRPr kumimoji="1"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89834"/>
              </p:ext>
            </p:extLst>
          </p:nvPr>
        </p:nvGraphicFramePr>
        <p:xfrm>
          <a:off x="395536" y="2204864"/>
          <a:ext cx="3960440" cy="11635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448272"/>
                <a:gridCol w="1512168"/>
              </a:tblGrid>
              <a:tr h="33144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</a:rPr>
                        <a:t>最優秀</a:t>
                      </a:r>
                      <a:r>
                        <a:rPr lang="ja-JP" altLang="en-US" sz="1600" u="none" strike="noStrike" dirty="0">
                          <a:effectLst/>
                        </a:rPr>
                        <a:t>賞（１点）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</a:rPr>
                        <a:t>賞状と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副賞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3144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</a:rPr>
                        <a:t>優秀</a:t>
                      </a:r>
                      <a:r>
                        <a:rPr lang="ja-JP" altLang="en-US" sz="1600" u="none" strike="noStrike" dirty="0">
                          <a:effectLst/>
                        </a:rPr>
                        <a:t>賞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（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3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点程度）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</a:rPr>
                        <a:t>賞状と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副賞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331441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effectLst/>
                        </a:rPr>
                        <a:t>スポンサー賞（募集中）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>
                          <a:effectLst/>
                        </a:rPr>
                        <a:t>賞状と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副賞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540403" y="4005064"/>
            <a:ext cx="33730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の表彰式の様子</a:t>
            </a:r>
            <a:endParaRPr lang="ja-JP" altLang="en-US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 descr="\\spb-fs\プロジェクト\9210359 津國剛PL\P029050 (ODPC_H25)平成25年度情報流通連携基盤構築事業にむけたガバナンス検討」と普及に向けた調査・啓発業務\コンソーシアム作業\委員会\利活用・普及委員会\2013年度\第4回\写真\RIMG05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6200" y="-8915400"/>
            <a:ext cx="288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pb-fs\プロジェクト\9210359 津國剛PL\P029050 (ODPC_H25)平成25年度情報流通連携基盤構築事業にむけたガバナンス検討」と普及に向けた調査・啓発業務\コンソーシアム作業\委員会\利活用・普及委員会\2013年度\第4回\写真\RIMG05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040" y="1700808"/>
            <a:ext cx="3072384" cy="230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32835"/>
              </p:ext>
            </p:extLst>
          </p:nvPr>
        </p:nvGraphicFramePr>
        <p:xfrm>
          <a:off x="395536" y="4436887"/>
          <a:ext cx="9104064" cy="201644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3117304"/>
                <a:gridCol w="5986760"/>
              </a:tblGrid>
              <a:tr h="47665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 smtClean="0">
                          <a:effectLst/>
                        </a:rPr>
                        <a:t>2015.02.02(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月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)-02.10(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木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)12:00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</a:rPr>
                        <a:t>事務局から各審査員に、事務局で用意したリストの更新を依頼。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0959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 smtClean="0">
                          <a:effectLst/>
                        </a:rPr>
                        <a:t>2015.02.13(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金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)-03.06(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金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)12:00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</a:rPr>
                        <a:t>審査期間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985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 smtClean="0">
                          <a:effectLst/>
                        </a:rPr>
                        <a:t>2015.03.10(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火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</a:rPr>
                        <a:t>受賞者決定、受賞者に審査結果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を通知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  <a:tr h="4985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 smtClean="0">
                          <a:effectLst/>
                        </a:rPr>
                        <a:t>2015.03.24(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火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)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13:00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～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16:00</a:t>
                      </a:r>
                    </a:p>
                    <a:p>
                      <a:pPr algn="l" fontAlgn="ctr"/>
                      <a:r>
                        <a:rPr lang="en-US" altLang="ja-JP" sz="1600" u="none" strike="noStrike" dirty="0" smtClean="0">
                          <a:effectLst/>
                        </a:rPr>
                        <a:t>【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第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3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回利活用・普及</a:t>
                      </a:r>
                      <a:r>
                        <a:rPr lang="ja-JP" altLang="en-US" sz="1600" u="none" strike="noStrike" dirty="0" smtClean="0">
                          <a:effectLst/>
                        </a:rPr>
                        <a:t>委員会</a:t>
                      </a:r>
                      <a:r>
                        <a:rPr lang="en-US" altLang="ja-JP" sz="1600" u="none" strike="noStrike" dirty="0" smtClean="0">
                          <a:effectLst/>
                        </a:rPr>
                        <a:t>】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</a:rPr>
                        <a:t>表彰式</a:t>
                      </a:r>
                      <a:endParaRPr lang="ja-JP" altLang="en-US" sz="16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72000" marB="72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6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latin typeface="+mj-ea"/>
              </a:rPr>
              <a:t>2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昨年度の受賞者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13" name="正方形/長方形 12"/>
          <p:cNvSpPr/>
          <p:nvPr/>
        </p:nvSpPr>
        <p:spPr>
          <a:xfrm>
            <a:off x="254556" y="1043444"/>
            <a:ext cx="8712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・昨年度の受賞者は以下のとおりです。</a:t>
            </a:r>
            <a:endParaRPr kumimoji="1"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225229"/>
              </p:ext>
            </p:extLst>
          </p:nvPr>
        </p:nvGraphicFramePr>
        <p:xfrm>
          <a:off x="538586" y="1412776"/>
          <a:ext cx="8806902" cy="4713193"/>
        </p:xfrm>
        <a:graphic>
          <a:graphicData uri="http://schemas.openxmlformats.org/drawingml/2006/table">
            <a:tbl>
              <a:tblPr firstCol="1" bandRow="1"/>
              <a:tblGrid>
                <a:gridCol w="284766"/>
                <a:gridCol w="1969408"/>
                <a:gridCol w="3256683"/>
                <a:gridCol w="3296045"/>
              </a:tblGrid>
              <a:tr h="312502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作品・イベント名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製作・実施主体</a:t>
                      </a:r>
                      <a:endParaRPr kumimoji="1" lang="ja-JP" altLang="en-US" sz="1200" b="1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インターナショナルオープンデータデイ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OKFJ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および全国の開催地域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データカタログサイト試行版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日本政府（内閣官房 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総合戦略室）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5374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（ゴミナシ）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一般社団法人コード・フォー・カナザワ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44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優秀賞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富岳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3776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景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静岡県と山梨県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777">
                <a:tc gridSpan="2"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="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スポンサー賞</a:t>
                      </a:r>
                      <a:endParaRPr kumimoji="1" lang="ja-JP" altLang="en-US" sz="1200" b="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インディゴ賞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自分で計算してみる日本の予算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think tonight Inc.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en-US" altLang="ja-JP" sz="1200" b="1" baseline="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OKFJ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en-US" altLang="ja-JP" sz="1200" b="1" baseline="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5374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（ゴミナシ）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一般社団法人コード・フォー・カナザワ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国際大学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GLOCOM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LinkData.org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理研豊田研究室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KOSEN 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 for KOSEN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39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トーマツ賞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アグリノート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ウォーターセル株式会社 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</a:t>
                      </a:r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IBM</a:t>
                      </a:r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ちばレポ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ちば市民協働レポート実証実験運営事務局</a:t>
                      </a:r>
                    </a:p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千葉市広聴課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endParaRPr kumimoji="1" lang="ja-JP" altLang="en-US" sz="1200" b="1" baseline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noFill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ja-JP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日本マイクロソフト賞</a:t>
                      </a:r>
                      <a:endParaRPr kumimoji="1" lang="ja-JP" altLang="en-US" sz="1200" b="1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en-US" altLang="ja-JP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Fukuoka Facts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33627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672541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00881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345082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1681353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01762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2353894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2690165" algn="l" defTabSz="672541" rtl="0" eaLnBrk="1" latinLnBrk="0" hangingPunct="1">
                        <a:defRPr kumimoji="1" sz="13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福岡市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市長室 広報戦略室 広報戦略課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製作：</a:t>
                      </a:r>
                      <a:r>
                        <a:rPr kumimoji="1" lang="en-US" altLang="zh-TW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COUPS Inc.</a:t>
                      </a:r>
                      <a:r>
                        <a:rPr kumimoji="1" lang="zh-TW" altLang="en-US" sz="12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1200" baseline="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63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23284" y="6165304"/>
            <a:ext cx="59763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参考：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kumimoji="1" lang="ja-JP" altLang="en-US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年度受賞者　</a:t>
            </a:r>
            <a:r>
              <a:rPr kumimoji="1" lang="en-US" altLang="ja-JP" sz="10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http://www.opendata.gr.jp/news/1303/130314_000080.php</a:t>
            </a:r>
          </a:p>
          <a:p>
            <a:pPr algn="l"/>
            <a:r>
              <a:rPr kumimoji="1" lang="ja-JP" altLang="en-US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kumimoji="1" lang="ja-JP" altLang="en-US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年度受賞者　</a:t>
            </a:r>
            <a:r>
              <a:rPr kumimoji="1" lang="en-US" altLang="ja-JP" sz="10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kumimoji="1" lang="en-US" altLang="ja-JP" sz="10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://www.opendata.gr.jp/committee/docs/20140313_3_rikatu.pdf</a:t>
            </a:r>
            <a:endParaRPr kumimoji="1" lang="ja-JP" altLang="en-US" sz="10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88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400" dirty="0">
                <a:latin typeface="+mj-ea"/>
              </a:rPr>
              <a:t>３</a:t>
            </a:r>
            <a:r>
              <a:rPr lang="en-US" altLang="ja-JP" sz="2400" dirty="0" smtClean="0">
                <a:latin typeface="+mj-ea"/>
              </a:rPr>
              <a:t>.</a:t>
            </a:r>
            <a:r>
              <a:rPr lang="ja-JP" altLang="en-US" sz="2400" dirty="0" smtClean="0">
                <a:latin typeface="+mj-ea"/>
              </a:rPr>
              <a:t> スポンサー募集中</a:t>
            </a:r>
            <a:endParaRPr kumimoji="1" lang="ja-JP" altLang="en-US" sz="2000" dirty="0"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2718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600" dirty="0">
                <a:latin typeface="+mn-ea"/>
                <a:ea typeface="+mn-ea"/>
              </a:rPr>
              <a:t>・今年もスポンサーを募集しています。</a:t>
            </a:r>
            <a:endParaRPr lang="en-US" altLang="ja-JP" sz="16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  <a:ea typeface="+mn-ea"/>
              </a:rPr>
              <a:t>・</a:t>
            </a:r>
            <a:r>
              <a:rPr lang="ja-JP" altLang="en-US" sz="1600" dirty="0">
                <a:latin typeface="+mn-ea"/>
                <a:ea typeface="+mn-ea"/>
              </a:rPr>
              <a:t>スポンサーには、以下の事項をお願いいたします。</a:t>
            </a:r>
            <a:endParaRPr lang="en-US" altLang="ja-JP" sz="1600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>
                <a:latin typeface="+mn-ea"/>
                <a:ea typeface="+mn-ea"/>
              </a:rPr>
              <a:t>　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１）受賞者の選定　（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  <a:ea typeface="+mn-ea"/>
              </a:rPr>
              <a:t>2015.02.13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（金）</a:t>
            </a:r>
            <a:r>
              <a:rPr lang="en-US" altLang="ja-JP" sz="1600" dirty="0">
                <a:solidFill>
                  <a:srgbClr val="FF0000"/>
                </a:solidFill>
                <a:latin typeface="+mn-ea"/>
                <a:ea typeface="+mn-ea"/>
              </a:rPr>
              <a:t>-03.06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（金）</a:t>
            </a:r>
            <a:r>
              <a:rPr lang="en-US" altLang="ja-JP" sz="1600" dirty="0">
                <a:solidFill>
                  <a:srgbClr val="FF0000"/>
                </a:solidFill>
                <a:latin typeface="+mn-ea"/>
                <a:ea typeface="+mn-ea"/>
              </a:rPr>
              <a:t>12:00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　２）副賞の用意　（各社・団体が用意しやすいもので結構です）</a:t>
            </a:r>
            <a:endParaRPr lang="en-US" altLang="ja-JP" sz="16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　３）表彰式での授与　（</a:t>
            </a:r>
            <a:r>
              <a:rPr lang="en-US" altLang="ja-JP" sz="1600" dirty="0" smtClean="0">
                <a:solidFill>
                  <a:srgbClr val="FF0000"/>
                </a:solidFill>
                <a:latin typeface="+mn-ea"/>
                <a:ea typeface="+mn-ea"/>
              </a:rPr>
              <a:t>2015.03.24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（火） </a:t>
            </a:r>
            <a:r>
              <a:rPr lang="en-US" altLang="ja-JP" sz="1600" dirty="0">
                <a:solidFill>
                  <a:srgbClr val="FF0000"/>
                </a:solidFill>
                <a:latin typeface="+mn-ea"/>
                <a:ea typeface="+mn-ea"/>
              </a:rPr>
              <a:t>13:00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～</a:t>
            </a:r>
            <a:r>
              <a:rPr lang="en-US" altLang="ja-JP" sz="1600" dirty="0">
                <a:solidFill>
                  <a:srgbClr val="FF0000"/>
                </a:solidFill>
                <a:latin typeface="+mn-ea"/>
                <a:ea typeface="+mn-ea"/>
              </a:rPr>
              <a:t>16:00</a:t>
            </a:r>
            <a:r>
              <a:rPr lang="ja-JP" altLang="en-US" sz="1600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  <a:ea typeface="+mn-ea"/>
              </a:rPr>
              <a:t>・</a:t>
            </a:r>
            <a:r>
              <a:rPr lang="ja-JP" altLang="en-US" sz="1600" dirty="0">
                <a:latin typeface="+mn-ea"/>
                <a:ea typeface="+mn-ea"/>
              </a:rPr>
              <a:t>昨年度は、以下</a:t>
            </a:r>
            <a:r>
              <a:rPr lang="ja-JP" altLang="en-US" sz="1600" dirty="0" smtClean="0">
                <a:latin typeface="+mn-ea"/>
                <a:ea typeface="+mn-ea"/>
              </a:rPr>
              <a:t>の皆様に</a:t>
            </a:r>
            <a:r>
              <a:rPr lang="ja-JP" altLang="en-US" sz="1600" dirty="0">
                <a:latin typeface="+mn-ea"/>
                <a:ea typeface="+mn-ea"/>
              </a:rPr>
              <a:t>スポンサー</a:t>
            </a:r>
            <a:r>
              <a:rPr lang="ja-JP" altLang="en-US" sz="1600" dirty="0" smtClean="0">
                <a:latin typeface="+mn-ea"/>
                <a:ea typeface="+mn-ea"/>
              </a:rPr>
              <a:t>にご協力いただきました</a:t>
            </a:r>
            <a:r>
              <a:rPr lang="ja-JP" altLang="en-US" sz="1600" dirty="0">
                <a:latin typeface="+mn-ea"/>
                <a:ea typeface="+mn-ea"/>
              </a:rPr>
              <a:t>。ありがとうございました</a:t>
            </a:r>
            <a:r>
              <a:rPr lang="ja-JP" altLang="en-US" sz="1600" dirty="0" smtClean="0">
                <a:latin typeface="+mn-ea"/>
                <a:ea typeface="+mn-ea"/>
              </a:rPr>
              <a:t>。</a:t>
            </a:r>
            <a:endParaRPr lang="en-US" altLang="ja-JP" sz="16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600" dirty="0">
                <a:latin typeface="+mn-ea"/>
                <a:ea typeface="+mn-ea"/>
              </a:rPr>
              <a:t>　</a:t>
            </a:r>
            <a:r>
              <a:rPr lang="ja-JP" altLang="en-US" sz="1600" b="1" dirty="0" smtClean="0">
                <a:latin typeface="+mn-ea"/>
                <a:ea typeface="+mn-ea"/>
              </a:rPr>
              <a:t>今年もぜひ</a:t>
            </a:r>
            <a:r>
              <a:rPr lang="ja-JP" altLang="en-US" sz="1600" b="1" dirty="0">
                <a:latin typeface="+mn-ea"/>
                <a:ea typeface="+mn-ea"/>
              </a:rPr>
              <a:t>、よろしくお願いいたします。</a:t>
            </a:r>
            <a:r>
              <a:rPr lang="ja-JP" altLang="en-US" sz="1600" dirty="0">
                <a:latin typeface="+mn-ea"/>
                <a:ea typeface="+mn-ea"/>
              </a:rPr>
              <a:t>（五十音順・敬称略）</a:t>
            </a:r>
          </a:p>
          <a:p>
            <a:endParaRPr kumimoji="1" lang="ja-JP" altLang="en-US" sz="16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7049"/>
              </p:ext>
            </p:extLst>
          </p:nvPr>
        </p:nvGraphicFramePr>
        <p:xfrm>
          <a:off x="704528" y="3717032"/>
          <a:ext cx="8795072" cy="271313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536504"/>
                <a:gridCol w="4258568"/>
              </a:tblGrid>
              <a:tr h="31792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団体名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ご用意いただいた副賞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インディゴ株式会社</a:t>
                      </a:r>
                      <a:endParaRPr lang="ja-JP" altLang="en-US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商品券</a:t>
                      </a:r>
                      <a:endParaRPr kumimoji="1" lang="ja-JP" altLang="en-US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オープン・ナレッジ・ファウンデーション・ジャパン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オカピーのぬいぐるみ</a:t>
                      </a:r>
                      <a:endParaRPr kumimoji="1" lang="en-US" altLang="ja-JP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国際大学</a:t>
                      </a:r>
                      <a:r>
                        <a:rPr lang="en-US" altLang="ja-JP" sz="1400" dirty="0" smtClean="0"/>
                        <a:t>GLOCOM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へぎそば</a:t>
                      </a:r>
                      <a:endParaRPr kumimoji="1" lang="en-US" altLang="ja-JP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株式会社</a:t>
                      </a:r>
                      <a:r>
                        <a:rPr lang="en-US" altLang="ja-JP" sz="1400" dirty="0" smtClean="0"/>
                        <a:t>jig.jp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お酒とお菓子</a:t>
                      </a:r>
                      <a:endParaRPr kumimoji="1" lang="ja-JP" altLang="en-US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有限責任監査法人</a:t>
                      </a:r>
                      <a:r>
                        <a:rPr lang="ja-JP" altLang="en-US" sz="1400" dirty="0" smtClean="0"/>
                        <a:t>トーマツ</a:t>
                      </a:r>
                      <a:endParaRPr kumimoji="1" lang="zh-TW" altLang="en-US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キャリーバック</a:t>
                      </a:r>
                      <a:endParaRPr kumimoji="1" lang="ja-JP" altLang="en-US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日本</a:t>
                      </a:r>
                      <a:r>
                        <a:rPr lang="en-US" altLang="ja-JP" sz="1400" dirty="0" smtClean="0"/>
                        <a:t>IBM</a:t>
                      </a:r>
                      <a:r>
                        <a:rPr lang="ja-JP" altLang="en-US" sz="1400" dirty="0" smtClean="0"/>
                        <a:t>株式会社</a:t>
                      </a:r>
                      <a:endParaRPr kumimoji="1" lang="ja-JP" altLang="en-US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IBM</a:t>
                      </a:r>
                      <a:r>
                        <a:rPr kumimoji="1" lang="ja-JP" altLang="en-US" dirty="0" smtClean="0"/>
                        <a:t>ロゴ入りメッセンジャー・</a:t>
                      </a:r>
                      <a:r>
                        <a:rPr kumimoji="1" lang="ja-JP" altLang="en-US" dirty="0" smtClean="0"/>
                        <a:t>バック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レーザーポインター</a:t>
                      </a:r>
                      <a:endParaRPr kumimoji="1" lang="ja-JP" altLang="en-US" sz="12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/>
                        <a:t>日本マイクロソフト株式会社</a:t>
                      </a:r>
                      <a:endParaRPr lang="en-US" altLang="ja-JP" sz="14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マウス</a:t>
                      </a:r>
                      <a:endParaRPr kumimoji="1" lang="en-US" altLang="ja-JP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06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400</Words>
  <Application>Microsoft Office PowerPoint</Application>
  <PresentationFormat>A4 210 x 297 mm</PresentationFormat>
  <Paragraphs>104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VLEDパワポ基本テンプレート</vt:lpstr>
      <vt:lpstr>勝手表彰に関するご照会</vt:lpstr>
      <vt:lpstr>１. 勝手表彰の概要</vt:lpstr>
      <vt:lpstr>2. 昨年度の受賞者</vt:lpstr>
      <vt:lpstr>３. スポンサー募集中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2015-02-11T08:21:56Z</dcterms:modified>
</cp:coreProperties>
</file>