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68" r:id="rId2"/>
    <p:sldId id="265" r:id="rId3"/>
    <p:sldId id="273" r:id="rId4"/>
    <p:sldId id="266" r:id="rId5"/>
    <p:sldId id="271" r:id="rId6"/>
    <p:sldId id="272" r:id="rId7"/>
    <p:sldId id="269" r:id="rId8"/>
    <p:sldId id="267" r:id="rId9"/>
    <p:sldId id="264" r:id="rId10"/>
  </p:sldIdLst>
  <p:sldSz cx="9906000" cy="6858000" type="A4"/>
  <p:notesSz cx="6807200" cy="99393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9" autoAdjust="0"/>
    <p:restoredTop sz="99566" autoAdjust="0"/>
  </p:normalViewPr>
  <p:slideViewPr>
    <p:cSldViewPr>
      <p:cViewPr>
        <p:scale>
          <a:sx n="100" d="100"/>
          <a:sy n="100" d="100"/>
        </p:scale>
        <p:origin x="-2148" y="-348"/>
      </p:cViewPr>
      <p:guideLst>
        <p:guide orient="horz" pos="4201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3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0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879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1192"/>
            <a:ext cx="4989714" cy="4474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/2.1/jp/" TargetMode="Externa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  <p:pic>
        <p:nvPicPr>
          <p:cNvPr id="13" name="Picture 6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7" y="5805264"/>
            <a:ext cx="893968" cy="31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>
            <a:spLocks noChangeArrowheads="1"/>
          </p:cNvSpPr>
          <p:nvPr userDrawn="1"/>
        </p:nvSpPr>
        <p:spPr bwMode="auto">
          <a:xfrm>
            <a:off x="128464" y="6127836"/>
            <a:ext cx="417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作者自らが作成した図表等（出典や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の記載のないもの）については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、</a:t>
            </a:r>
            <a:endParaRPr lang="en-US" altLang="ja-JP" sz="900" dirty="0" smtClean="0">
              <a:solidFill>
                <a:schemeClr val="bg2"/>
              </a:solidFill>
              <a:latin typeface="+mn-ea"/>
              <a:ea typeface="+mn-ea"/>
              <a:cs typeface="Meiryo UI" pitchFamily="50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CC-BY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（表示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2.1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）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で利用可能です。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の記載がある図表等については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、著作権法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に基づいてご利用ください。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12673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737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© 2015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Vitalizing Local 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Economy organization by open Data &amp; big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D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  <p:sldLayoutId id="214748370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creativecommons.org/licenses/by/2.1/j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</p:spPr>
        <p:txBody>
          <a:bodyPr/>
          <a:lstStyle/>
          <a:p>
            <a:r>
              <a:rPr lang="en-US" altLang="ja-JP" dirty="0" smtClean="0"/>
              <a:t>2016.2.</a:t>
            </a:r>
            <a:r>
              <a:rPr lang="en-US" altLang="ja-JP" dirty="0"/>
              <a:t>2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677278" y="3273371"/>
            <a:ext cx="7170248" cy="560343"/>
          </a:xfrm>
        </p:spPr>
        <p:txBody>
          <a:bodyPr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勝手表彰について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4294967295"/>
          </p:nvPr>
        </p:nvSpPr>
        <p:spPr>
          <a:xfrm>
            <a:off x="8481392" y="188640"/>
            <a:ext cx="1152128" cy="432048"/>
          </a:xfrm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資料</a:t>
            </a:r>
            <a:r>
              <a:rPr lang="en-US" altLang="ja-JP" sz="2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endParaRPr kumimoji="1" lang="ja-JP" altLang="en-US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836842" y="1783804"/>
            <a:ext cx="4091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第</a:t>
            </a:r>
            <a:r>
              <a:rPr kumimoji="1" lang="en-US" altLang="ja-JP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　利</a:t>
            </a:r>
            <a:r>
              <a:rPr kumimoji="1" lang="ja-JP" altLang="en-US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活用・普及</a:t>
            </a:r>
            <a:r>
              <a:rPr kumimoji="1" lang="ja-JP" altLang="en-US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</a:t>
            </a:r>
            <a:endParaRPr kumimoji="1" lang="ja-JP" altLang="en-US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92760" y="2392889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2798084" y="5571272"/>
            <a:ext cx="6912767" cy="3756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latinLnBrk="0"/>
            <a:r>
              <a:rPr lang="en-US" altLang="ja-JP" sz="2000" kern="0" dirty="0" smtClean="0"/>
              <a:t>VLED</a:t>
            </a:r>
            <a:r>
              <a:rPr lang="ja-JP" altLang="en-US" sz="2000" kern="0" baseline="0" dirty="0" smtClean="0"/>
              <a:t>事務局</a:t>
            </a:r>
            <a:endParaRPr lang="ja-JP" altLang="en-US" sz="2000" kern="0" dirty="0" smtClean="0"/>
          </a:p>
        </p:txBody>
      </p:sp>
      <p:pic>
        <p:nvPicPr>
          <p:cNvPr id="11" name="Picture 6" descr="http://i.creativecommons.org/l/by/3.0/88x3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37" y="5755993"/>
            <a:ext cx="893968" cy="31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7308" y="6127836"/>
            <a:ext cx="72439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作者自らが作成した図表等（出典や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の記載のないもの）については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、</a:t>
            </a:r>
            <a:endParaRPr lang="en-US" altLang="ja-JP" sz="900" dirty="0" smtClean="0">
              <a:solidFill>
                <a:schemeClr val="bg2"/>
              </a:solidFill>
              <a:latin typeface="+mn-ea"/>
              <a:ea typeface="+mn-ea"/>
              <a:cs typeface="Meiryo UI" pitchFamily="50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CC-BY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（表示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2.1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）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で利用可能です。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の記載がある図表等については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、著作権法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に基づいてご利用ください。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7331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5260" y="404664"/>
            <a:ext cx="9134339" cy="581715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１</a:t>
            </a:r>
            <a:r>
              <a:rPr lang="en-US" altLang="ja-JP" sz="2400" dirty="0" smtClean="0">
                <a:latin typeface="+mj-ea"/>
                <a:ea typeface="+mj-ea"/>
              </a:rPr>
              <a:t>.</a:t>
            </a:r>
            <a:r>
              <a:rPr lang="ja-JP" altLang="en-US" sz="2400" dirty="0" smtClean="0">
                <a:latin typeface="+mj-ea"/>
                <a:ea typeface="+mj-ea"/>
              </a:rPr>
              <a:t> 勝手</a:t>
            </a:r>
            <a:r>
              <a:rPr lang="ja-JP" altLang="en-US" sz="2400" dirty="0">
                <a:latin typeface="+mj-ea"/>
                <a:ea typeface="+mj-ea"/>
              </a:rPr>
              <a:t>表彰の概要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238066" y="1143903"/>
            <a:ext cx="9261533" cy="206907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の前身であるオープンデータ流通推進コンソーシアム時代から、オープンデータに関する優れた取り組みを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勝手に選んで勝手に表彰する「勝手表彰」を行ってきました。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年度から始まり、今年度で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回目を迎えます。</a:t>
            </a: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・対象は、当初はオープンデータに関する取り組みとしていましたが、回数を重ねる中で範囲を広げ、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オープンデータに限定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せず、データ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公開・活用に関する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取組み、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データを用いた地方創生への取組みなどを対象としています。</a:t>
            </a: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・審査は、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活用・普及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委員会の主査・副主査・委員が行い、年度最後の利活用・普及委員会で表彰いたします。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69019" y="5585946"/>
            <a:ext cx="33730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昨年度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の表彰式の様子</a:t>
            </a:r>
            <a:endParaRPr lang="ja-JP" altLang="en-US" sz="14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7" name="Picture 3" descr="\\spb-fs\プロジェクト\9210359 津國剛PL\P029050 (ODPC_H25)平成25年度情報流通連携基盤構築事業にむけたガバナンス検討」と普及に向けた調査・啓発業務\コンソーシアム作業\委員会\利活用・普及委員会\2013年度\第4回\写真\RIMG05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06200" y="-8915400"/>
            <a:ext cx="288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spb-fs\プロジェクト\9210359 津國剛PL\P029050 (ODPC_H25)平成25年度情報流通連携基盤構築事業にむけたガバナンス検討」と普及に向けた調査・啓発業務\機構作業\委員会\利活用普及委員会\2014年度委員会\150324_勝手表彰\写真\32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93" b="14809"/>
          <a:stretch/>
        </p:blipFill>
        <p:spPr bwMode="auto">
          <a:xfrm>
            <a:off x="2335750" y="3068959"/>
            <a:ext cx="5639574" cy="240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4488" y="404664"/>
            <a:ext cx="9134339" cy="581715"/>
          </a:xfrm>
        </p:spPr>
        <p:txBody>
          <a:bodyPr/>
          <a:lstStyle/>
          <a:p>
            <a:r>
              <a:rPr lang="en-US" altLang="ja-JP" sz="2400" dirty="0">
                <a:latin typeface="+mj-ea"/>
              </a:rPr>
              <a:t>2</a:t>
            </a:r>
            <a:r>
              <a:rPr lang="en-US" altLang="ja-JP" sz="2400" dirty="0" smtClean="0">
                <a:latin typeface="+mj-ea"/>
              </a:rPr>
              <a:t>.</a:t>
            </a:r>
            <a:r>
              <a:rPr lang="ja-JP" altLang="en-US" sz="2400" dirty="0" smtClean="0">
                <a:latin typeface="+mj-ea"/>
              </a:rPr>
              <a:t> これまでの受賞作品・イベント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sp>
        <p:nvSpPr>
          <p:cNvPr id="13" name="正方形/長方形 12"/>
          <p:cNvSpPr/>
          <p:nvPr/>
        </p:nvSpPr>
        <p:spPr>
          <a:xfrm>
            <a:off x="254556" y="1043444"/>
            <a:ext cx="87129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・平成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361667"/>
              </p:ext>
            </p:extLst>
          </p:nvPr>
        </p:nvGraphicFramePr>
        <p:xfrm>
          <a:off x="344488" y="1412776"/>
          <a:ext cx="4079892" cy="3071870"/>
        </p:xfrm>
        <a:graphic>
          <a:graphicData uri="http://schemas.openxmlformats.org/drawingml/2006/table">
            <a:tbl>
              <a:tblPr firstCol="1" bandRow="1"/>
              <a:tblGrid>
                <a:gridCol w="1008112"/>
                <a:gridCol w="3071780"/>
              </a:tblGrid>
              <a:tr h="312502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作品・イベント名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41944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データシティ鯖江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 International Open Data Day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図書館横断検索サービス「カーリル」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Where Does My Money Go? </a:t>
                      </a:r>
                      <a:r>
                        <a:rPr lang="ja-JP" sz="1200" b="1" kern="10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の日本語化と横浜市版の作成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気象庁の一連の取り組み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あおもり映像コンテンツ・プロモーション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LOD</a:t>
                      </a:r>
                      <a:r>
                        <a:rPr lang="ja-JP" sz="1200" b="1" kern="10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チャレンジ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CKAN</a:t>
                      </a:r>
                      <a:r>
                        <a:rPr lang="ja-JP" sz="1200" b="1" kern="100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を用いたデータカタログサイト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68389"/>
              </p:ext>
            </p:extLst>
          </p:nvPr>
        </p:nvGraphicFramePr>
        <p:xfrm>
          <a:off x="4520952" y="1412776"/>
          <a:ext cx="5217464" cy="3545552"/>
        </p:xfrm>
        <a:graphic>
          <a:graphicData uri="http://schemas.openxmlformats.org/drawingml/2006/table">
            <a:tbl>
              <a:tblPr firstCol="1" bandRow="1"/>
              <a:tblGrid>
                <a:gridCol w="990918"/>
                <a:gridCol w="1584176"/>
                <a:gridCol w="2642370"/>
              </a:tblGrid>
              <a:tr h="312502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作品・イベント名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OKFJ</a:t>
                      </a:r>
                      <a:endParaRPr lang="ja-JP" sz="1200" kern="100" dirty="0">
                        <a:solidFill>
                          <a:schemeClr val="bg2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bg2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電脳みやしろ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en-US" altLang="ja-JP" sz="1200" b="1" baseline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Google</a:t>
                      </a: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株式会社</a:t>
                      </a:r>
                      <a:endParaRPr kumimoji="1" lang="en-US" altLang="ja-JP" sz="12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データシティ鯖江</a:t>
                      </a:r>
                      <a:endParaRPr kumimoji="1" lang="en-US" altLang="ja-JP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最優秀賞とダブル受賞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</a:rPr>
                        <a:t>国際大学</a:t>
                      </a:r>
                      <a:r>
                        <a:rPr kumimoji="1" lang="en-US" altLang="ja-JP" sz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</a:rPr>
                        <a:t>GLOCOM</a:t>
                      </a:r>
                      <a:endParaRPr kumimoji="1" lang="en-US" altLang="ja-JP" sz="12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東日本大震災アーカイブほか</a:t>
                      </a:r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スポンサー賞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ソフトバンクテレコム株式会社</a:t>
                      </a:r>
                      <a:endParaRPr kumimoji="1" lang="en-US" altLang="ja-JP" sz="12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エレクトリカル・ジャパン</a:t>
                      </a:r>
                      <a:endParaRPr kumimoji="1" lang="en-US" altLang="ja-JP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692">
                <a:tc>
                  <a:txBody>
                    <a:bodyPr/>
                    <a:lstStyle/>
                    <a:p>
                      <a:endParaRPr kumimoji="1" lang="ja-JP" altLang="en-US" sz="1200" b="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全国地質調査業協会連合会</a:t>
                      </a:r>
                      <a:endParaRPr lang="en-US" altLang="ja-JP" sz="12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流山市</a:t>
                      </a:r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流山市議会の取組み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bg2"/>
                          </a:solidFill>
                        </a:rPr>
                        <a:t>日本</a:t>
                      </a:r>
                      <a:r>
                        <a:rPr lang="en-US" altLang="ja-JP" sz="1200" dirty="0" smtClean="0">
                          <a:solidFill>
                            <a:schemeClr val="bg2"/>
                          </a:solidFill>
                        </a:rPr>
                        <a:t>IBM</a:t>
                      </a:r>
                      <a:r>
                        <a:rPr lang="ja-JP" altLang="en-US" sz="1200" dirty="0" smtClean="0">
                          <a:solidFill>
                            <a:schemeClr val="bg2"/>
                          </a:solidFill>
                        </a:rPr>
                        <a:t>株式会社</a:t>
                      </a:r>
                      <a:endParaRPr kumimoji="1" lang="ja-JP" altLang="en-US" sz="12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 International Open Data Day</a:t>
                      </a:r>
                    </a:p>
                    <a:p>
                      <a:r>
                        <a:rPr kumimoji="1" lang="en-US" altLang="ja-JP" sz="12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優秀賞とダブル受賞</a:t>
                      </a:r>
                      <a:endParaRPr kumimoji="1" lang="en-US" altLang="ja-JP" sz="1200" b="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chemeClr val="bg2"/>
                          </a:solidFill>
                        </a:rPr>
                        <a:t>日本マイクロソフト株式会社</a:t>
                      </a:r>
                      <a:endParaRPr lang="en-US" altLang="ja-JP" sz="12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横浜オープンデータソリューション発展</a:t>
                      </a:r>
                      <a:endParaRPr kumimoji="1" lang="en-US" altLang="ja-JP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委員会の活動</a:t>
                      </a:r>
                      <a:endParaRPr kumimoji="1" lang="ja-JP" altLang="en-US" sz="1200" b="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5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4488" y="404664"/>
            <a:ext cx="9134339" cy="581715"/>
          </a:xfrm>
        </p:spPr>
        <p:txBody>
          <a:bodyPr/>
          <a:lstStyle/>
          <a:p>
            <a:r>
              <a:rPr lang="en-US" altLang="ja-JP" sz="2400" dirty="0">
                <a:latin typeface="+mj-ea"/>
              </a:rPr>
              <a:t>2</a:t>
            </a:r>
            <a:r>
              <a:rPr lang="en-US" altLang="ja-JP" sz="2400" dirty="0" smtClean="0">
                <a:latin typeface="+mj-ea"/>
              </a:rPr>
              <a:t>.</a:t>
            </a:r>
            <a:r>
              <a:rPr lang="ja-JP" altLang="en-US" sz="2400" dirty="0" smtClean="0">
                <a:latin typeface="+mj-ea"/>
              </a:rPr>
              <a:t> これまで</a:t>
            </a:r>
            <a:r>
              <a:rPr lang="ja-JP" altLang="en-US" sz="2400" dirty="0">
                <a:latin typeface="+mj-ea"/>
              </a:rPr>
              <a:t>の受賞作品・イベント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sp>
        <p:nvSpPr>
          <p:cNvPr id="13" name="正方形/長方形 12"/>
          <p:cNvSpPr/>
          <p:nvPr/>
        </p:nvSpPr>
        <p:spPr>
          <a:xfrm>
            <a:off x="254556" y="1043444"/>
            <a:ext cx="87129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・平成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002691"/>
              </p:ext>
            </p:extLst>
          </p:nvPr>
        </p:nvGraphicFramePr>
        <p:xfrm>
          <a:off x="538586" y="1412776"/>
          <a:ext cx="8950918" cy="4757746"/>
        </p:xfrm>
        <a:graphic>
          <a:graphicData uri="http://schemas.openxmlformats.org/drawingml/2006/table">
            <a:tbl>
              <a:tblPr firstCol="1" bandRow="1"/>
              <a:tblGrid>
                <a:gridCol w="669998"/>
                <a:gridCol w="1584176"/>
                <a:gridCol w="3256683"/>
                <a:gridCol w="3440061"/>
              </a:tblGrid>
              <a:tr h="312502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作品・イベント名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製作・実施主体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41944">
                <a:tc gridSpan="2"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インターナショナルオープンデータデイ</a:t>
                      </a:r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OKFJ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および全国の開催地域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 gridSpan="2"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データカタログサイト試行版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日本政府（内閣官房 </a:t>
                      </a: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IT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総合戦略室）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 gridSpan="2"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5374</a:t>
                      </a:r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（ゴミナシ）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一般社団法人コード・フォー・カナザワ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 gridSpan="2"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富岳</a:t>
                      </a:r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3776</a:t>
                      </a:r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景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静岡県、山梨県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/>
                    <a:p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インディゴ株式会社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自分で計算してみる日本の予算</a:t>
                      </a:r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think tonight Inc.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/>
                    <a:p>
                      <a:endParaRPr kumimoji="1" lang="en-US" altLang="ja-JP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OKFJ</a:t>
                      </a:r>
                      <a:endParaRPr kumimoji="1" lang="en-US" altLang="ja-JP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5374</a:t>
                      </a:r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（ゴミナシ）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一般社団法人コード・フォー・カナザワ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国際大学</a:t>
                      </a: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GLOCOM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LinkData.org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理研豊田研究室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スポンサー賞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Code for KOSEN 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Code for KOSEN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有限責任監査法人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トーマツ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アグリノート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ウォーターセル株式会社 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</a:t>
                      </a: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IBM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ちばレポ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ちば市民協働レポート実証実験運営事務局</a:t>
                      </a:r>
                    </a:p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千葉市広聴課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日本マイクロソフト株式会社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Fukuoka Facts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福岡市</a:t>
                      </a:r>
                      <a:r>
                        <a:rPr kumimoji="1" lang="en-US" altLang="zh-TW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市長室 広報戦略室 広報戦略課</a:t>
                      </a:r>
                      <a:r>
                        <a:rPr kumimoji="1" lang="en-US" altLang="zh-TW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製作：</a:t>
                      </a:r>
                      <a:r>
                        <a:rPr kumimoji="1" lang="en-US" altLang="zh-TW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COUPS Inc.</a:t>
                      </a:r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8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4488" y="404664"/>
            <a:ext cx="9134339" cy="581715"/>
          </a:xfrm>
        </p:spPr>
        <p:txBody>
          <a:bodyPr/>
          <a:lstStyle/>
          <a:p>
            <a:r>
              <a:rPr lang="en-US" altLang="ja-JP" sz="2400" dirty="0">
                <a:latin typeface="+mj-ea"/>
              </a:rPr>
              <a:t>2</a:t>
            </a:r>
            <a:r>
              <a:rPr lang="en-US" altLang="ja-JP" sz="2400" dirty="0" smtClean="0">
                <a:latin typeface="+mj-ea"/>
              </a:rPr>
              <a:t>.</a:t>
            </a:r>
            <a:r>
              <a:rPr lang="ja-JP" altLang="en-US" sz="2400" dirty="0" smtClean="0">
                <a:latin typeface="+mj-ea"/>
              </a:rPr>
              <a:t> これまで</a:t>
            </a:r>
            <a:r>
              <a:rPr lang="ja-JP" altLang="en-US" sz="2400" dirty="0">
                <a:latin typeface="+mj-ea"/>
              </a:rPr>
              <a:t>の受賞作品・イベント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sp>
        <p:nvSpPr>
          <p:cNvPr id="13" name="正方形/長方形 12"/>
          <p:cNvSpPr/>
          <p:nvPr/>
        </p:nvSpPr>
        <p:spPr>
          <a:xfrm>
            <a:off x="254556" y="1043444"/>
            <a:ext cx="87129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・平成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945215"/>
              </p:ext>
            </p:extLst>
          </p:nvPr>
        </p:nvGraphicFramePr>
        <p:xfrm>
          <a:off x="538586" y="1412776"/>
          <a:ext cx="8950918" cy="4020068"/>
        </p:xfrm>
        <a:graphic>
          <a:graphicData uri="http://schemas.openxmlformats.org/drawingml/2006/table">
            <a:tbl>
              <a:tblPr firstCol="1" bandRow="1"/>
              <a:tblGrid>
                <a:gridCol w="669998"/>
                <a:gridCol w="1584176"/>
                <a:gridCol w="3256683"/>
                <a:gridCol w="3440061"/>
              </a:tblGrid>
              <a:tr h="312502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作品・イベント名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製作・実施主体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41944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東京メトロ「オープンデータコンテスト」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東京地下鉄株式会社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Code for Japan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Code for Japan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株式会社アパハウ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GEEO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株式会社おたに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en-US" altLang="ja-JP" sz="1200" b="1" baseline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2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一般社団法人</a:t>
                      </a:r>
                      <a:r>
                        <a:rPr kumimoji="1" lang="en-US" altLang="zh-TW" sz="1200" dirty="0" err="1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CiP</a:t>
                      </a:r>
                      <a:r>
                        <a:rPr kumimoji="1" lang="zh-TW" altLang="en-US" sz="12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協議会</a:t>
                      </a:r>
                      <a:endParaRPr kumimoji="1" lang="en-US" altLang="ja-JP" sz="12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家計簿・会計アプリ「</a:t>
                      </a:r>
                      <a:r>
                        <a:rPr kumimoji="1" lang="en-US" altLang="ja-JP" sz="1200" b="1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Zaim</a:t>
                      </a:r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」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r>
                        <a:rPr kumimoji="1" lang="en-US" altLang="ja-JP" sz="1200" baseline="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Zaim</a:t>
                      </a:r>
                      <a:endParaRPr kumimoji="1" lang="ja-JP" altLang="en-US" sz="1200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r>
                        <a:rPr lang="en-US" altLang="ja-JP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  <a:endParaRPr kumimoji="1" lang="en-US" altLang="ja-JP" sz="12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CCL </a:t>
                      </a:r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オープンデータ事業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理研豊田研究室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スポンサー賞</a:t>
                      </a:r>
                      <a:endParaRPr kumimoji="1" lang="ja-JP" altLang="en-US" sz="1200" b="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bg2"/>
                          </a:solidFill>
                        </a:rPr>
                        <a:t>日本</a:t>
                      </a:r>
                      <a:r>
                        <a:rPr lang="en-US" altLang="ja-JP" sz="1200" dirty="0" smtClean="0">
                          <a:solidFill>
                            <a:schemeClr val="bg2"/>
                          </a:solidFill>
                        </a:rPr>
                        <a:t>IBM</a:t>
                      </a:r>
                      <a:r>
                        <a:rPr lang="ja-JP" altLang="en-US" sz="1200" dirty="0" smtClean="0">
                          <a:solidFill>
                            <a:schemeClr val="bg2"/>
                          </a:solidFill>
                        </a:rPr>
                        <a:t>株式会社</a:t>
                      </a:r>
                      <a:endParaRPr kumimoji="1" lang="ja-JP" altLang="en-US" sz="12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横浜ユースフォーラム</a:t>
                      </a:r>
                      <a:endParaRPr kumimoji="1" lang="en-US" altLang="ja-JP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〜</a:t>
                      </a:r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若者が起こす横浜のオープンイノベーション</a:t>
                      </a:r>
                      <a:r>
                        <a:rPr kumimoji="1" lang="en-US" altLang="ja-JP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〜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横浜市・横浜オープンデータソリューション発展委員会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chemeClr val="bg2"/>
                          </a:solidFill>
                        </a:rPr>
                        <a:t>日本マイクロソフト株式会社</a:t>
                      </a:r>
                      <a:endParaRPr lang="en-US" altLang="ja-JP" sz="12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東京メトロ「オープンデータコンテスト」</a:t>
                      </a:r>
                      <a:endParaRPr kumimoji="1" lang="en-US" altLang="ja-JP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最優秀賞とダブル受賞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東京地下鉄株式会社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bg2"/>
                          </a:solidFill>
                        </a:rPr>
                        <a:t>一般社団法人ニューメディアリスク協会</a:t>
                      </a:r>
                      <a:endParaRPr lang="ja-JP" alt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病院データグラフィカ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病院データグラフィカ運営局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bg2"/>
                          </a:solidFill>
                        </a:rPr>
                        <a:t>融合研究所</a:t>
                      </a:r>
                      <a:endParaRPr lang="ja-JP" alt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="1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東寺百合文書オープンデータ化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京都府立総合資料館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9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4"/>
            <a:ext cx="9134339" cy="581715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３</a:t>
            </a:r>
            <a:r>
              <a:rPr lang="en-US" altLang="ja-JP" sz="2400" dirty="0" smtClean="0">
                <a:latin typeface="+mj-ea"/>
                <a:ea typeface="+mj-ea"/>
              </a:rPr>
              <a:t>.</a:t>
            </a:r>
            <a:r>
              <a:rPr lang="ja-JP" altLang="en-US" sz="2400" dirty="0" smtClean="0">
                <a:latin typeface="+mj-ea"/>
                <a:ea typeface="+mj-ea"/>
              </a:rPr>
              <a:t> 今年度</a:t>
            </a:r>
            <a:r>
              <a:rPr lang="ja-JP" altLang="en-US" sz="2400" dirty="0">
                <a:latin typeface="+mj-ea"/>
                <a:ea typeface="+mj-ea"/>
              </a:rPr>
              <a:t>の</a:t>
            </a:r>
            <a:r>
              <a:rPr lang="ja-JP" altLang="en-US" sz="2400" dirty="0" smtClean="0">
                <a:latin typeface="+mj-ea"/>
                <a:ea typeface="+mj-ea"/>
              </a:rPr>
              <a:t>勝手表彰について（案）</a:t>
            </a:r>
            <a:endParaRPr lang="ja-JP" altLang="en-US" sz="2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238066" y="1143903"/>
            <a:ext cx="92615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・昨年度と同様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に、オープンデータに限定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せず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公開・活用に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関する優れた取組みや、地方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創生に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向けた顕著な取組みを表彰します。</a:t>
            </a: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・さらには、データを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ビジネスに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活用しやすくする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ためには、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ごとに異なるデータ形式、内容で公開するのではなく、できるだけ同じ形式、内容で公開することが望まれます。今年度は、このような活動を促進すべく、複数の自治体が連携してデータの標準化などに取り組んでいる事例についても表彰します。</a:t>
            </a: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・賞および副賞</a:t>
            </a: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232892"/>
              </p:ext>
            </p:extLst>
          </p:nvPr>
        </p:nvGraphicFramePr>
        <p:xfrm>
          <a:off x="416496" y="2144707"/>
          <a:ext cx="4536504" cy="130752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520280"/>
                <a:gridCol w="2016224"/>
              </a:tblGrid>
              <a:tr h="324036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賞（１点）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賞状と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副賞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324036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点程度）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賞状と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副賞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324036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広域データ賞（１点）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賞状と副賞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324036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スポンサー賞（募集中）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賞状と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副賞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</a:tbl>
          </a:graphicData>
        </a:graphic>
      </p:graphicFrame>
      <p:pic>
        <p:nvPicPr>
          <p:cNvPr id="1027" name="Picture 3" descr="\\spb-fs\プロジェクト\9210359 津國剛PL\P029050 (ODPC_H25)平成25年度情報流通連携基盤構築事業にむけたガバナンス検討」と普及に向けた調査・啓発業務\コンソーシアム作業\委員会\利活用・普及委員会\2013年度\第4回\写真\RIMG05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06200" y="-8915400"/>
            <a:ext cx="288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4"/>
            <a:ext cx="9134339" cy="581715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４</a:t>
            </a:r>
            <a:r>
              <a:rPr lang="en-US" altLang="ja-JP" sz="2400" dirty="0" smtClean="0">
                <a:latin typeface="+mj-ea"/>
                <a:ea typeface="+mj-ea"/>
              </a:rPr>
              <a:t>.</a:t>
            </a:r>
            <a:r>
              <a:rPr lang="ja-JP" altLang="en-US" sz="2400" dirty="0" smtClean="0">
                <a:latin typeface="+mj-ea"/>
                <a:ea typeface="+mj-ea"/>
              </a:rPr>
              <a:t> スケジュール</a:t>
            </a:r>
            <a:endParaRPr lang="ja-JP" altLang="en-US" sz="2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7</a:t>
            </a:fld>
            <a:endParaRPr lang="en-US" altLang="ja-JP"/>
          </a:p>
        </p:txBody>
      </p:sp>
      <p:pic>
        <p:nvPicPr>
          <p:cNvPr id="1027" name="Picture 3" descr="\\spb-fs\プロジェクト\9210359 津國剛PL\P029050 (ODPC_H25)平成25年度情報流通連携基盤構築事業にむけたガバナンス検討」と普及に向けた調査・啓発業務\コンソーシアム作業\委員会\利活用・普及委員会\2013年度\第4回\写真\RIMG05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06200" y="-8915400"/>
            <a:ext cx="288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41803"/>
              </p:ext>
            </p:extLst>
          </p:nvPr>
        </p:nvGraphicFramePr>
        <p:xfrm>
          <a:off x="416496" y="1340768"/>
          <a:ext cx="9104064" cy="293268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693369"/>
                <a:gridCol w="5410695"/>
              </a:tblGrid>
              <a:tr h="4212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421253">
                <a:tc>
                  <a:txBody>
                    <a:bodyPr/>
                    <a:lstStyle/>
                    <a:p>
                      <a:pPr marL="0" marR="0" indent="0" algn="l" defTabSz="67254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 smtClean="0">
                          <a:effectLst/>
                        </a:rPr>
                        <a:t>- 2016.01.19 (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火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)</a:t>
                      </a:r>
                      <a:endParaRPr lang="ja-JP" altLang="en-US" sz="12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候補の収集（済）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42125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 smtClean="0">
                          <a:effectLst/>
                        </a:rPr>
                        <a:t>2016.01.20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（水）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 -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01.29 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（金）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17:00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主査、委員、社員企業からの追加候補募集（済）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361986">
                <a:tc>
                  <a:txBody>
                    <a:bodyPr/>
                    <a:lstStyle/>
                    <a:p>
                      <a:pPr marL="0" marR="0" indent="0" algn="l" defTabSz="67254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 smtClean="0">
                          <a:effectLst/>
                        </a:rPr>
                        <a:t>2016.01.20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（水）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 -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02.08 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（月）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17:00</a:t>
                      </a:r>
                      <a:endParaRPr lang="ja-JP" altLang="en-US" sz="12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スポンサー賞の募集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36198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 smtClean="0">
                          <a:effectLst/>
                        </a:rPr>
                        <a:t>2016.02.02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（火）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-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02.10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（水）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12:00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審査期間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44057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 smtClean="0">
                          <a:effectLst/>
                        </a:rPr>
                        <a:t>2016.02.15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（月）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受賞者決定、受賞者への連絡・表彰式への参加依頼</a:t>
                      </a:r>
                      <a:endParaRPr lang="ja-JP" altLang="en-US" sz="12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5043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 smtClean="0">
                          <a:effectLst/>
                        </a:rPr>
                        <a:t>2016.03.11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（金）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13:30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-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15:30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effectLst/>
                        </a:rPr>
                        <a:t>表彰式（第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4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回利活用・普及委員会にて）</a:t>
                      </a:r>
                      <a:endParaRPr lang="ja-JP" altLang="en-US" sz="12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54556" y="1043444"/>
            <a:ext cx="87129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・スケジュール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853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4488" y="404664"/>
            <a:ext cx="9134339" cy="581715"/>
          </a:xfrm>
        </p:spPr>
        <p:txBody>
          <a:bodyPr>
            <a:normAutofit/>
          </a:bodyPr>
          <a:lstStyle/>
          <a:p>
            <a:pPr lvl="0" defTabSz="9144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400" dirty="0" smtClean="0">
                <a:latin typeface="+mj-ea"/>
              </a:rPr>
              <a:t>５</a:t>
            </a:r>
            <a:r>
              <a:rPr lang="en-US" altLang="ja-JP" sz="2400" dirty="0" smtClean="0">
                <a:latin typeface="+mj-ea"/>
              </a:rPr>
              <a:t>.</a:t>
            </a:r>
            <a:r>
              <a:rPr lang="ja-JP" altLang="en-US" sz="2400" dirty="0" smtClean="0">
                <a:latin typeface="+mj-ea"/>
              </a:rPr>
              <a:t> スポンサー募集中</a:t>
            </a:r>
            <a:endParaRPr kumimoji="1" lang="ja-JP" altLang="en-US" sz="2000" dirty="0"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43742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200" dirty="0" smtClean="0">
                <a:solidFill>
                  <a:schemeClr val="bg2"/>
                </a:solidFill>
                <a:latin typeface="+mn-ea"/>
                <a:ea typeface="+mn-ea"/>
              </a:rPr>
              <a:t>・</a:t>
            </a:r>
            <a:r>
              <a:rPr lang="ja-JP" altLang="en-US" sz="1200" dirty="0">
                <a:solidFill>
                  <a:schemeClr val="bg2"/>
                </a:solidFill>
                <a:latin typeface="+mn-ea"/>
                <a:ea typeface="+mn-ea"/>
              </a:rPr>
              <a:t>スポンサーには、以下の事項をお願い</a:t>
            </a:r>
            <a:r>
              <a:rPr lang="ja-JP" altLang="en-US" sz="1200" dirty="0" smtClean="0">
                <a:solidFill>
                  <a:schemeClr val="bg2"/>
                </a:solidFill>
                <a:latin typeface="+mn-ea"/>
                <a:ea typeface="+mn-ea"/>
              </a:rPr>
              <a:t>いたします。</a:t>
            </a:r>
            <a:endParaRPr lang="en-US" altLang="ja-JP" sz="120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ja-JP" sz="1200" dirty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200" dirty="0">
                <a:solidFill>
                  <a:schemeClr val="bg2"/>
                </a:solidFill>
                <a:latin typeface="+mn-ea"/>
                <a:ea typeface="+mn-ea"/>
              </a:rPr>
              <a:t>　１）受賞者の</a:t>
            </a:r>
            <a:r>
              <a:rPr lang="ja-JP" altLang="en-US" sz="1200" dirty="0" smtClean="0">
                <a:solidFill>
                  <a:schemeClr val="bg2"/>
                </a:solidFill>
                <a:latin typeface="+mn-ea"/>
                <a:ea typeface="+mn-ea"/>
              </a:rPr>
              <a:t>選定</a:t>
            </a:r>
            <a:endParaRPr lang="en-US" altLang="ja-JP" sz="1200" dirty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200" dirty="0">
                <a:solidFill>
                  <a:schemeClr val="bg2"/>
                </a:solidFill>
                <a:latin typeface="+mn-ea"/>
                <a:ea typeface="+mn-ea"/>
              </a:rPr>
              <a:t>　２）副賞の</a:t>
            </a:r>
            <a:r>
              <a:rPr lang="ja-JP" altLang="en-US" sz="1200" dirty="0" smtClean="0">
                <a:solidFill>
                  <a:schemeClr val="bg2"/>
                </a:solidFill>
                <a:latin typeface="+mn-ea"/>
                <a:ea typeface="+mn-ea"/>
              </a:rPr>
              <a:t>用意</a:t>
            </a:r>
            <a:endParaRPr lang="en-US" altLang="ja-JP" sz="120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200" dirty="0">
                <a:solidFill>
                  <a:schemeClr val="bg2"/>
                </a:solidFill>
                <a:latin typeface="+mn-ea"/>
                <a:ea typeface="+mn-ea"/>
              </a:rPr>
              <a:t>　</a:t>
            </a:r>
            <a:r>
              <a:rPr lang="ja-JP" altLang="en-US" sz="1200" dirty="0" smtClean="0">
                <a:solidFill>
                  <a:schemeClr val="bg2"/>
                </a:solidFill>
                <a:latin typeface="+mn-ea"/>
                <a:ea typeface="+mn-ea"/>
              </a:rPr>
              <a:t>　・表彰状は事務局で用意します。副賞を各社でご用意ください。ノベルティでも結構です。</a:t>
            </a:r>
            <a:endParaRPr lang="en-US" altLang="ja-JP" sz="120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200" dirty="0" smtClean="0">
                <a:solidFill>
                  <a:schemeClr val="bg2"/>
                </a:solidFill>
                <a:latin typeface="+mn-ea"/>
                <a:ea typeface="+mn-ea"/>
              </a:rPr>
              <a:t>　３）表彰式での授与</a:t>
            </a:r>
            <a:endParaRPr lang="en-US" altLang="ja-JP" sz="120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200" dirty="0" smtClean="0">
                <a:solidFill>
                  <a:schemeClr val="bg2"/>
                </a:solidFill>
                <a:latin typeface="+mn-ea"/>
                <a:ea typeface="+mn-ea"/>
              </a:rPr>
              <a:t>　　・</a:t>
            </a:r>
            <a:r>
              <a:rPr lang="en-US" altLang="ja-JP" sz="1200" dirty="0" smtClean="0">
                <a:solidFill>
                  <a:schemeClr val="bg2"/>
                </a:solidFill>
                <a:latin typeface="+mn-ea"/>
                <a:ea typeface="+mn-ea"/>
              </a:rPr>
              <a:t>2016.03.11</a:t>
            </a:r>
            <a:r>
              <a:rPr lang="ja-JP" altLang="en-US" sz="1200" dirty="0" smtClean="0">
                <a:solidFill>
                  <a:schemeClr val="bg2"/>
                </a:solidFill>
                <a:latin typeface="+mn-ea"/>
                <a:ea typeface="+mn-ea"/>
              </a:rPr>
              <a:t>（金）</a:t>
            </a:r>
            <a:r>
              <a:rPr lang="en-US" altLang="ja-JP" sz="1200" dirty="0" smtClean="0">
                <a:solidFill>
                  <a:schemeClr val="bg2"/>
                </a:solidFill>
                <a:latin typeface="+mn-ea"/>
                <a:ea typeface="+mn-ea"/>
              </a:rPr>
              <a:t>13:30-15:30</a:t>
            </a:r>
            <a:r>
              <a:rPr lang="ja-JP" altLang="en-US" sz="1200" dirty="0" smtClean="0">
                <a:solidFill>
                  <a:schemeClr val="bg2"/>
                </a:solidFill>
                <a:latin typeface="+mn-ea"/>
                <a:ea typeface="+mn-ea"/>
              </a:rPr>
              <a:t> 第</a:t>
            </a:r>
            <a:r>
              <a:rPr lang="en-US" altLang="ja-JP" sz="1200" dirty="0" smtClean="0">
                <a:solidFill>
                  <a:schemeClr val="bg2"/>
                </a:solidFill>
                <a:latin typeface="+mn-ea"/>
                <a:ea typeface="+mn-ea"/>
              </a:rPr>
              <a:t>4</a:t>
            </a:r>
            <a:r>
              <a:rPr lang="ja-JP" altLang="en-US" sz="1200" dirty="0">
                <a:solidFill>
                  <a:schemeClr val="bg2"/>
                </a:solidFill>
                <a:latin typeface="+mn-ea"/>
                <a:ea typeface="+mn-ea"/>
              </a:rPr>
              <a:t>回利活用・普及</a:t>
            </a:r>
            <a:r>
              <a:rPr lang="ja-JP" altLang="en-US" sz="1200" dirty="0" smtClean="0">
                <a:solidFill>
                  <a:schemeClr val="bg2"/>
                </a:solidFill>
                <a:latin typeface="+mn-ea"/>
                <a:ea typeface="+mn-ea"/>
              </a:rPr>
              <a:t>委員会にて</a:t>
            </a:r>
            <a:endParaRPr lang="en-US" altLang="ja-JP" sz="120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200" dirty="0" smtClean="0">
                <a:solidFill>
                  <a:schemeClr val="bg2"/>
                </a:solidFill>
                <a:latin typeface="+mn-ea"/>
                <a:ea typeface="+mn-ea"/>
              </a:rPr>
              <a:t>　</a:t>
            </a:r>
            <a:endParaRPr lang="en-US" altLang="ja-JP" sz="1200" dirty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050" dirty="0" smtClean="0">
                <a:solidFill>
                  <a:schemeClr val="bg2"/>
                </a:solidFill>
                <a:latin typeface="+mn-ea"/>
                <a:ea typeface="+mn-ea"/>
              </a:rPr>
              <a:t>　（その他確認点）</a:t>
            </a:r>
            <a:endParaRPr lang="en-US" altLang="ja-JP" sz="105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050" dirty="0" smtClean="0">
                <a:solidFill>
                  <a:schemeClr val="bg2"/>
                </a:solidFill>
                <a:latin typeface="+mn-ea"/>
                <a:ea typeface="+mn-ea"/>
              </a:rPr>
              <a:t>　　・表彰式にて、表彰者（スポンサー）から表彰状と副賞を授与して頂きます。</a:t>
            </a:r>
            <a:r>
              <a:rPr lang="ja-JP" altLang="en-US" sz="1050" dirty="0">
                <a:solidFill>
                  <a:schemeClr val="bg2"/>
                </a:solidFill>
                <a:latin typeface="+mn-ea"/>
                <a:ea typeface="+mn-ea"/>
              </a:rPr>
              <a:t>　</a:t>
            </a:r>
            <a:r>
              <a:rPr lang="ja-JP" altLang="en-US" sz="1050" dirty="0" smtClean="0">
                <a:solidFill>
                  <a:schemeClr val="bg2"/>
                </a:solidFill>
                <a:latin typeface="+mn-ea"/>
                <a:ea typeface="+mn-ea"/>
              </a:rPr>
              <a:t>　</a:t>
            </a:r>
            <a:endParaRPr lang="en-US" altLang="ja-JP" sz="105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050" dirty="0" smtClean="0">
                <a:solidFill>
                  <a:schemeClr val="bg2"/>
                </a:solidFill>
                <a:latin typeface="+mn-ea"/>
                <a:ea typeface="+mn-ea"/>
              </a:rPr>
              <a:t>　　・</a:t>
            </a:r>
            <a:r>
              <a:rPr lang="ja-JP" altLang="en-US" sz="1050" dirty="0">
                <a:solidFill>
                  <a:schemeClr val="bg2"/>
                </a:solidFill>
                <a:latin typeface="+mn-ea"/>
              </a:rPr>
              <a:t>受賞者の参加は必須です。但し、やむを得ず欠席される場合は、受賞者より許可を受け、事務局などが代理で対応致します</a:t>
            </a:r>
            <a:r>
              <a:rPr lang="ja-JP" altLang="en-US" sz="1050" dirty="0" smtClean="0">
                <a:solidFill>
                  <a:schemeClr val="bg2"/>
                </a:solidFill>
                <a:latin typeface="+mn-ea"/>
              </a:rPr>
              <a:t>。</a:t>
            </a:r>
            <a:endParaRPr lang="en-US" altLang="ja-JP" sz="1050" dirty="0" smtClean="0">
              <a:solidFill>
                <a:schemeClr val="bg2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1050" dirty="0" smtClean="0">
                <a:solidFill>
                  <a:schemeClr val="bg2"/>
                </a:solidFill>
                <a:latin typeface="+mn-ea"/>
                <a:ea typeface="+mn-ea"/>
              </a:rPr>
              <a:t>　　　また、受賞者は</a:t>
            </a:r>
            <a:r>
              <a:rPr lang="en-US" altLang="ja-JP" sz="1050" dirty="0" smtClean="0">
                <a:solidFill>
                  <a:schemeClr val="bg2"/>
                </a:solidFill>
                <a:latin typeface="+mn-ea"/>
                <a:ea typeface="+mn-ea"/>
              </a:rPr>
              <a:t>1</a:t>
            </a:r>
            <a:r>
              <a:rPr lang="ja-JP" altLang="en-US" sz="1050" dirty="0" smtClean="0">
                <a:solidFill>
                  <a:schemeClr val="bg2"/>
                </a:solidFill>
                <a:latin typeface="+mn-ea"/>
                <a:ea typeface="+mn-ea"/>
              </a:rPr>
              <a:t>名分のみ、</a:t>
            </a:r>
            <a:r>
              <a:rPr lang="en-US" altLang="ja-JP" sz="1050" dirty="0" smtClean="0">
                <a:solidFill>
                  <a:schemeClr val="bg2"/>
                </a:solidFill>
                <a:latin typeface="+mn-ea"/>
                <a:ea typeface="+mn-ea"/>
              </a:rPr>
              <a:t>VLED</a:t>
            </a:r>
            <a:r>
              <a:rPr lang="ja-JP" altLang="en-US" sz="1050" dirty="0" smtClean="0">
                <a:solidFill>
                  <a:schemeClr val="bg2"/>
                </a:solidFill>
                <a:latin typeface="+mn-ea"/>
                <a:ea typeface="+mn-ea"/>
              </a:rPr>
              <a:t>から交通費を支給します。</a:t>
            </a:r>
            <a:endParaRPr lang="en-US" altLang="ja-JP" sz="105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050" dirty="0" smtClean="0">
                <a:solidFill>
                  <a:schemeClr val="bg2"/>
                </a:solidFill>
                <a:latin typeface="+mn-ea"/>
                <a:ea typeface="+mn-ea"/>
              </a:rPr>
              <a:t>　　・事務局側より取組紹介の資料を配布するため、受賞者によるプレゼン等の時間は取らない予定です。</a:t>
            </a:r>
            <a:endParaRPr lang="en-US" altLang="ja-JP" sz="105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ja-JP" sz="120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ja-JP" sz="120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200" dirty="0">
                <a:solidFill>
                  <a:schemeClr val="bg2"/>
                </a:solidFill>
                <a:latin typeface="+mn-ea"/>
                <a:ea typeface="+mn-ea"/>
              </a:rPr>
              <a:t>　</a:t>
            </a:r>
            <a:r>
              <a:rPr lang="ja-JP" altLang="en-US" sz="1200" b="1" dirty="0" smtClean="0">
                <a:solidFill>
                  <a:schemeClr val="bg2"/>
                </a:solidFill>
                <a:latin typeface="+mn-ea"/>
                <a:ea typeface="+mn-ea"/>
              </a:rPr>
              <a:t>今年もご協力、よろしく</a:t>
            </a:r>
            <a:r>
              <a:rPr lang="ja-JP" altLang="en-US" sz="1200" b="1" dirty="0">
                <a:solidFill>
                  <a:schemeClr val="bg2"/>
                </a:solidFill>
                <a:latin typeface="+mn-ea"/>
                <a:ea typeface="+mn-ea"/>
              </a:rPr>
              <a:t>お願いいたします</a:t>
            </a:r>
            <a:r>
              <a:rPr lang="ja-JP" altLang="en-US" sz="1200" b="1" dirty="0" smtClean="0">
                <a:solidFill>
                  <a:schemeClr val="bg2"/>
                </a:solidFill>
                <a:latin typeface="+mn-ea"/>
                <a:ea typeface="+mn-ea"/>
              </a:rPr>
              <a:t>。</a:t>
            </a:r>
            <a:endParaRPr kumimoji="1" lang="ja-JP" altLang="en-US" sz="1200" dirty="0">
              <a:solidFill>
                <a:schemeClr val="bg2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70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906</Words>
  <Application>Microsoft Office PowerPoint</Application>
  <PresentationFormat>A4 210 x 297 mm</PresentationFormat>
  <Paragraphs>190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VLEDパワポ基本テンプレート</vt:lpstr>
      <vt:lpstr>勝手表彰について</vt:lpstr>
      <vt:lpstr>１. 勝手表彰の概要</vt:lpstr>
      <vt:lpstr>2. これまでの受賞作品・イベント</vt:lpstr>
      <vt:lpstr>2. これまでの受賞作品・イベント</vt:lpstr>
      <vt:lpstr>2. これまでの受賞作品・イベント</vt:lpstr>
      <vt:lpstr>３. 今年度の勝手表彰について（案）</vt:lpstr>
      <vt:lpstr>４. スケジュール</vt:lpstr>
      <vt:lpstr>５. スポンサー募集中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2016-02-01T10:09:30Z</dcterms:modified>
</cp:coreProperties>
</file>