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3" r:id="rId1"/>
  </p:sldMasterIdLst>
  <p:notesMasterIdLst>
    <p:notesMasterId r:id="rId16"/>
  </p:notesMasterIdLst>
  <p:handoutMasterIdLst>
    <p:handoutMasterId r:id="rId17"/>
  </p:handoutMasterIdLst>
  <p:sldIdLst>
    <p:sldId id="257" r:id="rId2"/>
    <p:sldId id="265" r:id="rId3"/>
    <p:sldId id="266" r:id="rId4"/>
    <p:sldId id="268" r:id="rId5"/>
    <p:sldId id="275" r:id="rId6"/>
    <p:sldId id="276" r:id="rId7"/>
    <p:sldId id="272" r:id="rId8"/>
    <p:sldId id="267" r:id="rId9"/>
    <p:sldId id="273" r:id="rId10"/>
    <p:sldId id="269" r:id="rId11"/>
    <p:sldId id="271" r:id="rId12"/>
    <p:sldId id="274" r:id="rId13"/>
    <p:sldId id="270" r:id="rId14"/>
    <p:sldId id="264" r:id="rId15"/>
  </p:sldIdLst>
  <p:sldSz cx="9906000" cy="6858000" type="A4"/>
  <p:notesSz cx="7099300" cy="10234613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1pPr>
    <a:lvl2pPr marL="336271" algn="ctr" rtl="0" fontAlgn="base" latinLnBrk="1">
      <a:spcBef>
        <a:spcPct val="0"/>
      </a:spcBef>
      <a:spcAft>
        <a:spcPct val="0"/>
      </a:spcAft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2pPr>
    <a:lvl3pPr marL="672541" algn="ctr" rtl="0" fontAlgn="base" latinLnBrk="1">
      <a:spcBef>
        <a:spcPct val="0"/>
      </a:spcBef>
      <a:spcAft>
        <a:spcPct val="0"/>
      </a:spcAft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3pPr>
    <a:lvl4pPr marL="1008812" algn="ctr" rtl="0" fontAlgn="base" latinLnBrk="1">
      <a:spcBef>
        <a:spcPct val="0"/>
      </a:spcBef>
      <a:spcAft>
        <a:spcPct val="0"/>
      </a:spcAft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4pPr>
    <a:lvl5pPr marL="1345082" algn="ctr" rtl="0" fontAlgn="base" latinLnBrk="1">
      <a:spcBef>
        <a:spcPct val="0"/>
      </a:spcBef>
      <a:spcAft>
        <a:spcPct val="0"/>
      </a:spcAft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5pPr>
    <a:lvl6pPr marL="1681353" algn="l" defTabSz="672541" rtl="0" eaLnBrk="1" latinLnBrk="0" hangingPunct="1"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6pPr>
    <a:lvl7pPr marL="2017624" algn="l" defTabSz="672541" rtl="0" eaLnBrk="1" latinLnBrk="0" hangingPunct="1"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7pPr>
    <a:lvl8pPr marL="2353894" algn="l" defTabSz="672541" rtl="0" eaLnBrk="1" latinLnBrk="0" hangingPunct="1"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8pPr>
    <a:lvl9pPr marL="2690165" algn="l" defTabSz="672541" rtl="0" eaLnBrk="1" latinLnBrk="0" hangingPunct="1"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80">
          <p15:clr>
            <a:srgbClr val="A4A3A4"/>
          </p15:clr>
        </p15:guide>
        <p15:guide id="2" pos="59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5">
          <p15:clr>
            <a:srgbClr val="A4A3A4"/>
          </p15:clr>
        </p15:guide>
        <p15:guide id="2" pos="223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  <a:srgbClr val="336699"/>
    <a:srgbClr val="E2D9B6"/>
    <a:srgbClr val="EAEAEA"/>
    <a:srgbClr val="003366"/>
    <a:srgbClr val="FF9933"/>
    <a:srgbClr val="DDDDDD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淡色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淡色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中間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中間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濃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淡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淡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淡色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淡色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93D81CF-94F2-401A-BA57-92F5A7B2D0C5}" styleName="中間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淡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中間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淡色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中間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中間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6" autoAdjust="0"/>
    <p:restoredTop sz="99566" autoAdjust="0"/>
  </p:normalViewPr>
  <p:slideViewPr>
    <p:cSldViewPr>
      <p:cViewPr varScale="1">
        <p:scale>
          <a:sx n="68" d="100"/>
          <a:sy n="68" d="100"/>
        </p:scale>
        <p:origin x="-276" y="-90"/>
      </p:cViewPr>
      <p:guideLst>
        <p:guide orient="horz" pos="4180"/>
        <p:guide pos="5984"/>
      </p:guideLst>
    </p:cSldViewPr>
  </p:slideViewPr>
  <p:outlineViewPr>
    <p:cViewPr>
      <p:scale>
        <a:sx n="33" d="100"/>
        <a:sy n="33" d="100"/>
      </p:scale>
      <p:origin x="0" y="4398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1400"/>
    </p:cViewPr>
  </p:sorterViewPr>
  <p:notesViewPr>
    <p:cSldViewPr>
      <p:cViewPr varScale="1">
        <p:scale>
          <a:sx n="91" d="100"/>
          <a:sy n="91" d="100"/>
        </p:scale>
        <p:origin x="-2772" y="-102"/>
      </p:cViewPr>
      <p:guideLst>
        <p:guide orient="horz" pos="3225"/>
        <p:guide pos="22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905" y="9726067"/>
            <a:ext cx="3073400" cy="50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848" tIns="49427" rIns="98848" bIns="49427" numCol="1" anchor="b" anchorCtr="0" compatLnSpc="1">
            <a:prstTxWarp prst="textNoShape">
              <a:avLst/>
            </a:prstTxWarp>
          </a:bodyPr>
          <a:lstStyle>
            <a:lvl1pPr algn="r" defTabSz="989047">
              <a:defRPr kumimoji="1" sz="1100" smtClean="0"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fld id="{434E4037-DC3D-481B-8B35-43134549800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56961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3073400" cy="50855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8848" tIns="49427" rIns="98848" bIns="49427" numCol="1" anchor="ctr" anchorCtr="0" compatLnSpc="1">
            <a:prstTxWarp prst="textNoShape">
              <a:avLst/>
            </a:prstTxWarp>
          </a:bodyPr>
          <a:lstStyle>
            <a:lvl1pPr algn="l" defTabSz="989047">
              <a:defRPr kumimoji="1" sz="1100" smtClean="0"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905" y="3"/>
            <a:ext cx="3073400" cy="50855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8848" tIns="49427" rIns="98848" bIns="49427" numCol="1" anchor="ctr" anchorCtr="0" compatLnSpc="1">
            <a:prstTxWarp prst="textNoShape">
              <a:avLst/>
            </a:prstTxWarp>
          </a:bodyPr>
          <a:lstStyle>
            <a:lvl1pPr algn="r" defTabSz="989047">
              <a:defRPr kumimoji="1" sz="1100" smtClean="0"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4700" y="766763"/>
            <a:ext cx="5549900" cy="384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9" y="4861448"/>
            <a:ext cx="5203825" cy="460716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8848" tIns="49427" rIns="98848" bIns="494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2 レベル</a:t>
            </a:r>
          </a:p>
          <a:p>
            <a:pPr lvl="2"/>
            <a:r>
              <a:rPr lang="ja-JP" altLang="en-US" noProof="0" smtClean="0"/>
              <a:t>第 3 レベル</a:t>
            </a:r>
          </a:p>
          <a:p>
            <a:pPr lvl="3"/>
            <a:r>
              <a:rPr lang="ja-JP" altLang="en-US" noProof="0" smtClean="0"/>
              <a:t>第 4 レベル</a:t>
            </a:r>
          </a:p>
          <a:p>
            <a:pPr lvl="4"/>
            <a:r>
              <a:rPr lang="ja-JP" altLang="en-US" noProof="0" smtClean="0"/>
              <a:t>第 5 レベル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6067"/>
            <a:ext cx="3073400" cy="50855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8848" tIns="49427" rIns="98848" bIns="49427" numCol="1" anchor="b" anchorCtr="0" compatLnSpc="1">
            <a:prstTxWarp prst="textNoShape">
              <a:avLst/>
            </a:prstTxWarp>
          </a:bodyPr>
          <a:lstStyle>
            <a:lvl1pPr algn="l" defTabSz="989047">
              <a:defRPr kumimoji="1" sz="1100" smtClean="0"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905" y="9726067"/>
            <a:ext cx="3073400" cy="50855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8848" tIns="49427" rIns="98848" bIns="49427" numCol="1" anchor="b" anchorCtr="0" compatLnSpc="1">
            <a:prstTxWarp prst="textNoShape">
              <a:avLst/>
            </a:prstTxWarp>
          </a:bodyPr>
          <a:lstStyle>
            <a:lvl1pPr algn="r" defTabSz="989047">
              <a:defRPr kumimoji="1" sz="1100" smtClean="0"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fld id="{7743D88F-1C60-4A18-8316-3E48C676585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426096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ＭＳ Ｐ明朝" pitchFamily="18" charset="-128"/>
        <a:ea typeface="ＭＳ Ｐ明朝" pitchFamily="18" charset="-128"/>
        <a:cs typeface="+mn-cs"/>
      </a:defRPr>
    </a:lvl1pPr>
    <a:lvl2pPr marL="336271" algn="l" rtl="0" eaLnBrk="0" fontAlgn="base" latinLnBrk="1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ＭＳ Ｐ明朝" pitchFamily="18" charset="-128"/>
        <a:ea typeface="ＭＳ Ｐ明朝" pitchFamily="18" charset="-128"/>
        <a:cs typeface="+mn-cs"/>
      </a:defRPr>
    </a:lvl2pPr>
    <a:lvl3pPr marL="672541" algn="l" rtl="0" eaLnBrk="0" fontAlgn="base" latinLnBrk="1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ＭＳ Ｐ明朝" pitchFamily="18" charset="-128"/>
        <a:ea typeface="ＭＳ Ｐ明朝" pitchFamily="18" charset="-128"/>
        <a:cs typeface="+mn-cs"/>
      </a:defRPr>
    </a:lvl3pPr>
    <a:lvl4pPr marL="1008812" algn="l" rtl="0" eaLnBrk="0" fontAlgn="base" latinLnBrk="1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ＭＳ Ｐ明朝" pitchFamily="18" charset="-128"/>
        <a:ea typeface="ＭＳ Ｐ明朝" pitchFamily="18" charset="-128"/>
        <a:cs typeface="+mn-cs"/>
      </a:defRPr>
    </a:lvl4pPr>
    <a:lvl5pPr marL="1345082" algn="l" rtl="0" eaLnBrk="0" fontAlgn="base" latinLnBrk="1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ＭＳ Ｐ明朝" pitchFamily="18" charset="-128"/>
        <a:ea typeface="ＭＳ Ｐ明朝" pitchFamily="18" charset="-128"/>
        <a:cs typeface="+mn-cs"/>
      </a:defRPr>
    </a:lvl5pPr>
    <a:lvl6pPr marL="1681353" algn="l" defTabSz="672541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6pPr>
    <a:lvl7pPr marL="2017624" algn="l" defTabSz="672541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7pPr>
    <a:lvl8pPr marL="2353894" algn="l" defTabSz="672541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8pPr>
    <a:lvl9pPr marL="2690165" algn="l" defTabSz="672541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2">
                    <a:lumMod val="75000"/>
                    <a:lumOff val="2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 anchor="t" anchorCtr="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68A96-8FC6-49A7-AAFF-8891F4FD4FE2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12708" y="2225443"/>
            <a:ext cx="7090465" cy="1913424"/>
          </a:xfrm>
        </p:spPr>
        <p:txBody>
          <a:bodyPr/>
          <a:lstStyle>
            <a:lvl1pPr algn="l">
              <a:defRPr sz="4400" b="1" cap="none">
                <a:solidFill>
                  <a:schemeClr val="bg2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112708" y="4431965"/>
            <a:ext cx="7090465" cy="1501093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bg2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36271" indent="0">
              <a:buNone/>
              <a:defRPr sz="1300"/>
            </a:lvl2pPr>
            <a:lvl3pPr marL="672541" indent="0">
              <a:buNone/>
              <a:defRPr sz="1200"/>
            </a:lvl3pPr>
            <a:lvl4pPr marL="1008812" indent="0">
              <a:buNone/>
              <a:defRPr sz="1000"/>
            </a:lvl4pPr>
            <a:lvl5pPr marL="1345082" indent="0">
              <a:buNone/>
              <a:defRPr sz="1000"/>
            </a:lvl5pPr>
            <a:lvl6pPr marL="1681353" indent="0">
              <a:buNone/>
              <a:defRPr sz="1000"/>
            </a:lvl6pPr>
            <a:lvl7pPr marL="2017624" indent="0">
              <a:buNone/>
              <a:defRPr sz="1000"/>
            </a:lvl7pPr>
            <a:lvl8pPr marL="2353894" indent="0">
              <a:buNone/>
              <a:defRPr sz="1000"/>
            </a:lvl8pPr>
            <a:lvl9pPr marL="2690165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7F7E3-2EA5-4E0E-99DF-9D27F789031C}" type="slidenum">
              <a:rPr lang="ja-JP" altLang="en-US"/>
              <a:pPr/>
              <a:t>‹#›</a:t>
            </a:fld>
            <a:endParaRPr lang="en-US" altLang="ja-JP"/>
          </a:p>
        </p:txBody>
      </p:sp>
      <p:sp>
        <p:nvSpPr>
          <p:cNvPr id="5" name="正方形/長方形 4"/>
          <p:cNvSpPr/>
          <p:nvPr userDrawn="1"/>
        </p:nvSpPr>
        <p:spPr bwMode="auto">
          <a:xfrm>
            <a:off x="0" y="0"/>
            <a:ext cx="9906000" cy="1128884"/>
          </a:xfrm>
          <a:prstGeom prst="rect">
            <a:avLst/>
          </a:prstGeom>
          <a:solidFill>
            <a:srgbClr val="FFFFFF"/>
          </a:solidFill>
          <a:ln w="381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7254" tIns="33627" rIns="67254" bIns="3362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72541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ＤＦＧ華康ゴシック体W5" pitchFamily="50" charset="-128"/>
              <a:ea typeface="ＤＦＧ華康ゴシック体W5" pitchFamily="50" charset="-128"/>
            </a:endParaRPr>
          </a:p>
        </p:txBody>
      </p:sp>
      <p:sp>
        <p:nvSpPr>
          <p:cNvPr id="11" name="正方形/長方形 10"/>
          <p:cNvSpPr/>
          <p:nvPr userDrawn="1"/>
        </p:nvSpPr>
        <p:spPr bwMode="auto">
          <a:xfrm>
            <a:off x="1752600" y="2198705"/>
            <a:ext cx="154210" cy="3744895"/>
          </a:xfrm>
          <a:prstGeom prst="rect">
            <a:avLst/>
          </a:prstGeom>
          <a:solidFill>
            <a:schemeClr val="accent2"/>
          </a:solidFill>
          <a:ln w="38100" cap="sq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7254" tIns="33627" rIns="67254" bIns="3362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72541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ＤＦＧ華康ゴシック体W5" pitchFamily="50" charset="-128"/>
              <a:ea typeface="ＤＦＧ華康ゴシック体W5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_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51414" y="1322775"/>
            <a:ext cx="4515242" cy="508835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82586" y="1322775"/>
            <a:ext cx="4515243" cy="508835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6C6A59-D97A-40CC-8D04-C7788F30EB56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_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15789" y="1143000"/>
            <a:ext cx="9183247" cy="25146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15789" y="3810001"/>
            <a:ext cx="9182040" cy="26011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6C6A59-D97A-40CC-8D04-C7788F30EB56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9EB0C9-E24B-463D-BB62-FF98DEA61778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94DB2-09C9-4810-9F23-4FAAE8E978D7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最後の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2DD74-10E0-4AB2-B6D0-27B412D7252C}" type="slidenum">
              <a:rPr lang="ja-JP" altLang="en-US" smtClean="0"/>
              <a:pPr/>
              <a:t>‹#›</a:t>
            </a:fld>
            <a:endParaRPr lang="en-US" altLang="ja-JP"/>
          </a:p>
        </p:txBody>
      </p:sp>
      <p:pic>
        <p:nvPicPr>
          <p:cNvPr id="4" name="Picture 2" descr="本法人の設立が承認されました。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707" y="2492896"/>
            <a:ext cx="333236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94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4697" y="169366"/>
            <a:ext cx="9134339" cy="585081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51414" y="1272626"/>
            <a:ext cx="4515242" cy="5138501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982586" y="1272626"/>
            <a:ext cx="4515243" cy="24572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982586" y="3930482"/>
            <a:ext cx="4515243" cy="248064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52962-3989-4FF4-990D-68B87D3CA273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1414" y="1143000"/>
            <a:ext cx="9146415" cy="526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3622" rIns="0" bIns="33622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19138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99036" y="6602804"/>
            <a:ext cx="406964" cy="25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7245" tIns="33622" rIns="67245" bIns="33622" numCol="1" anchor="b" anchorCtr="0" compatLnSpc="1">
            <a:prstTxWarp prst="textNoShape">
              <a:avLst/>
            </a:prstTxWarp>
          </a:bodyPr>
          <a:lstStyle>
            <a:lvl1pPr algn="r">
              <a:defRPr kumimoji="1" sz="1100">
                <a:solidFill>
                  <a:srgbClr val="336699"/>
                </a:solidFill>
                <a:latin typeface="Arial" charset="0"/>
                <a:ea typeface="굴림" pitchFamily="34" charset="-127"/>
              </a:defRPr>
            </a:lvl1pPr>
          </a:lstStyle>
          <a:p>
            <a:fld id="{4AB2DD74-10E0-4AB2-B6D0-27B412D7252C}" type="slidenum">
              <a:rPr lang="ja-JP" altLang="en-US" smtClean="0"/>
              <a:pPr/>
              <a:t>‹#›</a:t>
            </a:fld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87642" y="304800"/>
            <a:ext cx="9134339" cy="58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72" r:id="rId2"/>
    <p:sldLayoutId id="2147483673" r:id="rId3"/>
    <p:sldLayoutId id="2147483674" r:id="rId4"/>
    <p:sldLayoutId id="2147483689" r:id="rId5"/>
    <p:sldLayoutId id="2147483676" r:id="rId6"/>
    <p:sldLayoutId id="2147483677" r:id="rId7"/>
    <p:sldLayoutId id="2147483706" r:id="rId8"/>
    <p:sldLayoutId id="214748368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72616" rtl="0" eaLnBrk="1" fontAlgn="base" hangingPunct="1">
        <a:spcBef>
          <a:spcPct val="0"/>
        </a:spcBef>
        <a:spcAft>
          <a:spcPct val="0"/>
        </a:spcAft>
        <a:defRPr kumimoji="1" sz="2600" b="1" baseline="0">
          <a:solidFill>
            <a:schemeClr val="bg2">
              <a:lumMod val="75000"/>
              <a:lumOff val="25000"/>
            </a:schemeClr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  <a:lvl2pPr algn="l" defTabSz="972616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1"/>
          </a:solidFill>
          <a:latin typeface="Franklin Gothic Demi" pitchFamily="34" charset="0"/>
          <a:ea typeface="ＤＦＧ平成ゴシック体W7" pitchFamily="50" charset="-128"/>
        </a:defRPr>
      </a:lvl2pPr>
      <a:lvl3pPr algn="l" defTabSz="972616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1"/>
          </a:solidFill>
          <a:latin typeface="Franklin Gothic Demi" pitchFamily="34" charset="0"/>
          <a:ea typeface="ＤＦＧ平成ゴシック体W7" pitchFamily="50" charset="-128"/>
        </a:defRPr>
      </a:lvl3pPr>
      <a:lvl4pPr algn="l" defTabSz="972616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1"/>
          </a:solidFill>
          <a:latin typeface="Franklin Gothic Demi" pitchFamily="34" charset="0"/>
          <a:ea typeface="ＤＦＧ平成ゴシック体W7" pitchFamily="50" charset="-128"/>
        </a:defRPr>
      </a:lvl4pPr>
      <a:lvl5pPr algn="l" defTabSz="972616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1"/>
          </a:solidFill>
          <a:latin typeface="Franklin Gothic Demi" pitchFamily="34" charset="0"/>
          <a:ea typeface="ＤＦＧ平成ゴシック体W7" pitchFamily="50" charset="-128"/>
        </a:defRPr>
      </a:lvl5pPr>
      <a:lvl6pPr marL="336271" algn="l" defTabSz="972616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1"/>
          </a:solidFill>
          <a:latin typeface="ＤＦＧ平成ゴシック体W7" pitchFamily="50" charset="-128"/>
          <a:ea typeface="ＤＦＧ平成ゴシック体W7" pitchFamily="50" charset="-128"/>
        </a:defRPr>
      </a:lvl6pPr>
      <a:lvl7pPr marL="672541" algn="l" defTabSz="972616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1"/>
          </a:solidFill>
          <a:latin typeface="ＤＦＧ平成ゴシック体W7" pitchFamily="50" charset="-128"/>
          <a:ea typeface="ＤＦＧ平成ゴシック体W7" pitchFamily="50" charset="-128"/>
        </a:defRPr>
      </a:lvl7pPr>
      <a:lvl8pPr marL="1008812" algn="l" defTabSz="972616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1"/>
          </a:solidFill>
          <a:latin typeface="ＤＦＧ平成ゴシック体W7" pitchFamily="50" charset="-128"/>
          <a:ea typeface="ＤＦＧ平成ゴシック体W7" pitchFamily="50" charset="-128"/>
        </a:defRPr>
      </a:lvl8pPr>
      <a:lvl9pPr marL="1345082" algn="l" defTabSz="972616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1"/>
          </a:solidFill>
          <a:latin typeface="ＤＦＧ平成ゴシック体W7" pitchFamily="50" charset="-128"/>
          <a:ea typeface="ＤＦＧ平成ゴシック体W7" pitchFamily="50" charset="-128"/>
        </a:defRPr>
      </a:lvl9pPr>
    </p:titleStyle>
    <p:bodyStyle>
      <a:lvl1pPr marL="326930" indent="-326930" algn="l" defTabSz="972616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Font typeface="平成明朝" pitchFamily="17" charset="-128"/>
        <a:buChar char="■"/>
        <a:tabLst>
          <a:tab pos="775291" algn="l"/>
        </a:tabLst>
        <a:defRPr kumimoji="1" sz="2100" b="0" i="0" baseline="0">
          <a:solidFill>
            <a:srgbClr val="464646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1pPr>
      <a:lvl2pPr marL="533400" indent="-177800" algn="l" defTabSz="972616" rtl="0" eaLnBrk="1" fontAlgn="base" hangingPunct="1">
        <a:spcBef>
          <a:spcPct val="35000"/>
        </a:spcBef>
        <a:spcAft>
          <a:spcPct val="0"/>
        </a:spcAft>
        <a:buClr>
          <a:schemeClr val="bg1"/>
        </a:buClr>
        <a:buSzPct val="75000"/>
        <a:buFont typeface="ヒラギノ角ゴ ProN W3"/>
        <a:buChar char="▶"/>
        <a:tabLst>
          <a:tab pos="533400" algn="l"/>
        </a:tabLst>
        <a:defRPr kumimoji="1" sz="1800" baseline="0">
          <a:solidFill>
            <a:srgbClr val="464646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2pPr>
      <a:lvl3pPr marL="622300" indent="-88900" algn="l" defTabSz="972616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"/>
        <a:tabLst>
          <a:tab pos="622300" algn="l"/>
        </a:tabLst>
        <a:defRPr kumimoji="1" sz="1500" baseline="0">
          <a:solidFill>
            <a:srgbClr val="464646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3pPr>
      <a:lvl4pPr marL="923925" indent="-200025" algn="l" defTabSz="972616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Wingdings" charset="2"/>
        <a:buChar char="u"/>
        <a:tabLst>
          <a:tab pos="924744" algn="l"/>
        </a:tabLst>
        <a:defRPr kumimoji="1" sz="1300" baseline="0">
          <a:solidFill>
            <a:srgbClr val="464646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4pPr>
      <a:lvl5pPr marL="990130" indent="0" algn="l" defTabSz="972616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tabLst>
          <a:tab pos="990130" algn="l"/>
        </a:tabLst>
        <a:defRPr kumimoji="1" sz="1200" baseline="0">
          <a:solidFill>
            <a:srgbClr val="464646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5pPr>
      <a:lvl6pPr marL="2322369" indent="-242862" algn="l" defTabSz="972616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tabLst>
          <a:tab pos="775291" algn="l"/>
        </a:tabLst>
        <a:defRPr kumimoji="1">
          <a:solidFill>
            <a:srgbClr val="336699"/>
          </a:solidFill>
          <a:latin typeface="+mn-lt"/>
          <a:ea typeface="ＤＦＧ平成ゴシック体W3" pitchFamily="50" charset="-128"/>
        </a:defRPr>
      </a:lvl6pPr>
      <a:lvl7pPr marL="2658640" indent="-242862" algn="l" defTabSz="972616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tabLst>
          <a:tab pos="775291" algn="l"/>
        </a:tabLst>
        <a:defRPr kumimoji="1">
          <a:solidFill>
            <a:srgbClr val="336699"/>
          </a:solidFill>
          <a:latin typeface="+mn-lt"/>
          <a:ea typeface="ＤＦＧ平成ゴシック体W3" pitchFamily="50" charset="-128"/>
        </a:defRPr>
      </a:lvl7pPr>
      <a:lvl8pPr marL="2994910" indent="-242862" algn="l" defTabSz="972616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tabLst>
          <a:tab pos="775291" algn="l"/>
        </a:tabLst>
        <a:defRPr kumimoji="1">
          <a:solidFill>
            <a:srgbClr val="336699"/>
          </a:solidFill>
          <a:latin typeface="+mn-lt"/>
          <a:ea typeface="ＤＦＧ平成ゴシック体W3" pitchFamily="50" charset="-128"/>
        </a:defRPr>
      </a:lvl8pPr>
      <a:lvl9pPr marL="3331181" indent="-242862" algn="l" defTabSz="972616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tabLst>
          <a:tab pos="775291" algn="l"/>
        </a:tabLst>
        <a:defRPr kumimoji="1">
          <a:solidFill>
            <a:srgbClr val="336699"/>
          </a:solidFill>
          <a:latin typeface="+mn-lt"/>
          <a:ea typeface="ＤＦＧ平成ゴシック体W3" pitchFamily="50" charset="-128"/>
        </a:defRPr>
      </a:lvl9pPr>
    </p:bodyStyle>
    <p:otherStyle>
      <a:defPPr>
        <a:defRPr lang="ja-JP"/>
      </a:defPPr>
      <a:lvl1pPr marL="0" algn="l" defTabSz="672541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271" algn="l" defTabSz="672541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2541" algn="l" defTabSz="672541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812" algn="l" defTabSz="672541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5082" algn="l" defTabSz="672541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1353" algn="l" defTabSz="672541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17624" algn="l" defTabSz="672541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3894" algn="l" defTabSz="672541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0165" algn="l" defTabSz="672541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2.1/jp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1"/>
          <p:cNvSpPr>
            <a:spLocks noGrp="1"/>
          </p:cNvSpPr>
          <p:nvPr>
            <p:ph type="subTitle" sz="quarter" idx="4294967295"/>
          </p:nvPr>
        </p:nvSpPr>
        <p:spPr>
          <a:xfrm>
            <a:off x="0" y="4293096"/>
            <a:ext cx="9923016" cy="37567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2016.11.28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ctrTitle" sz="quarter" idx="4294967295"/>
          </p:nvPr>
        </p:nvSpPr>
        <p:spPr>
          <a:xfrm>
            <a:off x="1" y="2348880"/>
            <a:ext cx="9819202" cy="929675"/>
          </a:xfrm>
        </p:spPr>
        <p:txBody>
          <a:bodyPr>
            <a:noAutofit/>
          </a:bodyPr>
          <a:lstStyle/>
          <a:p>
            <a:pPr algn="ctr"/>
            <a:r>
              <a:rPr lang="ja-JP" altLang="en-US" sz="4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オープンデータシンポジウム</a:t>
            </a:r>
            <a:r>
              <a:rPr lang="en-US" altLang="ja-JP" sz="4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2016</a:t>
            </a:r>
            <a:br>
              <a:rPr lang="en-US" altLang="ja-JP" sz="4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4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開催</a:t>
            </a:r>
            <a:r>
              <a:rPr lang="ja-JP" altLang="en-US" sz="4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報告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4294967295"/>
          </p:nvPr>
        </p:nvSpPr>
        <p:spPr>
          <a:xfrm>
            <a:off x="2792760" y="0"/>
            <a:ext cx="7113240" cy="36933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ja-JP" altLang="en-US" sz="1400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 sz="1400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28</a:t>
            </a:r>
            <a:r>
              <a:rPr lang="ja-JP" altLang="en-US" sz="1400" dirty="0" smtClean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 第</a:t>
            </a:r>
            <a:r>
              <a:rPr lang="en-US" altLang="ja-JP" sz="1400" dirty="0" smtClean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400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回利活用・普及委員会</a:t>
            </a:r>
            <a:endParaRPr kumimoji="1" lang="ja-JP" altLang="en-US" sz="1400" dirty="0">
              <a:solidFill>
                <a:schemeClr val="bg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037418" y="316338"/>
            <a:ext cx="801823" cy="369332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r>
              <a:rPr kumimoji="1" lang="ja-JP" altLang="en-US" b="1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</a:t>
            </a:r>
            <a:r>
              <a:rPr kumimoji="1" lang="en-US" altLang="ja-JP" b="1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endParaRPr kumimoji="1" lang="ja-JP" altLang="en-US" b="1" dirty="0">
              <a:solidFill>
                <a:schemeClr val="bg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0" y="5026220"/>
            <a:ext cx="9906000" cy="8065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67245" tIns="33622" rIns="67245" bIns="33622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972616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平成明朝" pitchFamily="17" charset="-128"/>
              <a:buNone/>
              <a:tabLst>
                <a:tab pos="775291" algn="l"/>
              </a:tabLst>
              <a:defRPr kumimoji="1" sz="2400" b="0" i="0" baseline="0">
                <a:solidFill>
                  <a:schemeClr val="bg2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defRPr>
            </a:lvl1pPr>
            <a:lvl2pPr marL="533400" indent="-177800" algn="l" defTabSz="972616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ヒラギノ角ゴ ProN W3"/>
              <a:buChar char="▶"/>
              <a:tabLst>
                <a:tab pos="533400" algn="l"/>
              </a:tabLst>
              <a:defRPr kumimoji="1" sz="1800" baseline="0">
                <a:solidFill>
                  <a:srgbClr val="464646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622300" indent="-88900" algn="l" defTabSz="9726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"/>
              <a:tabLst>
                <a:tab pos="622300" algn="l"/>
              </a:tabLst>
              <a:defRPr kumimoji="1" sz="1500" baseline="0">
                <a:solidFill>
                  <a:srgbClr val="464646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923925" indent="-200025" algn="l" defTabSz="9726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Wingdings" charset="2"/>
              <a:buChar char="u"/>
              <a:tabLst>
                <a:tab pos="924744" algn="l"/>
              </a:tabLst>
              <a:defRPr kumimoji="1" sz="1300" baseline="0">
                <a:solidFill>
                  <a:srgbClr val="464646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990130" indent="0" algn="l" defTabSz="9726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tabLst>
                <a:tab pos="990130" algn="l"/>
              </a:tabLst>
              <a:defRPr kumimoji="1" sz="1200" baseline="0">
                <a:solidFill>
                  <a:srgbClr val="464646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322369" indent="-242862" algn="l" defTabSz="9726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tabLst>
                <a:tab pos="775291" algn="l"/>
              </a:tabLst>
              <a:defRPr kumimoji="1">
                <a:solidFill>
                  <a:srgbClr val="336699"/>
                </a:solidFill>
                <a:latin typeface="+mn-lt"/>
                <a:ea typeface="ＤＦＧ平成ゴシック体W3" pitchFamily="50" charset="-128"/>
              </a:defRPr>
            </a:lvl6pPr>
            <a:lvl7pPr marL="2658640" indent="-242862" algn="l" defTabSz="9726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tabLst>
                <a:tab pos="775291" algn="l"/>
              </a:tabLst>
              <a:defRPr kumimoji="1">
                <a:solidFill>
                  <a:srgbClr val="336699"/>
                </a:solidFill>
                <a:latin typeface="+mn-lt"/>
                <a:ea typeface="ＤＦＧ平成ゴシック体W3" pitchFamily="50" charset="-128"/>
              </a:defRPr>
            </a:lvl7pPr>
            <a:lvl8pPr marL="2994910" indent="-242862" algn="l" defTabSz="9726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tabLst>
                <a:tab pos="775291" algn="l"/>
              </a:tabLst>
              <a:defRPr kumimoji="1">
                <a:solidFill>
                  <a:srgbClr val="336699"/>
                </a:solidFill>
                <a:latin typeface="+mn-lt"/>
                <a:ea typeface="ＤＦＧ平成ゴシック体W3" pitchFamily="50" charset="-128"/>
              </a:defRPr>
            </a:lvl8pPr>
            <a:lvl9pPr marL="3331181" indent="-242862" algn="l" defTabSz="9726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tabLst>
                <a:tab pos="775291" algn="l"/>
              </a:tabLst>
              <a:defRPr kumimoji="1">
                <a:solidFill>
                  <a:srgbClr val="336699"/>
                </a:solidFill>
                <a:latin typeface="+mn-lt"/>
                <a:ea typeface="ＤＦＧ平成ゴシック体W3" pitchFamily="50" charset="-128"/>
              </a:defRPr>
            </a:lvl9pPr>
          </a:lstStyle>
          <a:p>
            <a:pPr algn="ctr" latinLnBrk="0"/>
            <a:r>
              <a:rPr lang="ja-JP" altLang="en-US" b="1" kern="0" dirty="0" smtClean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オープン＆ビッグデータ活用・地方創生推進機構（</a:t>
            </a:r>
            <a:r>
              <a:rPr lang="en-US" altLang="ja-JP" b="1" kern="0" dirty="0" smtClean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VLED</a:t>
            </a:r>
            <a:r>
              <a:rPr lang="ja-JP" altLang="en-US" b="1" kern="0" dirty="0" smtClean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b="1" kern="0" baseline="0" dirty="0" smtClean="0">
              <a:solidFill>
                <a:schemeClr val="bg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latinLnBrk="0"/>
            <a:r>
              <a:rPr lang="ja-JP" altLang="en-US" b="1" kern="0" baseline="0" dirty="0" smtClean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事務局</a:t>
            </a:r>
            <a:endParaRPr lang="ja-JP" altLang="en-US" b="1" kern="0" dirty="0" smtClean="0">
              <a:solidFill>
                <a:schemeClr val="bg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1" name="Picture 6" descr="http://i.creativecommons.org/l/by/3.0/88x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6058448"/>
            <a:ext cx="893968" cy="31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正方形/長方形 11"/>
          <p:cNvSpPr>
            <a:spLocks noChangeArrowheads="1"/>
          </p:cNvSpPr>
          <p:nvPr/>
        </p:nvSpPr>
        <p:spPr bwMode="auto">
          <a:xfrm>
            <a:off x="56456" y="6421978"/>
            <a:ext cx="77269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ja-JP" altLang="en-US" sz="900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作者自らが作成した図表等（出典や</a:t>
            </a:r>
            <a:r>
              <a:rPr lang="en-US" altLang="ja-JP" sz="900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URL</a:t>
            </a:r>
            <a:r>
              <a:rPr lang="ja-JP" altLang="en-US" sz="900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の記載のないもの）については</a:t>
            </a:r>
            <a:r>
              <a:rPr lang="ja-JP" altLang="en-US" sz="900" dirty="0" smtClean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z="900" dirty="0" smtClean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hlinkClick r:id="rId3"/>
              </a:rPr>
              <a:t>CC BY</a:t>
            </a:r>
            <a:r>
              <a:rPr lang="ja-JP" altLang="en-US" sz="900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hlinkClick r:id="rId3"/>
              </a:rPr>
              <a:t>（表示</a:t>
            </a:r>
            <a:r>
              <a:rPr lang="en-US" altLang="ja-JP" sz="900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hlinkClick r:id="rId3"/>
              </a:rPr>
              <a:t>2.1</a:t>
            </a:r>
            <a:r>
              <a:rPr lang="ja-JP" altLang="en-US" sz="900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hlinkClick r:id="rId3"/>
              </a:rPr>
              <a:t>）</a:t>
            </a:r>
            <a:r>
              <a:rPr lang="ja-JP" altLang="en-US" sz="900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で利用可能です。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ja-JP" altLang="en-US" sz="900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出典や</a:t>
            </a:r>
            <a:r>
              <a:rPr lang="en-US" altLang="ja-JP" sz="900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URL</a:t>
            </a:r>
            <a:r>
              <a:rPr lang="ja-JP" altLang="en-US" sz="900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の記載がある図表等については</a:t>
            </a:r>
            <a:r>
              <a:rPr lang="ja-JP" altLang="en-US" sz="900" dirty="0" smtClean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、著作権法</a:t>
            </a:r>
            <a:r>
              <a:rPr lang="ja-JP" altLang="en-US" sz="900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に基づいてご利用ください。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261696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34339" cy="581715"/>
          </a:xfrm>
        </p:spPr>
        <p:txBody>
          <a:bodyPr/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．参加者アンケート結果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10</a:t>
            </a:fld>
            <a:endParaRPr lang="en-US" altLang="ja-JP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60" y="980728"/>
            <a:ext cx="7878672" cy="492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34339" cy="581715"/>
          </a:xfrm>
        </p:spPr>
        <p:txBody>
          <a:bodyPr/>
          <a:lstStyle/>
          <a:p>
            <a:r>
              <a:rPr lang="ja-JP" altLang="en-US" dirty="0" smtClean="0"/>
              <a:t>４</a:t>
            </a:r>
            <a:r>
              <a:rPr kumimoji="1" lang="ja-JP" altLang="en-US" dirty="0" smtClean="0"/>
              <a:t>．参加者アンケート結果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11</a:t>
            </a:fld>
            <a:endParaRPr lang="en-US" altLang="ja-JP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96" y="908720"/>
            <a:ext cx="9097797" cy="506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2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34339" cy="581715"/>
          </a:xfrm>
        </p:spPr>
        <p:txBody>
          <a:bodyPr/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．参加者アンケート結果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12</a:t>
            </a:fld>
            <a:endParaRPr lang="en-US" altLang="ja-JP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208176"/>
              </p:ext>
            </p:extLst>
          </p:nvPr>
        </p:nvGraphicFramePr>
        <p:xfrm>
          <a:off x="0" y="692696"/>
          <a:ext cx="9906000" cy="542794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68624"/>
                <a:gridCol w="8337376"/>
              </a:tblGrid>
              <a:tr h="235687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bg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参考になった</a:t>
                      </a:r>
                      <a:endParaRPr kumimoji="1" lang="en-US" altLang="ja-JP" sz="1800" b="1" dirty="0" smtClean="0">
                        <a:solidFill>
                          <a:schemeClr val="bg2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bg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情報</a:t>
                      </a:r>
                      <a:endParaRPr kumimoji="1" lang="ja-JP" altLang="en-US" sz="1800" b="1" dirty="0">
                        <a:solidFill>
                          <a:schemeClr val="bg2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/>
                      <a:r>
                        <a:rPr kumimoji="1" lang="ja-JP" altLang="en-US" sz="1800" b="0" dirty="0" smtClean="0">
                          <a:solidFill>
                            <a:schemeClr val="bg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・神戸市の取組、自治体内部の人材育成のやり方、オープンデータについて自治体がどのように考えて取組むかという考え方。</a:t>
                      </a:r>
                    </a:p>
                    <a:p>
                      <a:pPr marL="177800" indent="-177800"/>
                      <a:r>
                        <a:rPr kumimoji="1" lang="ja-JP" altLang="en-US" sz="1800" b="0" dirty="0" smtClean="0">
                          <a:solidFill>
                            <a:schemeClr val="bg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</a:t>
                      </a:r>
                      <a:r>
                        <a:rPr kumimoji="1" lang="en-US" altLang="ja-JP" sz="1800" b="0" dirty="0" err="1" smtClean="0">
                          <a:solidFill>
                            <a:schemeClr val="bg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IoT</a:t>
                      </a:r>
                      <a:r>
                        <a:rPr kumimoji="1" lang="ja-JP" altLang="en-US" sz="1800" b="0" dirty="0" err="1" smtClean="0">
                          <a:solidFill>
                            <a:schemeClr val="bg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、</a:t>
                      </a:r>
                      <a:r>
                        <a:rPr kumimoji="1" lang="ja-JP" altLang="en-US" sz="1800" b="0" dirty="0" smtClean="0">
                          <a:solidFill>
                            <a:schemeClr val="bg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マイナンバーカードの活用などを踏まえた、オープンデータの活用の可能性。</a:t>
                      </a:r>
                    </a:p>
                    <a:p>
                      <a:pPr marL="177800" indent="-177800"/>
                      <a:r>
                        <a:rPr kumimoji="1" lang="ja-JP" altLang="en-US" sz="1800" b="0" dirty="0" smtClean="0">
                          <a:solidFill>
                            <a:schemeClr val="bg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・オープンデータの活用成果を急いでしまうが、まず出す（オープン）ことの大切さ。</a:t>
                      </a:r>
                    </a:p>
                    <a:p>
                      <a:pPr marL="177800" indent="-177800"/>
                      <a:r>
                        <a:rPr kumimoji="1" lang="ja-JP" altLang="en-US" sz="1800" b="0" dirty="0" smtClean="0">
                          <a:solidFill>
                            <a:schemeClr val="bg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・具体的なオープンデータの利活用イメージ。</a:t>
                      </a:r>
                    </a:p>
                    <a:p>
                      <a:pPr marL="177800" indent="-177800"/>
                      <a:r>
                        <a:rPr kumimoji="1" lang="ja-JP" altLang="en-US" sz="1800" b="0" dirty="0" smtClean="0">
                          <a:solidFill>
                            <a:schemeClr val="bg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・スポーツへの応用、新鮮さがあり、多様な可能性を秘めているように感じた。</a:t>
                      </a:r>
                      <a:endParaRPr kumimoji="1" lang="ja-JP" altLang="en-US" sz="1800" b="0" dirty="0">
                        <a:solidFill>
                          <a:schemeClr val="bg2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107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bg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もっと詳しく</a:t>
                      </a:r>
                      <a:endParaRPr kumimoji="1" lang="en-US" altLang="ja-JP" sz="1800" b="1" dirty="0" smtClean="0">
                        <a:solidFill>
                          <a:schemeClr val="bg2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bg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知りたい情報</a:t>
                      </a:r>
                      <a:endParaRPr kumimoji="1" lang="ja-JP" altLang="en-US" sz="1800" b="1" dirty="0">
                        <a:solidFill>
                          <a:schemeClr val="bg2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-93663"/>
                      <a:r>
                        <a:rPr kumimoji="1" lang="ja-JP" altLang="en-US" sz="1800" dirty="0" smtClean="0">
                          <a:solidFill>
                            <a:schemeClr val="bg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・シェアリングエコノミーについて、法的規制の緩和の可能性、実態。</a:t>
                      </a:r>
                    </a:p>
                    <a:p>
                      <a:pPr marL="93663" indent="-93663"/>
                      <a:r>
                        <a:rPr kumimoji="1" lang="ja-JP" altLang="en-US" sz="1800" dirty="0" smtClean="0">
                          <a:solidFill>
                            <a:schemeClr val="bg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・様々な分野での具体的なデータ活用事例。</a:t>
                      </a:r>
                    </a:p>
                    <a:p>
                      <a:pPr marL="93663" indent="-93663"/>
                      <a:r>
                        <a:rPr kumimoji="1" lang="ja-JP" altLang="en-US" sz="1800" dirty="0" smtClean="0">
                          <a:solidFill>
                            <a:schemeClr val="bg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・オープンデータ利用提供に当たっての危険性とその対策。</a:t>
                      </a:r>
                    </a:p>
                    <a:p>
                      <a:pPr marL="93663" indent="-93663"/>
                      <a:r>
                        <a:rPr kumimoji="1" lang="ja-JP" altLang="en-US" sz="1800" dirty="0" smtClean="0">
                          <a:solidFill>
                            <a:schemeClr val="bg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・小規模自治体でこのようなことをやるにはどうしたらいいのか。</a:t>
                      </a:r>
                    </a:p>
                    <a:p>
                      <a:pPr marL="93663" indent="-93663"/>
                      <a:r>
                        <a:rPr kumimoji="1" lang="ja-JP" altLang="en-US" sz="1800" dirty="0" smtClean="0">
                          <a:solidFill>
                            <a:schemeClr val="bg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・オープン化後のデータのメンテナンス（無条件に更新を続けるべき？）。</a:t>
                      </a:r>
                    </a:p>
                    <a:p>
                      <a:pPr marL="93663" indent="-93663"/>
                      <a:r>
                        <a:rPr kumimoji="1" lang="ja-JP" altLang="en-US" sz="1800" dirty="0" smtClean="0">
                          <a:solidFill>
                            <a:schemeClr val="bg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・データ利用者側として自治体はどのような取組をしていくべきか。</a:t>
                      </a:r>
                    </a:p>
                    <a:p>
                      <a:pPr marL="93663" indent="-93663"/>
                      <a:r>
                        <a:rPr kumimoji="1" lang="ja-JP" altLang="en-US" sz="1800" dirty="0" smtClean="0">
                          <a:solidFill>
                            <a:schemeClr val="bg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・地方自治体での組織作り、予算、システム構築方法など。</a:t>
                      </a:r>
                    </a:p>
                    <a:p>
                      <a:pPr marL="93663" indent="-93663"/>
                      <a:r>
                        <a:rPr kumimoji="1" lang="ja-JP" altLang="en-US" sz="1800" dirty="0" smtClean="0">
                          <a:solidFill>
                            <a:schemeClr val="bg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・民間企業のオープンデータに関する事例や現状。</a:t>
                      </a:r>
                      <a:endParaRPr kumimoji="1" lang="ja-JP" altLang="en-US" sz="1800" dirty="0">
                        <a:solidFill>
                          <a:schemeClr val="bg2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711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"/>
            <a:ext cx="9134339" cy="476672"/>
          </a:xfrm>
        </p:spPr>
        <p:txBody>
          <a:bodyPr/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．参加者アンケート結果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13</a:t>
            </a:fld>
            <a:endParaRPr lang="en-US" altLang="ja-JP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119800"/>
              </p:ext>
            </p:extLst>
          </p:nvPr>
        </p:nvGraphicFramePr>
        <p:xfrm>
          <a:off x="0" y="523448"/>
          <a:ext cx="9906000" cy="62179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928664"/>
                <a:gridCol w="7977336"/>
              </a:tblGrid>
              <a:tr h="277695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bg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オープンデータの活用を検討</a:t>
                      </a:r>
                      <a:endParaRPr kumimoji="1" lang="en-US" altLang="ja-JP" sz="1800" b="1" dirty="0" smtClean="0">
                        <a:solidFill>
                          <a:schemeClr val="bg2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bg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する際の課題</a:t>
                      </a:r>
                      <a:endParaRPr kumimoji="1" lang="ja-JP" altLang="en-US" sz="1800" b="1" dirty="0">
                        <a:solidFill>
                          <a:schemeClr val="bg2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/>
                      <a:r>
                        <a:rPr kumimoji="1" lang="ja-JP" altLang="en-US" sz="1800" b="0" dirty="0" smtClean="0">
                          <a:solidFill>
                            <a:schemeClr val="bg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・自治体に情報の専門家がおらず、オープンデータをどう進めたら良いかわからない。</a:t>
                      </a:r>
                    </a:p>
                    <a:p>
                      <a:pPr marL="177800" indent="-177800"/>
                      <a:r>
                        <a:rPr kumimoji="1" lang="ja-JP" altLang="en-US" sz="1800" b="0" dirty="0" smtClean="0">
                          <a:solidFill>
                            <a:schemeClr val="bg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・庁内職員や上層部の理解不足。</a:t>
                      </a:r>
                    </a:p>
                    <a:p>
                      <a:pPr marL="177800" indent="-177800"/>
                      <a:r>
                        <a:rPr kumimoji="1" lang="ja-JP" altLang="en-US" sz="1800" b="0" dirty="0" smtClean="0">
                          <a:solidFill>
                            <a:schemeClr val="bg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・自治体の異なる部署が持つデータが組織間で開示されない。</a:t>
                      </a:r>
                    </a:p>
                    <a:p>
                      <a:pPr marL="177800" indent="-177800"/>
                      <a:r>
                        <a:rPr kumimoji="1" lang="ja-JP" altLang="en-US" sz="1800" b="0" dirty="0" smtClean="0">
                          <a:solidFill>
                            <a:schemeClr val="bg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・個人情報の取扱い。</a:t>
                      </a:r>
                    </a:p>
                    <a:p>
                      <a:pPr marL="177800" indent="-177800"/>
                      <a:r>
                        <a:rPr kumimoji="1" lang="ja-JP" altLang="en-US" sz="1800" b="0" dirty="0" smtClean="0">
                          <a:solidFill>
                            <a:schemeClr val="bg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・必要なデータが見つかりにくい、自治体が公開するオープンデータが少ない、公開されるデータが古い。</a:t>
                      </a:r>
                    </a:p>
                    <a:p>
                      <a:pPr marL="177800" indent="-177800"/>
                      <a:r>
                        <a:rPr kumimoji="1" lang="ja-JP" altLang="en-US" sz="1800" b="0" dirty="0" smtClean="0">
                          <a:solidFill>
                            <a:schemeClr val="bg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・フォーマットの相違、加工が大変。</a:t>
                      </a:r>
                    </a:p>
                    <a:p>
                      <a:pPr marL="177800" indent="-177800"/>
                      <a:r>
                        <a:rPr kumimoji="1" lang="ja-JP" altLang="en-US" sz="1800" b="0" dirty="0" smtClean="0">
                          <a:solidFill>
                            <a:schemeClr val="bg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・防災・水防情報の利用など自治体間での効用は認められるが、民間活用のイメージが持てない</a:t>
                      </a:r>
                    </a:p>
                    <a:p>
                      <a:pPr marL="177800" indent="-177800"/>
                      <a:r>
                        <a:rPr kumimoji="1" lang="ja-JP" altLang="en-US" sz="1800" b="0" dirty="0" smtClean="0">
                          <a:solidFill>
                            <a:schemeClr val="bg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・データ利用事例があまりない、費用対効果が見えにくい、マネタイズ出来ない。</a:t>
                      </a:r>
                    </a:p>
                    <a:p>
                      <a:pPr marL="177800" indent="-177800"/>
                      <a:r>
                        <a:rPr kumimoji="1" lang="ja-JP" altLang="en-US" sz="1800" b="0" dirty="0" smtClean="0">
                          <a:solidFill>
                            <a:schemeClr val="bg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・ビジネスプランが見えない、成功事例の蓄積が必要</a:t>
                      </a:r>
                      <a:endParaRPr kumimoji="1" lang="ja-JP" altLang="en-US" sz="1800" b="0" dirty="0">
                        <a:solidFill>
                          <a:schemeClr val="bg2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372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bg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今後取り上げて</a:t>
                      </a:r>
                      <a:endParaRPr kumimoji="1" lang="en-US" altLang="ja-JP" sz="1800" b="1" dirty="0" smtClean="0">
                        <a:solidFill>
                          <a:schemeClr val="bg2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bg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欲しいテーマ</a:t>
                      </a:r>
                      <a:endParaRPr kumimoji="1" lang="ja-JP" altLang="en-US" sz="1800" b="1" dirty="0">
                        <a:solidFill>
                          <a:schemeClr val="bg2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/>
                      <a:r>
                        <a:rPr kumimoji="1" lang="ja-JP" altLang="en-US" sz="1800" dirty="0" smtClean="0">
                          <a:solidFill>
                            <a:schemeClr val="bg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・オープンデータに関する自治体間の広域連携の可能性。</a:t>
                      </a:r>
                    </a:p>
                    <a:p>
                      <a:pPr marL="177800" indent="-177800"/>
                      <a:r>
                        <a:rPr kumimoji="1" lang="ja-JP" altLang="en-US" sz="1800" dirty="0" smtClean="0">
                          <a:solidFill>
                            <a:schemeClr val="bg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・小規模自治体でのオープンデータ推進方法、事例紹介。</a:t>
                      </a:r>
                    </a:p>
                    <a:p>
                      <a:pPr marL="177800" indent="-177800"/>
                      <a:r>
                        <a:rPr kumimoji="1" lang="ja-JP" altLang="en-US" sz="1800" dirty="0" smtClean="0">
                          <a:solidFill>
                            <a:schemeClr val="bg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・オープンデータに取り組むにあたり、自治体が抱える課題と、解決した過程。</a:t>
                      </a:r>
                    </a:p>
                    <a:p>
                      <a:pPr marL="177800" indent="-177800"/>
                      <a:r>
                        <a:rPr kumimoji="1" lang="ja-JP" altLang="en-US" sz="1800" dirty="0" smtClean="0">
                          <a:solidFill>
                            <a:schemeClr val="bg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・各分野におけるデータの共通化、標準化、プラットフォームの事例。</a:t>
                      </a:r>
                    </a:p>
                    <a:p>
                      <a:pPr marL="177800" indent="-177800"/>
                      <a:r>
                        <a:rPr kumimoji="1" lang="ja-JP" altLang="en-US" sz="1800" dirty="0" smtClean="0">
                          <a:solidFill>
                            <a:schemeClr val="bg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・データ活用が進む提供方法（技術的情報）。</a:t>
                      </a:r>
                    </a:p>
                    <a:p>
                      <a:pPr marL="177800" indent="-177800"/>
                      <a:r>
                        <a:rPr kumimoji="1" lang="ja-JP" altLang="en-US" sz="1800" dirty="0" smtClean="0">
                          <a:solidFill>
                            <a:schemeClr val="bg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・オープンデータ利用・提供にあたっての危険性と注意点、リスクとその対策。</a:t>
                      </a:r>
                    </a:p>
                    <a:p>
                      <a:pPr marL="177800" indent="-177800"/>
                      <a:r>
                        <a:rPr kumimoji="1" lang="ja-JP" altLang="en-US" sz="1800" dirty="0" smtClean="0">
                          <a:solidFill>
                            <a:schemeClr val="bg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・データ活用の為の人材育成。</a:t>
                      </a:r>
                    </a:p>
                    <a:p>
                      <a:pPr marL="177800" indent="-177800"/>
                      <a:r>
                        <a:rPr kumimoji="1" lang="ja-JP" altLang="en-US" sz="1800" dirty="0" smtClean="0">
                          <a:solidFill>
                            <a:schemeClr val="bg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・民間企業</a:t>
                      </a:r>
                      <a:r>
                        <a:rPr kumimoji="1" lang="en-US" altLang="ja-JP" sz="1800" dirty="0" smtClean="0">
                          <a:solidFill>
                            <a:schemeClr val="bg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+</a:t>
                      </a:r>
                      <a:r>
                        <a:rPr kumimoji="1" lang="ja-JP" altLang="en-US" sz="1800" dirty="0" smtClean="0">
                          <a:solidFill>
                            <a:schemeClr val="bg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行政のコラボの事例。</a:t>
                      </a:r>
                    </a:p>
                    <a:p>
                      <a:pPr marL="177800" indent="-177800"/>
                      <a:r>
                        <a:rPr kumimoji="1" lang="ja-JP" altLang="en-US" sz="1800" dirty="0" smtClean="0">
                          <a:solidFill>
                            <a:schemeClr val="bg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</a:t>
                      </a:r>
                      <a:r>
                        <a:rPr kumimoji="1" lang="en-US" altLang="ja-JP" sz="1800" dirty="0" err="1" smtClean="0">
                          <a:solidFill>
                            <a:schemeClr val="bg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IoT</a:t>
                      </a:r>
                      <a:r>
                        <a:rPr kumimoji="1" lang="ja-JP" altLang="en-US" sz="1800" dirty="0" smtClean="0">
                          <a:solidFill>
                            <a:schemeClr val="bg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データの活用、欧米でのスマートシティの取り組み動向、オープンデータと自動運転。</a:t>
                      </a:r>
                    </a:p>
                    <a:p>
                      <a:pPr marL="177800" indent="-177800"/>
                      <a:r>
                        <a:rPr kumimoji="1" lang="ja-JP" altLang="en-US" sz="1800" dirty="0" smtClean="0">
                          <a:solidFill>
                            <a:schemeClr val="bg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・ひたすら具体例（成功事例、失敗事例含む）。</a:t>
                      </a:r>
                    </a:p>
                    <a:p>
                      <a:pPr marL="177800" indent="-177800"/>
                      <a:r>
                        <a:rPr kumimoji="1" lang="ja-JP" altLang="en-US" sz="1800" dirty="0" smtClean="0">
                          <a:solidFill>
                            <a:schemeClr val="bg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・地域密着型サービス企業におけるオープンデータ等に関する取組み。</a:t>
                      </a:r>
                      <a:endParaRPr kumimoji="1" lang="ja-JP" altLang="en-US" sz="1800" dirty="0">
                        <a:solidFill>
                          <a:schemeClr val="bg2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78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本法人の設立が承認されました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9" y="1844824"/>
            <a:ext cx="421446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521981" cy="581715"/>
          </a:xfrm>
        </p:spPr>
        <p:txBody>
          <a:bodyPr/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１．開催概要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2</a:t>
            </a:fld>
            <a:endParaRPr lang="en-US" altLang="ja-JP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393705"/>
              </p:ext>
            </p:extLst>
          </p:nvPr>
        </p:nvGraphicFramePr>
        <p:xfrm>
          <a:off x="0" y="620689"/>
          <a:ext cx="9906000" cy="605255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76536"/>
                <a:gridCol w="720080"/>
                <a:gridCol w="8409384"/>
              </a:tblGrid>
              <a:tr h="495792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オープンデータシンポジウム</a:t>
                      </a:r>
                      <a:r>
                        <a:rPr kumimoji="1" lang="en-US" altLang="ja-JP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2016</a:t>
                      </a:r>
                      <a:r>
                        <a:rPr kumimoji="1" lang="ja-JP" alt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kumimoji="1" lang="ja-JP" alt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データ活用で変わる社会</a:t>
                      </a:r>
                      <a:endParaRPr kumimoji="1" lang="ja-JP" alt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777983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開催趣旨</a:t>
                      </a:r>
                      <a:endParaRPr kumimoji="1" lang="ja-JP" altLang="en-US" sz="1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オープンデータを含むデータ活用が今後社会をどのように変えていくかを、政府の取組や未来社会像、スポーツやシェアリングエコノミーとデータ活用の関係など、様々な観点から紹介。</a:t>
                      </a:r>
                      <a:endParaRPr kumimoji="1" lang="ja-JP" altLang="en-US" sz="1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</a:tr>
              <a:tr h="439647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開催日時</a:t>
                      </a:r>
                      <a:endParaRPr kumimoji="1" lang="ja-JP" altLang="en-US" sz="1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2016</a:t>
                      </a:r>
                      <a:r>
                        <a:rPr kumimoji="1" lang="ja-JP" altLang="en-US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r>
                        <a:rPr kumimoji="1" lang="en-US" altLang="ja-JP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</a:t>
                      </a:r>
                      <a:r>
                        <a:rPr kumimoji="1" lang="ja-JP" altLang="en-US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月</a:t>
                      </a:r>
                      <a:r>
                        <a:rPr kumimoji="1" lang="en-US" altLang="ja-JP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21</a:t>
                      </a:r>
                      <a:r>
                        <a:rPr kumimoji="1" lang="ja-JP" altLang="en-US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日（金） </a:t>
                      </a:r>
                      <a:r>
                        <a:rPr kumimoji="1" lang="en-US" altLang="ja-JP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13:00〜17:15</a:t>
                      </a:r>
                      <a:endParaRPr kumimoji="1" lang="ja-JP" altLang="en-US" sz="1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</a:tr>
              <a:tr h="577943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会場</a:t>
                      </a:r>
                      <a:endParaRPr kumimoji="1" lang="ja-JP" altLang="en-US" sz="1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zh-TW" altLang="en-US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神戸国際会議場（</a:t>
                      </a:r>
                      <a:r>
                        <a:rPr kumimoji="1" lang="en-US" altLang="zh-TW" sz="1800" dirty="0" err="1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3F</a:t>
                      </a:r>
                      <a:r>
                        <a:rPr kumimoji="1" lang="zh-TW" altLang="en-US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国際会議室）</a:t>
                      </a:r>
                      <a:endParaRPr kumimoji="1" lang="en-US" altLang="zh-TW" sz="18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</a:tr>
              <a:tr h="481688">
                <a:tc rowSpan="3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主催等</a:t>
                      </a:r>
                      <a:endParaRPr kumimoji="1" lang="ja-JP" altLang="en-US" sz="1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主催</a:t>
                      </a:r>
                      <a:endParaRPr kumimoji="1" lang="ja-JP" altLang="en-US" sz="1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一般社団法人オープン</a:t>
                      </a:r>
                      <a:r>
                        <a:rPr kumimoji="1" lang="en-US" altLang="ja-JP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&amp;</a:t>
                      </a:r>
                      <a:r>
                        <a:rPr kumimoji="1" lang="ja-JP" altLang="en-US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ビッグデータ活用・地方創生推進機構（</a:t>
                      </a:r>
                      <a:r>
                        <a:rPr kumimoji="1" lang="en-US" altLang="ja-JP" sz="1800" dirty="0" err="1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VLED</a:t>
                      </a:r>
                      <a:r>
                        <a:rPr kumimoji="1" lang="ja-JP" altLang="en-US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）、総務省</a:t>
                      </a:r>
                      <a:endParaRPr kumimoji="1" lang="ja-JP" altLang="en-US" sz="1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</a:tr>
              <a:tr h="54797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協力</a:t>
                      </a:r>
                      <a:endParaRPr kumimoji="1" lang="ja-JP" altLang="en-US" sz="1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神戸市</a:t>
                      </a:r>
                      <a:endParaRPr kumimoji="1" lang="ja-JP" altLang="en-US" sz="1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</a:tr>
              <a:tr h="75828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後援</a:t>
                      </a:r>
                      <a:endParaRPr kumimoji="1" lang="ja-JP" altLang="en-US" sz="1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一般社団法人</a:t>
                      </a:r>
                      <a:r>
                        <a:rPr kumimoji="1" lang="en-US" altLang="ja-JP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Open Knowledge Japan</a:t>
                      </a:r>
                      <a:r>
                        <a:rPr kumimoji="1" lang="ja-JP" altLang="en-US" sz="1800" dirty="0" err="1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、</a:t>
                      </a:r>
                      <a:r>
                        <a:rPr kumimoji="1" lang="ja-JP" altLang="en-US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一般社団法人</a:t>
                      </a:r>
                      <a:r>
                        <a:rPr kumimoji="1" lang="en-US" altLang="ja-JP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Code for Japan</a:t>
                      </a:r>
                      <a:r>
                        <a:rPr kumimoji="1" lang="ja-JP" altLang="en-US" sz="1800" dirty="0" err="1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、</a:t>
                      </a:r>
                      <a:r>
                        <a:rPr kumimoji="1" lang="ja-JP" altLang="en-US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一般社団法人</a:t>
                      </a:r>
                      <a:r>
                        <a:rPr kumimoji="1" lang="en-US" altLang="ja-JP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Open Corporates Japan</a:t>
                      </a:r>
                      <a:r>
                        <a:rPr kumimoji="1" lang="ja-JP" altLang="en-US" sz="1800" dirty="0" err="1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、</a:t>
                      </a:r>
                      <a:r>
                        <a:rPr kumimoji="1" lang="ja-JP" altLang="en-US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公共交通オープンデータ協議会</a:t>
                      </a:r>
                      <a:endParaRPr kumimoji="1" lang="ja-JP" altLang="en-US" sz="1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</a:tr>
              <a:tr h="47824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対象者</a:t>
                      </a:r>
                      <a:endParaRPr kumimoji="1" lang="ja-JP" altLang="en-US" sz="1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オープンデータやデータ活用に関心がある行政関係者、企業・団体など</a:t>
                      </a:r>
                      <a:endParaRPr kumimoji="1" lang="ja-JP" altLang="en-US" sz="1800" dirty="0"/>
                    </a:p>
                  </a:txBody>
                  <a:tcPr anchor="ctr"/>
                </a:tc>
              </a:tr>
              <a:tr h="297476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参加費</a:t>
                      </a:r>
                      <a:endParaRPr kumimoji="1" lang="ja-JP" altLang="en-US" sz="1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無料</a:t>
                      </a:r>
                      <a:endParaRPr kumimoji="1" lang="ja-JP" altLang="en-US" sz="1800" dirty="0"/>
                    </a:p>
                  </a:txBody>
                  <a:tcPr anchor="ctr"/>
                </a:tc>
              </a:tr>
              <a:tr h="46680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参加者数</a:t>
                      </a:r>
                      <a:endParaRPr kumimoji="1" lang="ja-JP" altLang="en-US" sz="1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106</a:t>
                      </a:r>
                      <a:r>
                        <a:rPr kumimoji="1" lang="ja-JP" altLang="en-US" sz="1800" dirty="0" smtClean="0"/>
                        <a:t>名（うち自治体関係者</a:t>
                      </a:r>
                      <a:r>
                        <a:rPr kumimoji="1" lang="en-US" altLang="ja-JP" sz="1800" dirty="0" smtClean="0"/>
                        <a:t>54</a:t>
                      </a:r>
                      <a:r>
                        <a:rPr kumimoji="1" lang="ja-JP" altLang="en-US" sz="1800" dirty="0" smtClean="0"/>
                        <a:t>名）</a:t>
                      </a:r>
                      <a:endParaRPr kumimoji="1" lang="ja-JP" altLang="en-US" sz="1800" dirty="0"/>
                    </a:p>
                  </a:txBody>
                  <a:tcPr anchor="ctr"/>
                </a:tc>
              </a:tr>
              <a:tr h="495792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備考</a:t>
                      </a:r>
                      <a:endParaRPr kumimoji="1" lang="ja-JP" altLang="en-US" sz="1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国際セマンティックウェブ会議（</a:t>
                      </a:r>
                      <a:r>
                        <a:rPr kumimoji="1" lang="en-US" altLang="ja-JP" sz="1800" dirty="0" err="1" smtClean="0"/>
                        <a:t>ISWC</a:t>
                      </a:r>
                      <a:r>
                        <a:rPr kumimoji="1" lang="ja-JP" altLang="en-US" sz="1800" dirty="0" smtClean="0"/>
                        <a:t>）（</a:t>
                      </a:r>
                      <a:r>
                        <a:rPr kumimoji="1" lang="en-US" altLang="ja-JP" sz="1800" dirty="0" smtClean="0"/>
                        <a:t>10/17</a:t>
                      </a:r>
                      <a:r>
                        <a:rPr kumimoji="1" lang="ja-JP" altLang="en-US" sz="1800" dirty="0" smtClean="0"/>
                        <a:t>（月）～</a:t>
                      </a:r>
                      <a:r>
                        <a:rPr kumimoji="1" lang="en-US" altLang="ja-JP" sz="1800" dirty="0" smtClean="0"/>
                        <a:t>21</a:t>
                      </a:r>
                      <a:r>
                        <a:rPr kumimoji="1" lang="ja-JP" altLang="en-US" sz="1800" dirty="0" smtClean="0"/>
                        <a:t>（金））にあわせて開催。</a:t>
                      </a:r>
                      <a:r>
                        <a:rPr kumimoji="1" lang="en-US" altLang="ja-JP" sz="1800" dirty="0" err="1" smtClean="0"/>
                        <a:t>Youtube</a:t>
                      </a:r>
                      <a:r>
                        <a:rPr kumimoji="1" lang="ja-JP" altLang="en-US" sz="1800" dirty="0" smtClean="0"/>
                        <a:t>によるネット配信及びアーカイブ化。</a:t>
                      </a:r>
                      <a:endParaRPr kumimoji="1" lang="ja-JP" altLang="en-US" sz="1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369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701" y="11253"/>
            <a:ext cx="9134339" cy="581715"/>
          </a:xfrm>
        </p:spPr>
        <p:txBody>
          <a:bodyPr/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２．プログラム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3</a:t>
            </a:fld>
            <a:endParaRPr lang="en-US" altLang="ja-JP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562201"/>
              </p:ext>
            </p:extLst>
          </p:nvPr>
        </p:nvGraphicFramePr>
        <p:xfrm>
          <a:off x="0" y="548680"/>
          <a:ext cx="9921552" cy="60795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8584"/>
                <a:gridCol w="2736304"/>
                <a:gridCol w="5976664"/>
              </a:tblGrid>
              <a:tr h="1303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時刻</a:t>
                      </a:r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テーマ</a:t>
                      </a:r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登壇者</a:t>
                      </a:r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1303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bg2"/>
                          </a:solidFill>
                        </a:rPr>
                        <a:t>13:00</a:t>
                      </a:r>
                      <a:endParaRPr kumimoji="1" lang="ja-JP" alt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chemeClr val="bg2"/>
                          </a:solidFill>
                        </a:rPr>
                        <a:t>開会</a:t>
                      </a:r>
                      <a:endParaRPr kumimoji="1" lang="ja-JP" alt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</a:tr>
              <a:tr h="32650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bg2"/>
                          </a:solidFill>
                        </a:rPr>
                        <a:t>13:00-13:05</a:t>
                      </a:r>
                      <a:endParaRPr kumimoji="1" lang="ja-JP" alt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chemeClr val="bg2"/>
                          </a:solidFill>
                        </a:rPr>
                        <a:t>開会挨拶</a:t>
                      </a:r>
                      <a:endParaRPr kumimoji="1" lang="ja-JP" alt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zh-TW" altLang="en-US" sz="1400" dirty="0" smtClean="0">
                          <a:solidFill>
                            <a:schemeClr val="bg2"/>
                          </a:solidFill>
                        </a:rPr>
                        <a:t>総務省　近畿総合通信局長</a:t>
                      </a:r>
                      <a:r>
                        <a:rPr kumimoji="1" lang="ja-JP" altLang="en-US" sz="1400" dirty="0" smtClean="0">
                          <a:solidFill>
                            <a:schemeClr val="bg2"/>
                          </a:solidFill>
                        </a:rPr>
                        <a:t>　</a:t>
                      </a:r>
                      <a:r>
                        <a:rPr kumimoji="1" lang="zh-TW" altLang="en-US" sz="1400" dirty="0" smtClean="0">
                          <a:solidFill>
                            <a:schemeClr val="bg2"/>
                          </a:solidFill>
                        </a:rPr>
                        <a:t>関 啓一郎 氏</a:t>
                      </a:r>
                      <a:endParaRPr kumimoji="1" lang="ja-JP" alt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</a:tr>
              <a:tr h="20848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bg2"/>
                          </a:solidFill>
                        </a:rPr>
                        <a:t>13:05-13:15</a:t>
                      </a:r>
                      <a:endParaRPr kumimoji="1" lang="ja-JP" alt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chemeClr val="bg2"/>
                          </a:solidFill>
                        </a:rPr>
                        <a:t>神戸市長挨拶（ビデオ）</a:t>
                      </a:r>
                      <a:endParaRPr kumimoji="1" lang="ja-JP" alt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zh-TW" altLang="en-US" sz="1400" dirty="0" smtClean="0">
                          <a:solidFill>
                            <a:schemeClr val="bg2"/>
                          </a:solidFill>
                        </a:rPr>
                        <a:t>神戸市長</a:t>
                      </a:r>
                      <a:r>
                        <a:rPr kumimoji="1" lang="ja-JP" altLang="en-US" sz="1400" dirty="0" smtClean="0">
                          <a:solidFill>
                            <a:schemeClr val="bg2"/>
                          </a:solidFill>
                        </a:rPr>
                        <a:t>　</a:t>
                      </a:r>
                      <a:r>
                        <a:rPr kumimoji="1" lang="zh-TW" altLang="en-US" sz="1400" dirty="0" smtClean="0">
                          <a:solidFill>
                            <a:schemeClr val="bg2"/>
                          </a:solidFill>
                        </a:rPr>
                        <a:t>久元　喜造 氏</a:t>
                      </a:r>
                      <a:endParaRPr kumimoji="1" lang="ja-JP" alt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</a:tr>
              <a:tr h="20848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bg2"/>
                          </a:solidFill>
                        </a:rPr>
                        <a:t>13:15-13:45</a:t>
                      </a:r>
                      <a:endParaRPr kumimoji="1" lang="ja-JP" alt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chemeClr val="bg2"/>
                          </a:solidFill>
                        </a:rPr>
                        <a:t>データ利活用による地方創生</a:t>
                      </a:r>
                      <a:endParaRPr kumimoji="1" lang="ja-JP" alt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zh-TW" altLang="en-US" sz="1400" dirty="0" smtClean="0">
                          <a:solidFill>
                            <a:schemeClr val="bg2"/>
                          </a:solidFill>
                        </a:rPr>
                        <a:t>総務省 政策統括官（情報通信担当） 今林 顯一 氏</a:t>
                      </a:r>
                      <a:endParaRPr kumimoji="1" lang="ja-JP" alt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</a:tr>
              <a:tr h="20848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bg2"/>
                          </a:solidFill>
                        </a:rPr>
                        <a:t>13:45-14:30</a:t>
                      </a:r>
                      <a:endParaRPr kumimoji="1" lang="ja-JP" alt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chemeClr val="bg2"/>
                          </a:solidFill>
                        </a:rPr>
                        <a:t>オープンデータが創る未来社会</a:t>
                      </a:r>
                      <a:endParaRPr kumimoji="1" lang="ja-JP" alt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bg2"/>
                          </a:solidFill>
                        </a:rPr>
                        <a:t>VLED</a:t>
                      </a:r>
                      <a:r>
                        <a:rPr kumimoji="1" lang="ja-JP" altLang="en-US" sz="1400" dirty="0" smtClean="0">
                          <a:solidFill>
                            <a:schemeClr val="bg2"/>
                          </a:solidFill>
                        </a:rPr>
                        <a:t>理事長　坂村 健 氏</a:t>
                      </a:r>
                      <a:endParaRPr kumimoji="1" lang="ja-JP" alt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</a:tr>
              <a:tr h="20848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bg2"/>
                          </a:solidFill>
                        </a:rPr>
                        <a:t>14:30-15:00</a:t>
                      </a:r>
                      <a:endParaRPr kumimoji="1" lang="ja-JP" alt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chemeClr val="bg2"/>
                          </a:solidFill>
                        </a:rPr>
                        <a:t>データ活用時代の公民連携</a:t>
                      </a:r>
                      <a:endParaRPr kumimoji="1" lang="ja-JP" alt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zh-TW" altLang="en-US" sz="1400" dirty="0" smtClean="0">
                          <a:solidFill>
                            <a:schemeClr val="bg2"/>
                          </a:solidFill>
                        </a:rPr>
                        <a:t>神戸市 企画調整局 創造都市推進部 </a:t>
                      </a:r>
                      <a:r>
                        <a:rPr kumimoji="1" lang="en-US" altLang="zh-TW" sz="1400" dirty="0" smtClean="0">
                          <a:solidFill>
                            <a:schemeClr val="bg2"/>
                          </a:solidFill>
                        </a:rPr>
                        <a:t>ICT</a:t>
                      </a:r>
                      <a:r>
                        <a:rPr kumimoji="1" lang="zh-TW" altLang="en-US" sz="1400" dirty="0" smtClean="0">
                          <a:solidFill>
                            <a:schemeClr val="bg2"/>
                          </a:solidFill>
                        </a:rPr>
                        <a:t>創造担当課長</a:t>
                      </a:r>
                      <a:r>
                        <a:rPr kumimoji="1" lang="ja-JP" altLang="en-US" sz="1400" dirty="0" smtClean="0">
                          <a:solidFill>
                            <a:schemeClr val="bg2"/>
                          </a:solidFill>
                        </a:rPr>
                        <a:t>　</a:t>
                      </a:r>
                      <a:r>
                        <a:rPr kumimoji="1" lang="zh-TW" altLang="en-US" sz="1400" dirty="0" smtClean="0">
                          <a:solidFill>
                            <a:schemeClr val="bg2"/>
                          </a:solidFill>
                        </a:rPr>
                        <a:t>松崎 太亮 氏</a:t>
                      </a:r>
                      <a:endParaRPr kumimoji="1" lang="ja-JP" alt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</a:tr>
              <a:tr h="1303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bg2"/>
                          </a:solidFill>
                        </a:rPr>
                        <a:t>15:00-15:10</a:t>
                      </a:r>
                      <a:endParaRPr kumimoji="1" lang="ja-JP" alt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chemeClr val="bg2"/>
                          </a:solidFill>
                        </a:rPr>
                        <a:t>休憩</a:t>
                      </a:r>
                      <a:endParaRPr kumimoji="1" lang="ja-JP" alt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</a:tr>
              <a:tr h="1303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bg2"/>
                          </a:solidFill>
                        </a:rPr>
                        <a:t>15:10-15:20</a:t>
                      </a:r>
                      <a:endParaRPr kumimoji="1" lang="ja-JP" alt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err="1" smtClean="0">
                          <a:solidFill>
                            <a:schemeClr val="bg2"/>
                          </a:solidFill>
                        </a:rPr>
                        <a:t>VLED</a:t>
                      </a:r>
                      <a:r>
                        <a:rPr kumimoji="1" lang="ja-JP" altLang="en-US" sz="1400" dirty="0" smtClean="0">
                          <a:solidFill>
                            <a:schemeClr val="bg2"/>
                          </a:solidFill>
                        </a:rPr>
                        <a:t>の活動紹介</a:t>
                      </a:r>
                      <a:endParaRPr kumimoji="1" lang="ja-JP" alt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err="1" smtClean="0">
                          <a:solidFill>
                            <a:schemeClr val="bg2"/>
                          </a:solidFill>
                        </a:rPr>
                        <a:t>VLED</a:t>
                      </a:r>
                      <a:r>
                        <a:rPr kumimoji="1" lang="ja-JP" altLang="en-US" sz="1400" dirty="0" smtClean="0">
                          <a:solidFill>
                            <a:schemeClr val="bg2"/>
                          </a:solidFill>
                        </a:rPr>
                        <a:t>事務局</a:t>
                      </a:r>
                      <a:endParaRPr kumimoji="1" lang="ja-JP" alt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</a:tr>
              <a:tr h="2866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bg2"/>
                          </a:solidFill>
                        </a:rPr>
                        <a:t>15:20-15:50</a:t>
                      </a:r>
                      <a:endParaRPr kumimoji="1" lang="ja-JP" alt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chemeClr val="bg2"/>
                          </a:solidFill>
                        </a:rPr>
                        <a:t>スポーツにおけるデータ活用の可能性</a:t>
                      </a:r>
                      <a:endParaRPr kumimoji="1" lang="ja-JP" alt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chemeClr val="bg2"/>
                          </a:solidFill>
                        </a:rPr>
                        <a:t>公益社団法人日本プロサッカーリーグ 事業・マーケティング本部 本部長　出井 宏明 氏</a:t>
                      </a:r>
                      <a:endParaRPr kumimoji="1" lang="ja-JP" alt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</a:tr>
              <a:tr h="20848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bg2"/>
                          </a:solidFill>
                        </a:rPr>
                        <a:t>15:50-16:20</a:t>
                      </a:r>
                      <a:endParaRPr kumimoji="1" lang="ja-JP" alt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chemeClr val="bg2"/>
                          </a:solidFill>
                        </a:rPr>
                        <a:t>シェアリングシティとデータ活用について</a:t>
                      </a:r>
                      <a:endParaRPr kumimoji="1" lang="ja-JP" alt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zh-CN" altLang="en-US" sz="1400" dirty="0" smtClean="0">
                          <a:solidFill>
                            <a:schemeClr val="bg2"/>
                          </a:solidFill>
                        </a:rPr>
                        <a:t>国際大学</a:t>
                      </a:r>
                      <a:r>
                        <a:rPr kumimoji="1" lang="en-US" altLang="zh-CN" sz="1400" dirty="0" err="1" smtClean="0">
                          <a:solidFill>
                            <a:schemeClr val="bg2"/>
                          </a:solidFill>
                        </a:rPr>
                        <a:t>GLOCOM</a:t>
                      </a:r>
                      <a:r>
                        <a:rPr kumimoji="1" lang="en-US" altLang="zh-CN" sz="140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kumimoji="1" lang="zh-CN" altLang="en-US" sz="1400" dirty="0" smtClean="0">
                          <a:solidFill>
                            <a:schemeClr val="bg2"/>
                          </a:solidFill>
                        </a:rPr>
                        <a:t>准教授</a:t>
                      </a:r>
                      <a:r>
                        <a:rPr kumimoji="1" lang="ja-JP" altLang="en-US" sz="1400" dirty="0" smtClean="0">
                          <a:solidFill>
                            <a:schemeClr val="bg2"/>
                          </a:solidFill>
                        </a:rPr>
                        <a:t>・主任研究員　</a:t>
                      </a:r>
                      <a:r>
                        <a:rPr kumimoji="1" lang="zh-CN" altLang="en-US" sz="1400" dirty="0" smtClean="0">
                          <a:solidFill>
                            <a:schemeClr val="bg2"/>
                          </a:solidFill>
                        </a:rPr>
                        <a:t>庄司 昌彦 氏</a:t>
                      </a:r>
                      <a:endParaRPr kumimoji="1" lang="ja-JP" alt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</a:tr>
              <a:tr h="14553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bg2"/>
                          </a:solidFill>
                        </a:rPr>
                        <a:t>16:20-17:05</a:t>
                      </a:r>
                      <a:endParaRPr kumimoji="1" lang="ja-JP" alt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chemeClr val="bg2"/>
                          </a:solidFill>
                        </a:rPr>
                        <a:t>データ活用で変わる社会</a:t>
                      </a:r>
                      <a:endParaRPr kumimoji="1" lang="en-US" altLang="ja-JP" sz="1400" dirty="0" smtClean="0">
                        <a:solidFill>
                          <a:schemeClr val="bg2"/>
                        </a:solidFill>
                      </a:endParaRPr>
                    </a:p>
                    <a:p>
                      <a:r>
                        <a:rPr kumimoji="1" lang="ja-JP" altLang="en-US" sz="1400" dirty="0" smtClean="0">
                          <a:solidFill>
                            <a:schemeClr val="bg2"/>
                          </a:solidFill>
                        </a:rPr>
                        <a:t>（パネルディスカッション）</a:t>
                      </a:r>
                      <a:endParaRPr kumimoji="1" lang="ja-JP" alt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chemeClr val="bg2"/>
                          </a:solidFill>
                        </a:rPr>
                        <a:t>神戸市 企画調整局 創造都市推進部 </a:t>
                      </a:r>
                      <a:r>
                        <a:rPr kumimoji="1" lang="en-US" altLang="ja-JP" sz="1400" dirty="0" smtClean="0">
                          <a:solidFill>
                            <a:schemeClr val="bg2"/>
                          </a:solidFill>
                        </a:rPr>
                        <a:t>ICT</a:t>
                      </a:r>
                      <a:r>
                        <a:rPr kumimoji="1" lang="ja-JP" altLang="en-US" sz="1400" dirty="0" smtClean="0">
                          <a:solidFill>
                            <a:schemeClr val="bg2"/>
                          </a:solidFill>
                        </a:rPr>
                        <a:t>創造担当課長　松崎 太亮 氏</a:t>
                      </a:r>
                    </a:p>
                    <a:p>
                      <a:r>
                        <a:rPr kumimoji="1" lang="ja-JP" altLang="en-US" sz="1400" dirty="0" smtClean="0">
                          <a:solidFill>
                            <a:schemeClr val="bg2"/>
                          </a:solidFill>
                        </a:rPr>
                        <a:t>公益社団法人日本プロサッカーリーグ 事業・マーケティング本部 本部長　出井 宏明 氏</a:t>
                      </a:r>
                    </a:p>
                    <a:p>
                      <a:r>
                        <a:rPr kumimoji="1" lang="ja-JP" altLang="en-US" sz="1400" dirty="0" smtClean="0">
                          <a:solidFill>
                            <a:schemeClr val="bg2"/>
                          </a:solidFill>
                        </a:rPr>
                        <a:t>国際大学</a:t>
                      </a:r>
                      <a:r>
                        <a:rPr kumimoji="1" lang="en-US" altLang="ja-JP" sz="1400" dirty="0" err="1" smtClean="0">
                          <a:solidFill>
                            <a:schemeClr val="bg2"/>
                          </a:solidFill>
                        </a:rPr>
                        <a:t>GLOCOM</a:t>
                      </a:r>
                      <a:r>
                        <a:rPr kumimoji="1" lang="en-US" altLang="ja-JP" sz="140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kumimoji="1" lang="ja-JP" altLang="en-US" sz="1400" dirty="0" smtClean="0">
                          <a:solidFill>
                            <a:schemeClr val="bg2"/>
                          </a:solidFill>
                        </a:rPr>
                        <a:t>准教授・主任研究員　庄司 昌彦 氏</a:t>
                      </a:r>
                    </a:p>
                    <a:p>
                      <a:r>
                        <a:rPr kumimoji="1" lang="ja-JP" altLang="en-US" sz="1400" dirty="0" smtClean="0">
                          <a:solidFill>
                            <a:schemeClr val="bg2"/>
                          </a:solidFill>
                        </a:rPr>
                        <a:t>総務省 情報流通行政局 情報流通振興課 企画官 　渋谷 闘志彦 氏</a:t>
                      </a:r>
                    </a:p>
                    <a:p>
                      <a:r>
                        <a:rPr kumimoji="1" lang="ja-JP" altLang="en-US" sz="1400" dirty="0" smtClean="0">
                          <a:solidFill>
                            <a:schemeClr val="bg2"/>
                          </a:solidFill>
                        </a:rPr>
                        <a:t>進行：</a:t>
                      </a:r>
                      <a:r>
                        <a:rPr kumimoji="1" lang="en-US" altLang="ja-JP" sz="1400" dirty="0" err="1" smtClean="0">
                          <a:solidFill>
                            <a:schemeClr val="bg2"/>
                          </a:solidFill>
                        </a:rPr>
                        <a:t>VLED</a:t>
                      </a:r>
                      <a:r>
                        <a:rPr kumimoji="1" lang="ja-JP" altLang="en-US" sz="1400" dirty="0" smtClean="0">
                          <a:solidFill>
                            <a:schemeClr val="bg2"/>
                          </a:solidFill>
                        </a:rPr>
                        <a:t>事務局（三菱総合研究所） 村上 文洋 氏</a:t>
                      </a:r>
                      <a:endParaRPr kumimoji="1" lang="ja-JP" alt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</a:tr>
              <a:tr h="20848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bg2"/>
                          </a:solidFill>
                        </a:rPr>
                        <a:t>17:05-17:15</a:t>
                      </a:r>
                      <a:endParaRPr kumimoji="1" lang="ja-JP" alt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chemeClr val="bg2"/>
                          </a:solidFill>
                        </a:rPr>
                        <a:t>地方公共団体の取組支援策について</a:t>
                      </a:r>
                      <a:endParaRPr kumimoji="1" lang="ja-JP" alt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zh-TW" altLang="en-US" sz="1400" dirty="0" smtClean="0">
                          <a:solidFill>
                            <a:schemeClr val="bg2"/>
                          </a:solidFill>
                        </a:rPr>
                        <a:t>内閣官房 情報通信技術（</a:t>
                      </a:r>
                      <a:r>
                        <a:rPr kumimoji="1" lang="en-US" altLang="zh-TW" sz="1400" dirty="0" smtClean="0">
                          <a:solidFill>
                            <a:schemeClr val="bg2"/>
                          </a:solidFill>
                        </a:rPr>
                        <a:t>IT</a:t>
                      </a:r>
                      <a:r>
                        <a:rPr kumimoji="1" lang="zh-TW" altLang="en-US" sz="1400" dirty="0" smtClean="0">
                          <a:solidFill>
                            <a:schemeClr val="bg2"/>
                          </a:solidFill>
                        </a:rPr>
                        <a:t>）総合戦略室</a:t>
                      </a:r>
                      <a:r>
                        <a:rPr kumimoji="1" lang="ja-JP" altLang="en-US" sz="14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kumimoji="1" lang="zh-TW" altLang="en-US" sz="1400" dirty="0" smtClean="0">
                          <a:solidFill>
                            <a:schemeClr val="bg2"/>
                          </a:solidFill>
                        </a:rPr>
                        <a:t>企画調査官</a:t>
                      </a:r>
                      <a:r>
                        <a:rPr kumimoji="1" lang="ja-JP" altLang="en-US" sz="1400" dirty="0" smtClean="0">
                          <a:solidFill>
                            <a:schemeClr val="bg2"/>
                          </a:solidFill>
                        </a:rPr>
                        <a:t>　</a:t>
                      </a:r>
                      <a:r>
                        <a:rPr kumimoji="1" lang="zh-TW" altLang="en-US" sz="1400" dirty="0" smtClean="0">
                          <a:solidFill>
                            <a:schemeClr val="bg2"/>
                          </a:solidFill>
                        </a:rPr>
                        <a:t>龍澤 直樹 氏</a:t>
                      </a:r>
                      <a:endParaRPr kumimoji="1" lang="ja-JP" alt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bg2"/>
                          </a:solidFill>
                        </a:rPr>
                        <a:t>17:15</a:t>
                      </a:r>
                      <a:endParaRPr kumimoji="1" lang="ja-JP" alt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chemeClr val="bg2"/>
                          </a:solidFill>
                        </a:rPr>
                        <a:t>閉会</a:t>
                      </a:r>
                      <a:endParaRPr kumimoji="1" lang="ja-JP" alt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723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34339" cy="581715"/>
          </a:xfrm>
        </p:spPr>
        <p:txBody>
          <a:bodyPr/>
          <a:lstStyle/>
          <a:p>
            <a:r>
              <a:rPr lang="ja-JP" altLang="en-US" dirty="0"/>
              <a:t>３</a:t>
            </a:r>
            <a:r>
              <a:rPr kumimoji="1" lang="ja-JP" altLang="en-US" dirty="0" smtClean="0"/>
              <a:t>．開催風景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4</a:t>
            </a:fld>
            <a:endParaRPr lang="en-US" altLang="ja-JP"/>
          </a:p>
        </p:txBody>
      </p:sp>
      <p:pic>
        <p:nvPicPr>
          <p:cNvPr id="1026" name="Picture 2" descr="C:\Users\8810023\AppData\Local\Temp\B2Temp\Attach\IMG_33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548680"/>
            <a:ext cx="8279904" cy="62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55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34339" cy="581715"/>
          </a:xfrm>
        </p:spPr>
        <p:txBody>
          <a:bodyPr/>
          <a:lstStyle/>
          <a:p>
            <a:r>
              <a:rPr lang="ja-JP" altLang="en-US" dirty="0"/>
              <a:t>３</a:t>
            </a:r>
            <a:r>
              <a:rPr kumimoji="1" lang="ja-JP" altLang="en-US" dirty="0" smtClean="0"/>
              <a:t>．開催風景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5</a:t>
            </a:fld>
            <a:endParaRPr lang="en-US" altLang="ja-JP"/>
          </a:p>
        </p:txBody>
      </p:sp>
      <p:pic>
        <p:nvPicPr>
          <p:cNvPr id="2050" name="Picture 2" descr="C:\Users\8810023\AppData\Local\Temp\B2Temp\Attach\IMG_33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563482"/>
            <a:ext cx="8351912" cy="626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64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34339" cy="581715"/>
          </a:xfrm>
        </p:spPr>
        <p:txBody>
          <a:bodyPr/>
          <a:lstStyle/>
          <a:p>
            <a:r>
              <a:rPr lang="ja-JP" altLang="en-US" dirty="0"/>
              <a:t>３</a:t>
            </a:r>
            <a:r>
              <a:rPr kumimoji="1" lang="ja-JP" altLang="en-US" dirty="0" smtClean="0"/>
              <a:t>．開催風景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6</a:t>
            </a:fld>
            <a:endParaRPr lang="en-US" altLang="ja-JP"/>
          </a:p>
        </p:txBody>
      </p:sp>
      <p:pic>
        <p:nvPicPr>
          <p:cNvPr id="3074" name="Picture 2" descr="C:\Users\8810023\AppData\Local\Temp\B2Temp\Attach\IMG_33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548680"/>
            <a:ext cx="8316416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22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34339" cy="581715"/>
          </a:xfrm>
        </p:spPr>
        <p:txBody>
          <a:bodyPr/>
          <a:lstStyle/>
          <a:p>
            <a:r>
              <a:rPr lang="ja-JP" altLang="en-US" dirty="0"/>
              <a:t>３</a:t>
            </a:r>
            <a:r>
              <a:rPr kumimoji="1" lang="ja-JP" altLang="en-US" dirty="0" smtClean="0"/>
              <a:t>．開催風景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7</a:t>
            </a:fld>
            <a:endParaRPr lang="en-US" altLang="ja-JP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619"/>
            <a:ext cx="99060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34339" cy="581715"/>
          </a:xfrm>
        </p:spPr>
        <p:txBody>
          <a:bodyPr/>
          <a:lstStyle/>
          <a:p>
            <a:r>
              <a:rPr kumimoji="1" lang="ja-JP" altLang="en-US" dirty="0" smtClean="0"/>
              <a:t>３．開催風景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8</a:t>
            </a:fld>
            <a:endParaRPr lang="en-US" altLang="ja-JP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" y="692696"/>
            <a:ext cx="9899104" cy="556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7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6507" y="0"/>
            <a:ext cx="9134339" cy="581715"/>
          </a:xfrm>
        </p:spPr>
        <p:txBody>
          <a:bodyPr/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３．開催風景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9</a:t>
            </a:fld>
            <a:endParaRPr lang="en-US" altLang="ja-JP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2" y="692696"/>
            <a:ext cx="9915541" cy="557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2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EDパワポ基本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Helvetica Neue Medium"/>
        <a:ea typeface="メイリオ"/>
        <a:cs typeface="ＤＦＧ平成ゴシック体W7"/>
      </a:majorFont>
      <a:minorFont>
        <a:latin typeface="Arial"/>
        <a:ea typeface="メイリオ"/>
        <a:cs typeface="ＤＦＧ平成ゴシック体W7"/>
      </a:minorFont>
    </a:fontScheme>
    <a:fmtScheme name="ビジネ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ＤＦＧ華康ゴシック体W5" pitchFamily="50" charset="-128"/>
            <a:ea typeface="ＤＦＧ華康ゴシック体W5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ＤＦＧ華康ゴシック体W5" pitchFamily="50" charset="-128"/>
            <a:ea typeface="ＤＦＧ華康ゴシック体W5" pitchFamily="50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kumimoji="1" dirty="0" smtClean="0">
            <a:solidFill>
              <a:schemeClr val="bg2"/>
            </a:solidFill>
            <a:latin typeface="ヒラギノ角ゴ ProN W6"/>
            <a:ea typeface="ヒラギノ角ゴ ProN W6"/>
            <a:cs typeface="ヒラギノ角ゴ ProN W6"/>
          </a:defRPr>
        </a:defPPr>
      </a:lstStyle>
    </a:txDef>
  </a:objectDefaults>
  <a:extraClrSchemeLst>
    <a:extraClrScheme>
      <a:clrScheme name="SUPERP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PERP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PERP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プレゼンテーション1" id="{DE00921D-40F7-43B6-BD6D-305108E5D07E}" vid="{133BE196-5EE9-4F4C-B01D-66311A1AA8D5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VLEDパワポ基本テンプレート</Template>
  <TotalTime>0</TotalTime>
  <Words>960</Words>
  <Application>Microsoft Office PowerPoint</Application>
  <PresentationFormat>A4 210 x 297 mm</PresentationFormat>
  <Paragraphs>139</Paragraphs>
  <Slides>14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VLEDパワポ基本テンプレート</vt:lpstr>
      <vt:lpstr>オープンデータシンポジウム2016 開催報告</vt:lpstr>
      <vt:lpstr>１．開催概要</vt:lpstr>
      <vt:lpstr>２．プログラム</vt:lpstr>
      <vt:lpstr>３．開催風景</vt:lpstr>
      <vt:lpstr>３．開催風景</vt:lpstr>
      <vt:lpstr>３．開催風景</vt:lpstr>
      <vt:lpstr>３．開催風景</vt:lpstr>
      <vt:lpstr>３．開催風景</vt:lpstr>
      <vt:lpstr>３．開催風景</vt:lpstr>
      <vt:lpstr>４．参加者アンケート結果</vt:lpstr>
      <vt:lpstr>４．参加者アンケート結果</vt:lpstr>
      <vt:lpstr>４．参加者アンケート結果</vt:lpstr>
      <vt:lpstr>４．参加者アンケート結果</vt:lpstr>
      <vt:lpstr>PowerPoint プレゼンテーション</vt:lpstr>
    </vt:vector>
  </TitlesOfParts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2014-12-17T06:37:59Z</dcterms:created>
  <dcterms:modified xsi:type="dcterms:W3CDTF">2016-11-24T11:37:02Z</dcterms:modified>
</cp:coreProperties>
</file>