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4"/>
  </p:notesMasterIdLst>
  <p:handoutMasterIdLst>
    <p:handoutMasterId r:id="rId15"/>
  </p:handoutMasterIdLst>
  <p:sldIdLst>
    <p:sldId id="257" r:id="rId2"/>
    <p:sldId id="347" r:id="rId3"/>
    <p:sldId id="342" r:id="rId4"/>
    <p:sldId id="343" r:id="rId5"/>
    <p:sldId id="348" r:id="rId6"/>
    <p:sldId id="344" r:id="rId7"/>
    <p:sldId id="349" r:id="rId8"/>
    <p:sldId id="345" r:id="rId9"/>
    <p:sldId id="350" r:id="rId10"/>
    <p:sldId id="351" r:id="rId11"/>
    <p:sldId id="352" r:id="rId12"/>
    <p:sldId id="264" r:id="rId13"/>
  </p:sldIdLst>
  <p:sldSz cx="9906000" cy="6858000" type="A4"/>
  <p:notesSz cx="6735763" cy="98663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p15:guide id="1" orient="horz" pos="4180">
          <p15:clr>
            <a:srgbClr val="A4A3A4"/>
          </p15:clr>
        </p15:guide>
        <p15:guide id="2" pos="598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8" autoAdjust="0"/>
    <p:restoredTop sz="99566" autoAdjust="0"/>
  </p:normalViewPr>
  <p:slideViewPr>
    <p:cSldViewPr>
      <p:cViewPr varScale="1">
        <p:scale>
          <a:sx n="116" d="100"/>
          <a:sy n="116" d="100"/>
        </p:scale>
        <p:origin x="162" y="102"/>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09"/>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19755" y="9376069"/>
            <a:ext cx="2916019" cy="490252"/>
          </a:xfrm>
          <a:prstGeom prst="rect">
            <a:avLst/>
          </a:prstGeom>
          <a:noFill/>
          <a:ln w="9525">
            <a:noFill/>
            <a:miter lim="800000"/>
            <a:headEnd/>
            <a:tailEnd/>
          </a:ln>
          <a:effectLst/>
        </p:spPr>
        <p:txBody>
          <a:bodyPr vert="horz" wrap="square" lIns="94585" tIns="47295" rIns="94585" bIns="47295" numCol="1" anchor="b" anchorCtr="0" compatLnSpc="1">
            <a:prstTxWarp prst="textNoShape">
              <a:avLst/>
            </a:prstTxWarp>
          </a:bodyPr>
          <a:lstStyle>
            <a:lvl1pPr algn="r" defTabSz="946390">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5" y="4"/>
            <a:ext cx="2916019" cy="490252"/>
          </a:xfrm>
          <a:prstGeom prst="rect">
            <a:avLst/>
          </a:prstGeom>
          <a:noFill/>
          <a:ln w="12700" cap="sq">
            <a:noFill/>
            <a:miter lim="800000"/>
            <a:headEnd type="none" w="sm" len="sm"/>
            <a:tailEnd type="none" w="sm" len="sm"/>
          </a:ln>
          <a:effectLst/>
        </p:spPr>
        <p:txBody>
          <a:bodyPr vert="horz" wrap="none" lIns="94585" tIns="47295" rIns="94585" bIns="47295" numCol="1" anchor="ctr" anchorCtr="0" compatLnSpc="1">
            <a:prstTxWarp prst="textNoShape">
              <a:avLst/>
            </a:prstTxWarp>
          </a:bodyPr>
          <a:lstStyle>
            <a:lvl1pPr algn="l" defTabSz="946390">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19755" y="4"/>
            <a:ext cx="2916019" cy="490252"/>
          </a:xfrm>
          <a:prstGeom prst="rect">
            <a:avLst/>
          </a:prstGeom>
          <a:noFill/>
          <a:ln w="12700" cap="sq">
            <a:noFill/>
            <a:miter lim="800000"/>
            <a:headEnd type="none" w="sm" len="sm"/>
            <a:tailEnd type="none" w="sm" len="sm"/>
          </a:ln>
          <a:effectLst/>
        </p:spPr>
        <p:txBody>
          <a:bodyPr vert="horz" wrap="none" lIns="94585" tIns="47295" rIns="94585" bIns="47295" numCol="1" anchor="ctr" anchorCtr="0" compatLnSpc="1">
            <a:prstTxWarp prst="textNoShape">
              <a:avLst/>
            </a:prstTxWarp>
          </a:bodyPr>
          <a:lstStyle>
            <a:lvl1pPr algn="r" defTabSz="946390">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695325" y="739775"/>
            <a:ext cx="5345113" cy="37020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899208" y="4686509"/>
            <a:ext cx="4937350" cy="4441374"/>
          </a:xfrm>
          <a:prstGeom prst="rect">
            <a:avLst/>
          </a:prstGeom>
          <a:noFill/>
          <a:ln w="12700" cap="sq">
            <a:noFill/>
            <a:miter lim="800000"/>
            <a:headEnd type="none" w="sm" len="sm"/>
            <a:tailEnd type="none" w="sm" len="sm"/>
          </a:ln>
          <a:effectLst/>
        </p:spPr>
        <p:txBody>
          <a:bodyPr vert="horz" wrap="none" lIns="94585" tIns="47295" rIns="94585" bIns="47295"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5" y="9376069"/>
            <a:ext cx="2916019" cy="490252"/>
          </a:xfrm>
          <a:prstGeom prst="rect">
            <a:avLst/>
          </a:prstGeom>
          <a:noFill/>
          <a:ln w="12700" cap="sq">
            <a:noFill/>
            <a:miter lim="800000"/>
            <a:headEnd type="none" w="sm" len="sm"/>
            <a:tailEnd type="none" w="sm" len="sm"/>
          </a:ln>
          <a:effectLst/>
        </p:spPr>
        <p:txBody>
          <a:bodyPr vert="horz" wrap="none" lIns="94585" tIns="47295" rIns="94585" bIns="47295" numCol="1" anchor="b" anchorCtr="0" compatLnSpc="1">
            <a:prstTxWarp prst="textNoShape">
              <a:avLst/>
            </a:prstTxWarp>
          </a:bodyPr>
          <a:lstStyle>
            <a:lvl1pPr algn="l" defTabSz="946390">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19755" y="9376069"/>
            <a:ext cx="2916019" cy="490252"/>
          </a:xfrm>
          <a:prstGeom prst="rect">
            <a:avLst/>
          </a:prstGeom>
          <a:noFill/>
          <a:ln w="12700" cap="sq">
            <a:noFill/>
            <a:miter lim="800000"/>
            <a:headEnd type="none" w="sm" len="sm"/>
            <a:tailEnd type="none" w="sm" len="sm"/>
          </a:ln>
          <a:effectLst/>
        </p:spPr>
        <p:txBody>
          <a:bodyPr vert="horz" wrap="none" lIns="94585" tIns="47295" rIns="94585" bIns="47295" numCol="1" anchor="b" anchorCtr="0" compatLnSpc="1">
            <a:prstTxWarp prst="textNoShape">
              <a:avLst/>
            </a:prstTxWarp>
          </a:bodyPr>
          <a:lstStyle>
            <a:lvl1pPr algn="r" defTabSz="946390">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一般社団法人オープン＆ビッグデータ活用・地方創生推進機構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a:t>
            </a:r>
            <a:r>
              <a:rPr lang="en-US" altLang="ja-JP" sz="1000" b="1" dirty="0" smtClean="0">
                <a:solidFill>
                  <a:srgbClr val="353535"/>
                </a:solidFill>
                <a:latin typeface="Arial" charset="0"/>
              </a:rPr>
              <a:t>2017 </a:t>
            </a:r>
            <a:r>
              <a:rPr lang="en-US" altLang="ja-JP" sz="1000" b="1" dirty="0" smtClean="0">
                <a:solidFill>
                  <a:srgbClr val="353535"/>
                </a:solidFill>
                <a:latin typeface="Arial" charset="0"/>
              </a:rPr>
              <a:t>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520952" y="5301208"/>
            <a:ext cx="5184575" cy="375677"/>
          </a:xfrm>
        </p:spPr>
        <p:txBody>
          <a:bodyPr/>
          <a:lstStyle/>
          <a:p>
            <a:pPr algn="r"/>
            <a:r>
              <a:rPr lang="en-US" altLang="ja-JP" sz="2000" dirty="0" smtClean="0"/>
              <a:t>2017.01.17</a:t>
            </a:r>
            <a:endParaRPr lang="en-US" altLang="ja-JP" sz="2000" dirty="0" smtClean="0"/>
          </a:p>
        </p:txBody>
      </p:sp>
      <p:sp>
        <p:nvSpPr>
          <p:cNvPr id="3" name="タイトル 2"/>
          <p:cNvSpPr>
            <a:spLocks noGrp="1"/>
          </p:cNvSpPr>
          <p:nvPr>
            <p:ph type="ctrTitle" sz="quarter"/>
          </p:nvPr>
        </p:nvSpPr>
        <p:spPr>
          <a:xfrm>
            <a:off x="2792760" y="3012674"/>
            <a:ext cx="7021561" cy="1052786"/>
          </a:xfrm>
        </p:spPr>
        <p:txBody>
          <a:bodyPr anchor="t" anchorCtr="0"/>
          <a:lstStyle/>
          <a:p>
            <a:r>
              <a:rPr lang="ja-JP" altLang="en-US" dirty="0">
                <a:latin typeface="メイリオ" pitchFamily="50" charset="-128"/>
                <a:ea typeface="メイリオ" pitchFamily="50" charset="-128"/>
                <a:cs typeface="メイリオ" pitchFamily="50" charset="-128"/>
              </a:rPr>
              <a:t>リオ五輪オープンデータ活用</a:t>
            </a:r>
            <a:r>
              <a:rPr lang="ja-JP" altLang="en-US" dirty="0" smtClean="0">
                <a:latin typeface="メイリオ" pitchFamily="50" charset="-128"/>
                <a:ea typeface="メイリオ" pitchFamily="50" charset="-128"/>
                <a:cs typeface="メイリオ" pitchFamily="50" charset="-128"/>
              </a:rPr>
              <a:t>調査</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中間</a:t>
            </a:r>
            <a:r>
              <a:rPr lang="ja-JP" altLang="en-US" dirty="0">
                <a:latin typeface="メイリオ" pitchFamily="50" charset="-128"/>
                <a:ea typeface="メイリオ" pitchFamily="50" charset="-128"/>
                <a:cs typeface="メイリオ" pitchFamily="50" charset="-128"/>
              </a:rPr>
              <a:t>報告</a:t>
            </a:r>
            <a:endParaRPr lang="ja-JP" altLang="en-US" dirty="0">
              <a:latin typeface="メイリオ" pitchFamily="50" charset="-128"/>
              <a:ea typeface="メイリオ" pitchFamily="50" charset="-128"/>
              <a:cs typeface="メイリオ" pitchFamily="50" charset="-128"/>
            </a:endParaRPr>
          </a:p>
        </p:txBody>
      </p:sp>
      <p:sp>
        <p:nvSpPr>
          <p:cNvPr id="4" name="テキスト プレースホルダー 3"/>
          <p:cNvSpPr>
            <a:spLocks noGrp="1"/>
          </p:cNvSpPr>
          <p:nvPr>
            <p:ph type="body" sz="quarter" idx="10"/>
          </p:nvPr>
        </p:nvSpPr>
        <p:spPr/>
        <p:txBody>
          <a:bodyPr>
            <a:normAutofit lnSpcReduction="10000"/>
          </a:bodyPr>
          <a:lstStyle/>
          <a:p>
            <a:r>
              <a:rPr kumimoji="1" lang="ja-JP" altLang="en-US" dirty="0" smtClean="0"/>
              <a:t>平成</a:t>
            </a:r>
            <a:r>
              <a:rPr kumimoji="1" lang="en-US" altLang="ja-JP" dirty="0" smtClean="0"/>
              <a:t>28</a:t>
            </a:r>
            <a:r>
              <a:rPr kumimoji="1" lang="ja-JP" altLang="en-US" dirty="0" smtClean="0"/>
              <a:t>年度　第</a:t>
            </a:r>
            <a:r>
              <a:rPr kumimoji="1" lang="en-US" altLang="ja-JP" dirty="0" smtClean="0"/>
              <a:t>2</a:t>
            </a:r>
            <a:r>
              <a:rPr kumimoji="1" lang="ja-JP" altLang="en-US" dirty="0" smtClean="0"/>
              <a:t>回利活用・普及委員会資料</a:t>
            </a:r>
            <a:endParaRPr kumimoji="1" lang="ja-JP" altLang="en-US" dirty="0"/>
          </a:p>
        </p:txBody>
      </p:sp>
      <p:sp>
        <p:nvSpPr>
          <p:cNvPr id="8" name="テキスト プレースホルダー 7"/>
          <p:cNvSpPr>
            <a:spLocks noGrp="1"/>
          </p:cNvSpPr>
          <p:nvPr>
            <p:ph type="body" sz="quarter" idx="11"/>
          </p:nvPr>
        </p:nvSpPr>
        <p:spPr>
          <a:xfrm>
            <a:off x="8985448" y="188640"/>
            <a:ext cx="828873" cy="290763"/>
          </a:xfrm>
        </p:spPr>
        <p:txBody>
          <a:bodyPr anchor="b" anchorCtr="0">
            <a:normAutofit/>
          </a:bodyPr>
          <a:lstStyle/>
          <a:p>
            <a:r>
              <a:rPr kumimoji="1" lang="ja-JP" altLang="en-US" sz="1400" dirty="0" smtClean="0"/>
              <a:t>資料４</a:t>
            </a:r>
            <a:endParaRPr kumimoji="1" lang="ja-JP" altLang="en-US" sz="1400"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間接的</a:t>
            </a:r>
            <a:r>
              <a:rPr lang="ja-JP" altLang="en-US" dirty="0" smtClean="0"/>
              <a:t>に関連したアプリ</a:t>
            </a:r>
            <a:endParaRPr kumimoji="1" lang="ja-JP" altLang="en-US" dirty="0"/>
          </a:p>
        </p:txBody>
      </p:sp>
      <p:sp>
        <p:nvSpPr>
          <p:cNvPr id="3" name="コンテンツ プレースホルダー 2"/>
          <p:cNvSpPr>
            <a:spLocks noGrp="1"/>
          </p:cNvSpPr>
          <p:nvPr>
            <p:ph idx="1"/>
          </p:nvPr>
        </p:nvSpPr>
        <p:spPr>
          <a:xfrm>
            <a:off x="351414" y="1143001"/>
            <a:ext cx="9146415" cy="917848"/>
          </a:xfrm>
        </p:spPr>
        <p:txBody>
          <a:bodyPr/>
          <a:lstStyle/>
          <a:p>
            <a:r>
              <a:rPr kumimoji="1" lang="ja-JP" altLang="en-US" dirty="0" smtClean="0"/>
              <a:t>その他の観戦者、観光客向けアプリ</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
        <p:nvSpPr>
          <p:cNvPr id="5" name="コンテンツ プレースホルダー 2"/>
          <p:cNvSpPr txBox="1">
            <a:spLocks/>
          </p:cNvSpPr>
          <p:nvPr/>
        </p:nvSpPr>
        <p:spPr bwMode="auto">
          <a:xfrm>
            <a:off x="344488" y="1124744"/>
            <a:ext cx="5328591" cy="5184576"/>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endParaRPr lang="en-US" altLang="ja-JP" kern="0" dirty="0" smtClean="0"/>
          </a:p>
          <a:p>
            <a:pPr lvl="1" latinLnBrk="0"/>
            <a:r>
              <a:rPr lang="en-US" altLang="ja-JP" kern="0" dirty="0" err="1"/>
              <a:t>Safeture</a:t>
            </a:r>
            <a:endParaRPr lang="en-US" altLang="ja-JP" kern="0" dirty="0" smtClean="0"/>
          </a:p>
          <a:p>
            <a:pPr lvl="2" latinLnBrk="0"/>
            <a:r>
              <a:rPr lang="ja-JP" altLang="en-US" kern="0" dirty="0" smtClean="0"/>
              <a:t>旅行者の位置情報をもとにリアルタイムで当該地域の安全性のリスクを伝えたり、警告するアプリ</a:t>
            </a:r>
            <a:endParaRPr lang="en-US" altLang="ja-JP" kern="0" dirty="0" smtClean="0"/>
          </a:p>
          <a:p>
            <a:pPr lvl="2" latinLnBrk="0"/>
            <a:r>
              <a:rPr lang="ja-JP" altLang="en-US" kern="0" dirty="0"/>
              <a:t>他</a:t>
            </a:r>
            <a:r>
              <a:rPr lang="ja-JP" altLang="en-US" kern="0" dirty="0" smtClean="0"/>
              <a:t>の者の位置を確認し、危険が存在する場合には連絡を取ることもできる</a:t>
            </a:r>
            <a:endParaRPr lang="en-US" altLang="ja-JP" kern="0" dirty="0" smtClean="0"/>
          </a:p>
          <a:p>
            <a:pPr lvl="2" latinLnBrk="0"/>
            <a:r>
              <a:rPr lang="ja-JP" altLang="en-US" kern="0" dirty="0" smtClean="0"/>
              <a:t>地域のメディア、緊急時サービス、公的情報源のデータを利用</a:t>
            </a:r>
            <a:endParaRPr lang="en-US" altLang="ja-JP" kern="0" dirty="0"/>
          </a:p>
          <a:p>
            <a:pPr lvl="2" latinLnBrk="0"/>
            <a:endParaRPr lang="en-US" altLang="ja-JP" kern="0" dirty="0" smtClean="0"/>
          </a:p>
          <a:p>
            <a:pPr lvl="2" latinLnBrk="0"/>
            <a:endParaRPr lang="en-US" altLang="ja-JP" kern="0" dirty="0"/>
          </a:p>
          <a:p>
            <a:pPr lvl="2" latinLnBrk="0"/>
            <a:endParaRPr lang="en-US" altLang="ja-JP" kern="0" dirty="0" smtClean="0"/>
          </a:p>
          <a:p>
            <a:pPr lvl="1" latinLnBrk="0"/>
            <a:r>
              <a:rPr lang="en-US" altLang="ja-JP" kern="0" dirty="0" err="1"/>
              <a:t>Riogaleao</a:t>
            </a:r>
            <a:endParaRPr lang="en-US" altLang="ja-JP" kern="0" dirty="0" smtClean="0"/>
          </a:p>
          <a:p>
            <a:pPr lvl="2" latinLnBrk="0"/>
            <a:r>
              <a:rPr lang="en-US" altLang="ja-JP" kern="0" dirty="0" err="1" smtClean="0"/>
              <a:t>Galeao</a:t>
            </a:r>
            <a:r>
              <a:rPr lang="ja-JP" altLang="en-US" kern="0" dirty="0" smtClean="0"/>
              <a:t>国際空港がオリンピック観戦に来る来訪者支援のために設置した</a:t>
            </a:r>
            <a:r>
              <a:rPr lang="en-US" altLang="ja-JP" kern="0" dirty="0" smtClean="0"/>
              <a:t>3000</a:t>
            </a:r>
            <a:r>
              <a:rPr lang="ja-JP" altLang="en-US" kern="0" dirty="0" smtClean="0"/>
              <a:t>個のビーコンのデータを利用して、空港内のナビをするアプリ</a:t>
            </a:r>
            <a:endParaRPr lang="en-US" altLang="ja-JP" kern="0" dirty="0" smtClean="0"/>
          </a:p>
          <a:p>
            <a:pPr lvl="2" latinLnBrk="0"/>
            <a:r>
              <a:rPr lang="ja-JP" altLang="en-US" kern="0" dirty="0" smtClean="0"/>
              <a:t>利用者に空港内での位置を知らせ、店舗やフライト番号等から、必要な場所に行くためのルートを知ることができる</a:t>
            </a:r>
            <a:endParaRPr lang="ja-JP" altLang="en-US" kern="0" dirty="0"/>
          </a:p>
        </p:txBody>
      </p:sp>
      <p:pic>
        <p:nvPicPr>
          <p:cNvPr id="11" name="Picture 85" descr="http://media.148apps.com/screenshots/510951188/us-iphone-2-safeture-pro-business-solution-from-gws.jpe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45088" y="1454642"/>
            <a:ext cx="1290340" cy="2292757"/>
          </a:xfrm>
          <a:prstGeom prst="rect">
            <a:avLst/>
          </a:prstGeom>
          <a:noFill/>
          <a:ln w="3175" cmpd="sng">
            <a:solidFill>
              <a:schemeClr val="tx1"/>
            </a:solidFill>
          </a:ln>
        </p:spPr>
      </p:pic>
      <p:pic>
        <p:nvPicPr>
          <p:cNvPr id="17" name="Picture 88" descr="http://media.148apps.com/screenshots/510951188/us-iphone-3-safeture-pro-business-solution-from-gws.jpe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3240" y="1465532"/>
            <a:ext cx="1284211" cy="2281867"/>
          </a:xfrm>
          <a:prstGeom prst="rect">
            <a:avLst/>
          </a:prstGeom>
          <a:noFill/>
          <a:ln w="3175" cmpd="sng">
            <a:solidFill>
              <a:schemeClr val="tx1"/>
            </a:solidFill>
          </a:ln>
        </p:spPr>
      </p:pic>
      <p:pic>
        <p:nvPicPr>
          <p:cNvPr id="18" name="Picture 94" descr="Image result for safeture screenshot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81392" y="1470319"/>
            <a:ext cx="1281674" cy="2277080"/>
          </a:xfrm>
          <a:prstGeom prst="rect">
            <a:avLst/>
          </a:prstGeom>
          <a:noFill/>
          <a:ln w="3175" cmpd="sng">
            <a:solidFill>
              <a:schemeClr val="tx1"/>
            </a:solidFill>
          </a:ln>
        </p:spPr>
      </p:pic>
      <p:pic>
        <p:nvPicPr>
          <p:cNvPr id="19" name="Picture 44"/>
          <p:cNvPicPr/>
          <p:nvPr/>
        </p:nvPicPr>
        <p:blipFill>
          <a:blip r:embed="rId5" cstate="email">
            <a:extLst>
              <a:ext uri="{28A0092B-C50C-407E-A947-70E740481C1C}">
                <a14:useLocalDpi xmlns:a14="http://schemas.microsoft.com/office/drawing/2010/main" val="0"/>
              </a:ext>
            </a:extLst>
          </a:blip>
          <a:stretch>
            <a:fillRect/>
          </a:stretch>
        </p:blipFill>
        <p:spPr>
          <a:xfrm>
            <a:off x="5745088" y="4059040"/>
            <a:ext cx="1341811" cy="2034256"/>
          </a:xfrm>
          <a:prstGeom prst="rect">
            <a:avLst/>
          </a:prstGeom>
          <a:ln w="3175" cmpd="sng">
            <a:solidFill>
              <a:schemeClr val="tx1"/>
            </a:solidFill>
          </a:ln>
        </p:spPr>
      </p:pic>
    </p:spTree>
    <p:extLst>
      <p:ext uri="{BB962C8B-B14F-4D97-AF65-F5344CB8AC3E}">
        <p14:creationId xmlns:p14="http://schemas.microsoft.com/office/powerpoint/2010/main" val="2184320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間接的</a:t>
            </a:r>
            <a:r>
              <a:rPr lang="ja-JP" altLang="en-US" dirty="0" smtClean="0"/>
              <a:t>に関連したアプリ</a:t>
            </a:r>
            <a:endParaRPr kumimoji="1" lang="ja-JP" altLang="en-US" dirty="0"/>
          </a:p>
        </p:txBody>
      </p:sp>
      <p:sp>
        <p:nvSpPr>
          <p:cNvPr id="3" name="コンテンツ プレースホルダー 2"/>
          <p:cNvSpPr>
            <a:spLocks noGrp="1"/>
          </p:cNvSpPr>
          <p:nvPr>
            <p:ph idx="1"/>
          </p:nvPr>
        </p:nvSpPr>
        <p:spPr>
          <a:xfrm>
            <a:off x="351414" y="1143001"/>
            <a:ext cx="9146415" cy="917848"/>
          </a:xfrm>
        </p:spPr>
        <p:txBody>
          <a:bodyPr/>
          <a:lstStyle/>
          <a:p>
            <a:r>
              <a:rPr kumimoji="1" lang="ja-JP" altLang="en-US" dirty="0" smtClean="0"/>
              <a:t>その他の観戦者、観光客向けアプリ</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
        <p:nvSpPr>
          <p:cNvPr id="5" name="コンテンツ プレースホルダー 2"/>
          <p:cNvSpPr txBox="1">
            <a:spLocks/>
          </p:cNvSpPr>
          <p:nvPr/>
        </p:nvSpPr>
        <p:spPr bwMode="auto">
          <a:xfrm>
            <a:off x="344489" y="1124744"/>
            <a:ext cx="5040559" cy="5184576"/>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endParaRPr lang="en-US" altLang="ja-JP" kern="0" dirty="0" smtClean="0"/>
          </a:p>
          <a:p>
            <a:pPr lvl="1" latinLnBrk="0"/>
            <a:r>
              <a:rPr lang="en-US" altLang="ja-JP" kern="0" dirty="0"/>
              <a:t>Waze</a:t>
            </a:r>
            <a:endParaRPr lang="en-US" altLang="ja-JP" kern="0" dirty="0" smtClean="0"/>
          </a:p>
          <a:p>
            <a:pPr lvl="2" latinLnBrk="0"/>
            <a:r>
              <a:rPr lang="ja-JP" altLang="en-US" kern="0" dirty="0" smtClean="0"/>
              <a:t>リオに限らず</a:t>
            </a:r>
            <a:r>
              <a:rPr lang="ja-JP" altLang="en-US" kern="0" dirty="0"/>
              <a:t>国際的</a:t>
            </a:r>
            <a:r>
              <a:rPr lang="ja-JP" altLang="en-US" kern="0" dirty="0" smtClean="0"/>
              <a:t>に利用出来る道路ナビアプリ</a:t>
            </a:r>
            <a:endParaRPr lang="en-US" altLang="ja-JP" kern="0" dirty="0" smtClean="0"/>
          </a:p>
          <a:p>
            <a:pPr lvl="2" latinLnBrk="0"/>
            <a:r>
              <a:rPr lang="ja-JP" altLang="en-US" kern="0" dirty="0" smtClean="0"/>
              <a:t>同じ地域</a:t>
            </a:r>
            <a:r>
              <a:rPr lang="ja-JP" altLang="en-US" kern="0" dirty="0"/>
              <a:t>に</a:t>
            </a:r>
            <a:r>
              <a:rPr lang="ja-JP" altLang="en-US" kern="0" dirty="0" smtClean="0"/>
              <a:t>いる他の利用者と情報を共有</a:t>
            </a:r>
            <a:r>
              <a:rPr lang="ja-JP" altLang="en-US" kern="0" dirty="0"/>
              <a:t>し</a:t>
            </a:r>
            <a:r>
              <a:rPr lang="ja-JP" altLang="en-US" kern="0" dirty="0" smtClean="0"/>
              <a:t>、渋滞や交通障害などの問題の起きている地域を回避しながら市内を巡る</a:t>
            </a:r>
            <a:r>
              <a:rPr lang="ja-JP" altLang="en-US" kern="0" dirty="0"/>
              <a:t>事が</a:t>
            </a:r>
            <a:r>
              <a:rPr lang="ja-JP" altLang="en-US" kern="0" dirty="0" smtClean="0"/>
              <a:t>可能</a:t>
            </a:r>
            <a:endParaRPr lang="en-US" altLang="ja-JP" kern="0" dirty="0" smtClean="0"/>
          </a:p>
          <a:p>
            <a:pPr lvl="2" latinLnBrk="0"/>
            <a:r>
              <a:rPr lang="ja-JP" altLang="en-US" kern="0" dirty="0"/>
              <a:t>地方</a:t>
            </a:r>
            <a:r>
              <a:rPr lang="ja-JP" altLang="en-US" kern="0" dirty="0" smtClean="0"/>
              <a:t>当局の交通データ等を利用</a:t>
            </a:r>
            <a:endParaRPr lang="en-US" altLang="ja-JP" kern="0" dirty="0" smtClean="0"/>
          </a:p>
          <a:p>
            <a:pPr lvl="2" latinLnBrk="0"/>
            <a:endParaRPr lang="en-US" altLang="ja-JP" kern="0" dirty="0"/>
          </a:p>
          <a:p>
            <a:pPr lvl="2" latinLnBrk="0"/>
            <a:endParaRPr lang="en-US" altLang="ja-JP" kern="0" dirty="0" smtClean="0"/>
          </a:p>
          <a:p>
            <a:pPr lvl="1" latinLnBrk="0"/>
            <a:r>
              <a:rPr lang="en-US" altLang="ja-JP" kern="0" dirty="0" smtClean="0"/>
              <a:t>Toilet Finder App</a:t>
            </a:r>
          </a:p>
          <a:p>
            <a:pPr lvl="2" latinLnBrk="0"/>
            <a:r>
              <a:rPr lang="ja-JP" altLang="en-US" kern="0" dirty="0"/>
              <a:t>トイレ</a:t>
            </a:r>
            <a:r>
              <a:rPr lang="ja-JP" altLang="en-US" kern="0" dirty="0" smtClean="0"/>
              <a:t>施設の情報を共有するアプリ</a:t>
            </a:r>
            <a:endParaRPr lang="en-US" altLang="ja-JP" kern="0" dirty="0" smtClean="0"/>
          </a:p>
          <a:p>
            <a:pPr lvl="2" latinLnBrk="0"/>
            <a:r>
              <a:rPr lang="ja-JP" altLang="en-US" kern="0" dirty="0"/>
              <a:t>利用</a:t>
            </a:r>
            <a:r>
              <a:rPr lang="ja-JP" altLang="en-US" kern="0" dirty="0" smtClean="0"/>
              <a:t>料金や身体障害者向け等の情報で検索することが可能となっている</a:t>
            </a:r>
            <a:endParaRPr lang="en-US" altLang="ja-JP" kern="0" dirty="0" smtClean="0"/>
          </a:p>
          <a:p>
            <a:pPr lvl="2" latinLnBrk="0"/>
            <a:r>
              <a:rPr lang="ja-JP" altLang="en-US" kern="0" dirty="0"/>
              <a:t>データ</a:t>
            </a:r>
            <a:r>
              <a:rPr lang="ja-JP" altLang="en-US" kern="0" dirty="0" smtClean="0"/>
              <a:t>は利用者が相互提供する</a:t>
            </a:r>
            <a:endParaRPr lang="ja-JP" altLang="en-US" kern="0" dirty="0"/>
          </a:p>
        </p:txBody>
      </p:sp>
      <p:pic>
        <p:nvPicPr>
          <p:cNvPr id="10" name="Picture 2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57056" y="1124744"/>
            <a:ext cx="3252815" cy="2179224"/>
          </a:xfrm>
          <a:prstGeom prst="rect">
            <a:avLst/>
          </a:prstGeom>
          <a:noFill/>
          <a:ln w="3175" cmpd="sng">
            <a:solidFill>
              <a:schemeClr val="tx1"/>
            </a:solidFill>
          </a:ln>
        </p:spPr>
      </p:pic>
      <p:pic>
        <p:nvPicPr>
          <p:cNvPr id="12" name="Picture 2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84965" y="1802222"/>
            <a:ext cx="1196129" cy="2123306"/>
          </a:xfrm>
          <a:prstGeom prst="rect">
            <a:avLst/>
          </a:prstGeom>
          <a:noFill/>
          <a:ln w="3175" cmpd="sng">
            <a:solidFill>
              <a:schemeClr val="tx1"/>
            </a:solidFill>
          </a:ln>
        </p:spPr>
      </p:pic>
      <p:pic>
        <p:nvPicPr>
          <p:cNvPr id="14" name="Picture 46"/>
          <p:cNvPicPr/>
          <p:nvPr/>
        </p:nvPicPr>
        <p:blipFill>
          <a:blip r:embed="rId4" cstate="email">
            <a:extLst>
              <a:ext uri="{28A0092B-C50C-407E-A947-70E740481C1C}">
                <a14:useLocalDpi xmlns:a14="http://schemas.microsoft.com/office/drawing/2010/main" val="0"/>
              </a:ext>
            </a:extLst>
          </a:blip>
          <a:stretch>
            <a:fillRect/>
          </a:stretch>
        </p:blipFill>
        <p:spPr>
          <a:xfrm>
            <a:off x="5457056" y="3843845"/>
            <a:ext cx="2795590" cy="2465475"/>
          </a:xfrm>
          <a:prstGeom prst="rect">
            <a:avLst/>
          </a:prstGeom>
          <a:ln w="3175" cmpd="sng">
            <a:solidFill>
              <a:schemeClr val="tx1"/>
            </a:solidFill>
          </a:ln>
        </p:spPr>
      </p:pic>
    </p:spTree>
    <p:extLst>
      <p:ext uri="{BB962C8B-B14F-4D97-AF65-F5344CB8AC3E}">
        <p14:creationId xmlns:p14="http://schemas.microsoft.com/office/powerpoint/2010/main" val="243518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351414" y="1124744"/>
            <a:ext cx="9282106" cy="5268127"/>
          </a:xfrm>
        </p:spPr>
        <p:txBody>
          <a:bodyPr/>
          <a:lstStyle/>
          <a:p>
            <a:r>
              <a:rPr kumimoji="1" lang="ja-JP" altLang="en-US" dirty="0" smtClean="0"/>
              <a:t>リオデジャネイロ市及び</a:t>
            </a:r>
            <a:r>
              <a:rPr kumimoji="1" lang="en-US" altLang="ja-JP" dirty="0" err="1" smtClean="0"/>
              <a:t>RIO2016</a:t>
            </a:r>
            <a:r>
              <a:rPr kumimoji="1" lang="ja-JP" altLang="en-US" dirty="0" smtClean="0"/>
              <a:t>におけるオープンデータの取組</a:t>
            </a:r>
            <a:endParaRPr kumimoji="1" lang="en-US" altLang="ja-JP" dirty="0" smtClean="0"/>
          </a:p>
          <a:p>
            <a:pPr lvl="1"/>
            <a:r>
              <a:rPr lang="ja-JP" altLang="en-US" dirty="0" smtClean="0"/>
              <a:t>リオデジャネイロ市のオープンデータの取組</a:t>
            </a:r>
            <a:endParaRPr lang="en-US" altLang="ja-JP" dirty="0" smtClean="0"/>
          </a:p>
          <a:p>
            <a:pPr lvl="2"/>
            <a:r>
              <a:rPr kumimoji="1" lang="en-US" altLang="ja-JP" dirty="0" smtClean="0"/>
              <a:t>2010</a:t>
            </a:r>
            <a:r>
              <a:rPr kumimoji="1" lang="ja-JP" altLang="en-US" dirty="0" smtClean="0"/>
              <a:t>年よりオープンデータの整備を開始</a:t>
            </a:r>
            <a:endParaRPr kumimoji="1" lang="en-US" altLang="ja-JP" dirty="0" smtClean="0"/>
          </a:p>
          <a:p>
            <a:pPr lvl="2"/>
            <a:r>
              <a:rPr lang="ja-JP" altLang="en-US" dirty="0"/>
              <a:t>自然</a:t>
            </a:r>
            <a:r>
              <a:rPr lang="ja-JP" altLang="en-US" dirty="0" smtClean="0"/>
              <a:t>災害対策のためのデータ管理のため</a:t>
            </a:r>
            <a:r>
              <a:rPr lang="ja-JP" altLang="en-US" dirty="0"/>
              <a:t>、</a:t>
            </a:r>
            <a:r>
              <a:rPr lang="ja-JP" altLang="en-US" dirty="0" smtClean="0"/>
              <a:t>リオデジャネイロ・オペレーション・センター（</a:t>
            </a:r>
            <a:r>
              <a:rPr lang="en-US" altLang="ja-JP" dirty="0" smtClean="0"/>
              <a:t>Centre of Operations Rio de Janeiro: </a:t>
            </a:r>
            <a:r>
              <a:rPr lang="en-US" altLang="ja-JP" dirty="0" err="1" smtClean="0"/>
              <a:t>COR</a:t>
            </a:r>
            <a:r>
              <a:rPr lang="ja-JP" altLang="en-US" dirty="0" smtClean="0"/>
              <a:t>）を設置、市全域の公共交通機関の状況、河川水位、潮位、</a:t>
            </a:r>
            <a:r>
              <a:rPr lang="en-US" altLang="ja-JP" dirty="0" smtClean="0"/>
              <a:t>CCTV</a:t>
            </a:r>
            <a:r>
              <a:rPr lang="ja-JP" altLang="en-US" dirty="0" smtClean="0"/>
              <a:t>カメラ映像等を収集し、輸送、警察、保健等の業務に利用</a:t>
            </a:r>
            <a:endParaRPr lang="en-US" altLang="ja-JP" dirty="0" smtClean="0"/>
          </a:p>
          <a:p>
            <a:pPr lvl="2"/>
            <a:r>
              <a:rPr lang="ja-JP" altLang="en-US" dirty="0" smtClean="0"/>
              <a:t>その後、一般向けに開放し、市民による情報利用の促進のためのハッカソン等も開催</a:t>
            </a:r>
            <a:endParaRPr lang="en-US" altLang="ja-JP" dirty="0" smtClean="0"/>
          </a:p>
          <a:p>
            <a:pPr lvl="2"/>
            <a:r>
              <a:rPr lang="ja-JP" altLang="en-US" dirty="0" smtClean="0"/>
              <a:t>現在、市として以下のオープンデータサイトでデータ提供を実施</a:t>
            </a:r>
            <a:endParaRPr lang="en-US" altLang="ja-JP" dirty="0" smtClean="0"/>
          </a:p>
          <a:p>
            <a:pPr lvl="3"/>
            <a:r>
              <a:rPr lang="en-US" altLang="ja-JP" b="1" dirty="0" err="1"/>
              <a:t>Armazem</a:t>
            </a:r>
            <a:r>
              <a:rPr lang="en-US" altLang="ja-JP" b="1" dirty="0"/>
              <a:t> de </a:t>
            </a:r>
            <a:r>
              <a:rPr lang="en-US" altLang="ja-JP" b="1" dirty="0" err="1"/>
              <a:t>Dabos</a:t>
            </a:r>
            <a:r>
              <a:rPr lang="ja-JP" altLang="en-US" dirty="0"/>
              <a:t>：事業者や住民が自由に利用できる地図、戦略的計画の立案、商業活動といった、地域社会についてのデータセット</a:t>
            </a:r>
          </a:p>
          <a:p>
            <a:pPr lvl="3"/>
            <a:r>
              <a:rPr lang="en-US" altLang="ja-JP" b="1" dirty="0"/>
              <a:t>Transparency Portal</a:t>
            </a:r>
            <a:r>
              <a:rPr lang="ja-JP" altLang="en-US" dirty="0"/>
              <a:t>：オープンフォーマットでの集計表やデータセットが項目ごとに閲覧可能な連邦政府省庁のポータルサイト</a:t>
            </a:r>
          </a:p>
          <a:p>
            <a:pPr lvl="3"/>
            <a:r>
              <a:rPr lang="en-US" altLang="ja-JP" b="1" dirty="0"/>
              <a:t>Rio </a:t>
            </a:r>
            <a:r>
              <a:rPr lang="en-US" altLang="ja-JP" b="1" dirty="0" err="1"/>
              <a:t>Datamine</a:t>
            </a:r>
            <a:r>
              <a:rPr lang="ja-JP" altLang="en-US" dirty="0"/>
              <a:t>：リオ市の改善に向けた政策アイデアを一般市民から募るためのサイト</a:t>
            </a:r>
          </a:p>
          <a:p>
            <a:pPr lvl="3"/>
            <a:r>
              <a:rPr lang="en-US" altLang="ja-JP" b="1" dirty="0"/>
              <a:t>Centre of Operations Rio de Janeiro(</a:t>
            </a:r>
            <a:r>
              <a:rPr lang="en-US" altLang="ja-JP" b="1" dirty="0" err="1"/>
              <a:t>COR</a:t>
            </a:r>
            <a:r>
              <a:rPr lang="en-US" altLang="ja-JP" b="1" dirty="0"/>
              <a:t>)</a:t>
            </a:r>
            <a:r>
              <a:rPr lang="ja-JP" altLang="en-US" dirty="0"/>
              <a:t>：リオ市政府のデータセット</a:t>
            </a:r>
          </a:p>
          <a:p>
            <a:pPr lvl="3"/>
            <a:r>
              <a:rPr lang="en-US" altLang="ja-JP" b="1" dirty="0" err="1"/>
              <a:t>Data.Rio</a:t>
            </a:r>
            <a:r>
              <a:rPr lang="ja-JP" altLang="en-US" dirty="0"/>
              <a:t>：公共サービス、社会福祉事業、教育、交通機関、観光、都市設計といった事項についての詳細情報を網羅したデータソース</a:t>
            </a:r>
          </a:p>
          <a:p>
            <a:pPr lvl="3"/>
            <a:r>
              <a:rPr lang="en-US" altLang="ja-JP" b="1" dirty="0"/>
              <a:t>Portal de </a:t>
            </a:r>
            <a:r>
              <a:rPr lang="en-US" altLang="ja-JP" b="1" dirty="0" err="1"/>
              <a:t>Dabos</a:t>
            </a:r>
            <a:r>
              <a:rPr lang="en-US" altLang="ja-JP" b="1" dirty="0"/>
              <a:t> </a:t>
            </a:r>
            <a:r>
              <a:rPr lang="en-US" altLang="ja-JP" b="1" dirty="0" err="1"/>
              <a:t>Geograficos</a:t>
            </a:r>
            <a:r>
              <a:rPr lang="en-US" altLang="ja-JP" b="1" dirty="0"/>
              <a:t> </a:t>
            </a:r>
            <a:r>
              <a:rPr lang="en-US" altLang="ja-JP" b="1" dirty="0" err="1"/>
              <a:t>Aberos</a:t>
            </a:r>
            <a:r>
              <a:rPr lang="en-US" altLang="ja-JP" b="1" dirty="0"/>
              <a:t> do Rio de </a:t>
            </a:r>
            <a:r>
              <a:rPr lang="en-US" altLang="ja-JP" b="1" dirty="0" smtClean="0"/>
              <a:t>Janeiro</a:t>
            </a:r>
            <a:r>
              <a:rPr lang="ja-JP" altLang="en-US" dirty="0" smtClean="0"/>
              <a:t>：</a:t>
            </a:r>
            <a:r>
              <a:rPr lang="ja-JP" altLang="en-US" dirty="0"/>
              <a:t>リオ市の公共政策（地理、地図作成、地質工学の活用、等）に関する詳細を提供しており、重点分野は、教育、交通機関、環境、および統計</a:t>
            </a:r>
          </a:p>
          <a:p>
            <a:pPr lvl="3"/>
            <a:r>
              <a:rPr lang="en-US" altLang="ja-JP" b="1" dirty="0" err="1"/>
              <a:t>Prefeitura</a:t>
            </a:r>
            <a:r>
              <a:rPr lang="en-US" altLang="ja-JP" b="1" dirty="0"/>
              <a:t> do Rio de Janeiro</a:t>
            </a:r>
            <a:r>
              <a:rPr lang="ja-JP" altLang="en-US" dirty="0"/>
              <a:t>：公共の諸問題についての透明性を担保するため、公民館、観光事業、市民権、等に関係する事項や、役所が取り扱うその他業務の情報を提供</a:t>
            </a:r>
          </a:p>
          <a:p>
            <a:pPr lvl="3"/>
            <a:r>
              <a:rPr lang="en-US" altLang="ja-JP" b="1" dirty="0"/>
              <a:t>Portal </a:t>
            </a:r>
            <a:r>
              <a:rPr lang="en-US" altLang="ja-JP" b="1" dirty="0" err="1"/>
              <a:t>Brasileiro</a:t>
            </a:r>
            <a:r>
              <a:rPr lang="en-US" altLang="ja-JP" b="1" dirty="0"/>
              <a:t> de </a:t>
            </a:r>
            <a:r>
              <a:rPr lang="en-US" altLang="ja-JP" b="1" dirty="0" err="1"/>
              <a:t>Dabos</a:t>
            </a:r>
            <a:r>
              <a:rPr lang="en-US" altLang="ja-JP" b="1" dirty="0"/>
              <a:t> </a:t>
            </a:r>
            <a:r>
              <a:rPr lang="en-US" altLang="ja-JP" b="1" dirty="0" err="1"/>
              <a:t>Abertos</a:t>
            </a:r>
            <a:r>
              <a:rPr lang="ja-JP" altLang="en-US" dirty="0"/>
              <a:t>：公共・国家サービスについての詳細を国民に知らせる目的で政府が創設した国営のポータルサイトで、保健、公共安全、公共支出、輸送、教育、といった諸問題の詳細情報を</a:t>
            </a:r>
            <a:r>
              <a:rPr lang="ja-JP" altLang="en-US" dirty="0" smtClean="0"/>
              <a:t>提供</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278772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351414" y="980728"/>
            <a:ext cx="9146415" cy="5268127"/>
          </a:xfrm>
        </p:spPr>
        <p:txBody>
          <a:bodyPr/>
          <a:lstStyle/>
          <a:p>
            <a:r>
              <a:rPr kumimoji="1" lang="ja-JP" altLang="en-US" dirty="0" smtClean="0"/>
              <a:t>リオデジャネイロ市及び</a:t>
            </a:r>
            <a:r>
              <a:rPr kumimoji="1" lang="en-US" altLang="ja-JP" dirty="0" err="1" smtClean="0"/>
              <a:t>RIO2016</a:t>
            </a:r>
            <a:r>
              <a:rPr kumimoji="1" lang="ja-JP" altLang="en-US" dirty="0" smtClean="0"/>
              <a:t>におけるオープンデータの取組</a:t>
            </a:r>
            <a:endParaRPr kumimoji="1" lang="en-US" altLang="ja-JP" dirty="0" smtClean="0"/>
          </a:p>
          <a:p>
            <a:pPr lvl="1"/>
            <a:r>
              <a:rPr lang="ja-JP" altLang="en-US" dirty="0" smtClean="0"/>
              <a:t>競技に</a:t>
            </a:r>
            <a:r>
              <a:rPr lang="ja-JP" altLang="en-US" dirty="0"/>
              <a:t>直結</a:t>
            </a:r>
            <a:r>
              <a:rPr lang="ja-JP" altLang="en-US" dirty="0" smtClean="0"/>
              <a:t>したオープンデータ</a:t>
            </a:r>
            <a:endParaRPr lang="en-US" altLang="ja-JP" dirty="0" smtClean="0"/>
          </a:p>
          <a:p>
            <a:pPr lvl="2"/>
            <a:r>
              <a:rPr lang="ja-JP" altLang="en-US" dirty="0" smtClean="0"/>
              <a:t>選手データや競技データ、ライブ映像等のオリンピックについての全てのデータは、国際オリンピック委員会（</a:t>
            </a:r>
            <a:r>
              <a:rPr lang="en-US" altLang="ja-JP" dirty="0" smtClean="0"/>
              <a:t>IOC</a:t>
            </a:r>
            <a:r>
              <a:rPr lang="ja-JP" altLang="en-US" dirty="0" smtClean="0"/>
              <a:t>）により厳密に権利管理され、</a:t>
            </a:r>
            <a:r>
              <a:rPr lang="en-US" altLang="ja-JP" dirty="0" smtClean="0"/>
              <a:t>IOC</a:t>
            </a:r>
            <a:r>
              <a:rPr lang="ja-JP" altLang="en-US" dirty="0" smtClean="0"/>
              <a:t>の公式サイト／アプリや報道・放送等のライセンスを受けたものだけが利用できるデータ配信プラットフォーム（</a:t>
            </a:r>
            <a:r>
              <a:rPr lang="en-US" altLang="ja-JP" dirty="0" smtClean="0"/>
              <a:t>Olympic Data Feed: </a:t>
            </a:r>
            <a:r>
              <a:rPr lang="en-US" altLang="ja-JP" dirty="0" err="1" smtClean="0"/>
              <a:t>ODF</a:t>
            </a:r>
            <a:r>
              <a:rPr lang="ja-JP" altLang="en-US" dirty="0" smtClean="0"/>
              <a:t>）を通した提供のみで、</a:t>
            </a:r>
            <a:r>
              <a:rPr lang="ja-JP" altLang="en-US" u="sng" dirty="0" smtClean="0"/>
              <a:t>オープンデータとして誰でもが自由に利用出来る形では提供されていない</a:t>
            </a:r>
            <a:r>
              <a:rPr lang="ja-JP" altLang="en-US" dirty="0" smtClean="0"/>
              <a:t>。</a:t>
            </a:r>
            <a:endParaRPr lang="en-US" altLang="ja-JP" dirty="0" smtClean="0"/>
          </a:p>
          <a:p>
            <a:pPr lvl="2"/>
            <a:r>
              <a:rPr lang="ja-JP" altLang="en-US" dirty="0"/>
              <a:t>これら</a:t>
            </a:r>
            <a:r>
              <a:rPr lang="ja-JP" altLang="en-US" dirty="0" smtClean="0"/>
              <a:t>のデータは、主に次のようなアプリを通してサービス提供されている。</a:t>
            </a:r>
            <a:endParaRPr lang="en-US" altLang="ja-JP" dirty="0" smtClean="0"/>
          </a:p>
          <a:p>
            <a:pPr lvl="3"/>
            <a:r>
              <a:rPr lang="en-US" altLang="ja-JP" dirty="0"/>
              <a:t>IOC</a:t>
            </a:r>
            <a:r>
              <a:rPr lang="ja-JP" altLang="en-US" dirty="0"/>
              <a:t>関連組織の公式アプリ</a:t>
            </a:r>
          </a:p>
          <a:p>
            <a:pPr lvl="3"/>
            <a:r>
              <a:rPr lang="ja-JP" altLang="en-US" dirty="0" smtClean="0"/>
              <a:t>放送局や報道機関等による</a:t>
            </a:r>
            <a:r>
              <a:rPr lang="en-US" altLang="ja-JP" dirty="0" err="1" smtClean="0"/>
              <a:t>ODF</a:t>
            </a:r>
            <a:r>
              <a:rPr lang="ja-JP" altLang="en-US" dirty="0"/>
              <a:t>利用</a:t>
            </a:r>
            <a:r>
              <a:rPr lang="ja-JP" altLang="en-US" dirty="0" smtClean="0"/>
              <a:t>アプリ</a:t>
            </a:r>
            <a:endParaRPr lang="en-US" altLang="ja-JP" dirty="0" smtClean="0"/>
          </a:p>
          <a:p>
            <a:pPr lvl="2"/>
            <a:r>
              <a:rPr lang="ja-JP" altLang="en-US" dirty="0" smtClean="0"/>
              <a:t>一方、競技会場や競技日程、関連イベント等に関するデータについては、</a:t>
            </a:r>
            <a:r>
              <a:rPr lang="ja-JP" altLang="en-US" u="sng" dirty="0" smtClean="0"/>
              <a:t>地域のオープンデータとして</a:t>
            </a:r>
            <a:r>
              <a:rPr lang="en-US" altLang="ja-JP" u="sng" dirty="0" err="1" smtClean="0"/>
              <a:t>Data.Rio</a:t>
            </a:r>
            <a:r>
              <a:rPr lang="ja-JP" altLang="en-US" u="sng" dirty="0" smtClean="0"/>
              <a:t>より提供</a:t>
            </a:r>
            <a:r>
              <a:rPr lang="ja-JP" altLang="en-US" dirty="0" smtClean="0"/>
              <a:t>されているものもある。</a:t>
            </a:r>
            <a:endParaRPr lang="en-US" altLang="ja-JP" dirty="0" smtClean="0"/>
          </a:p>
          <a:p>
            <a:pPr lvl="3"/>
            <a:r>
              <a:rPr lang="en-US" altLang="ja-JP" b="1" dirty="0" err="1"/>
              <a:t>Calendário</a:t>
            </a:r>
            <a:r>
              <a:rPr lang="en-US" altLang="ja-JP" b="1" dirty="0"/>
              <a:t> </a:t>
            </a:r>
            <a:r>
              <a:rPr lang="en-US" altLang="ja-JP" b="1" dirty="0" err="1"/>
              <a:t>Paralimpiadas</a:t>
            </a:r>
            <a:r>
              <a:rPr lang="en-US" altLang="ja-JP" b="1" dirty="0"/>
              <a:t> Rio 2016</a:t>
            </a:r>
            <a:r>
              <a:rPr lang="ja-JP" altLang="en-US" dirty="0"/>
              <a:t>：</a:t>
            </a:r>
            <a:r>
              <a:rPr lang="en-US" altLang="ja-JP" dirty="0"/>
              <a:t>Rio </a:t>
            </a:r>
            <a:r>
              <a:rPr lang="en-US" altLang="ja-JP" dirty="0" err="1"/>
              <a:t>Palalympics</a:t>
            </a:r>
            <a:r>
              <a:rPr lang="en-US" altLang="ja-JP" dirty="0"/>
              <a:t> 2016</a:t>
            </a:r>
            <a:r>
              <a:rPr lang="ja-JP" altLang="en-US" dirty="0"/>
              <a:t>のスケジュールを掲載したもので、競技日程、競技会場、場所・地図の詳細を提供</a:t>
            </a:r>
          </a:p>
          <a:p>
            <a:pPr lvl="3"/>
            <a:r>
              <a:rPr lang="en-US" altLang="ja-JP" b="1" dirty="0" err="1"/>
              <a:t>Equipamentos</a:t>
            </a:r>
            <a:r>
              <a:rPr lang="en-US" altLang="ja-JP" b="1" dirty="0"/>
              <a:t> </a:t>
            </a:r>
            <a:r>
              <a:rPr lang="en-US" altLang="ja-JP" b="1" dirty="0" err="1"/>
              <a:t>Olimpicos</a:t>
            </a:r>
            <a:r>
              <a:rPr lang="en-US" altLang="ja-JP" b="1" dirty="0"/>
              <a:t> Rio 2016</a:t>
            </a:r>
            <a:r>
              <a:rPr lang="ja-JP" altLang="en-US" dirty="0"/>
              <a:t>：オリンピックの全競技場と場所・地図の一覧</a:t>
            </a:r>
          </a:p>
          <a:p>
            <a:pPr lvl="3"/>
            <a:r>
              <a:rPr lang="en-US" altLang="ja-JP" b="1" dirty="0"/>
              <a:t>Boulevard </a:t>
            </a:r>
            <a:r>
              <a:rPr lang="en-US" altLang="ja-JP" b="1" dirty="0" err="1"/>
              <a:t>Olimpico</a:t>
            </a:r>
            <a:r>
              <a:rPr lang="en-US" altLang="ja-JP" b="1" dirty="0"/>
              <a:t> </a:t>
            </a:r>
            <a:r>
              <a:rPr lang="en-US" altLang="ja-JP" b="1" dirty="0" err="1"/>
              <a:t>V2</a:t>
            </a:r>
            <a:r>
              <a:rPr lang="ja-JP" altLang="en-US" dirty="0"/>
              <a:t>：オリンピック開催中に</a:t>
            </a:r>
            <a:r>
              <a:rPr lang="en-US" altLang="ja-JP" dirty="0"/>
              <a:t>Porto </a:t>
            </a:r>
            <a:r>
              <a:rPr lang="en-US" altLang="ja-JP" dirty="0" err="1"/>
              <a:t>Maravilha</a:t>
            </a:r>
            <a:r>
              <a:rPr lang="ja-JP" altLang="en-US" dirty="0"/>
              <a:t>および</a:t>
            </a:r>
            <a:r>
              <a:rPr lang="en-US" altLang="ja-JP" dirty="0" err="1"/>
              <a:t>Parque</a:t>
            </a:r>
            <a:r>
              <a:rPr lang="en-US" altLang="ja-JP" dirty="0"/>
              <a:t> </a:t>
            </a:r>
            <a:r>
              <a:rPr lang="en-US" altLang="ja-JP" dirty="0" err="1"/>
              <a:t>Madureira</a:t>
            </a:r>
            <a:r>
              <a:rPr lang="ja-JP" altLang="en-US" dirty="0"/>
              <a:t>地区で開催された全イベントの一覧</a:t>
            </a:r>
          </a:p>
          <a:p>
            <a:pPr lvl="3"/>
            <a:r>
              <a:rPr lang="en-US" altLang="ja-JP" b="1" dirty="0"/>
              <a:t>Agenda Cultural </a:t>
            </a:r>
            <a:r>
              <a:rPr lang="en-US" altLang="ja-JP" b="1" dirty="0" err="1"/>
              <a:t>Olimpiadas</a:t>
            </a:r>
            <a:r>
              <a:rPr lang="en-US" altLang="ja-JP" b="1" dirty="0"/>
              <a:t> - </a:t>
            </a:r>
            <a:r>
              <a:rPr lang="en-US" altLang="ja-JP" b="1" dirty="0" err="1"/>
              <a:t>Passaporte</a:t>
            </a:r>
            <a:r>
              <a:rPr lang="en-US" altLang="ja-JP" b="1" dirty="0"/>
              <a:t> Cultural</a:t>
            </a:r>
            <a:r>
              <a:rPr lang="ja-JP" altLang="en-US" dirty="0"/>
              <a:t>：オリンピックを巡る全イベントのリストおよび文化パスポート・カード（割引文化カード）の情報</a:t>
            </a:r>
            <a:endParaRPr lang="en-US" altLang="ja-JP" dirty="0" smtClean="0"/>
          </a:p>
          <a:p>
            <a:r>
              <a:rPr kumimoji="1" lang="en-US" altLang="ja-JP" dirty="0" err="1" smtClean="0"/>
              <a:t>RIO2016</a:t>
            </a:r>
            <a:r>
              <a:rPr kumimoji="1" lang="ja-JP" altLang="en-US" dirty="0" smtClean="0"/>
              <a:t>に間接的に関連したオープンデータの利用</a:t>
            </a:r>
            <a:endParaRPr kumimoji="1" lang="en-US" altLang="ja-JP" dirty="0" smtClean="0"/>
          </a:p>
          <a:p>
            <a:pPr lvl="2"/>
            <a:r>
              <a:rPr kumimoji="1" lang="ja-JP" altLang="en-US" dirty="0" smtClean="0"/>
              <a:t>リオデジャネイロ市の提供する情報などを活用して、</a:t>
            </a:r>
            <a:r>
              <a:rPr kumimoji="1" lang="ja-JP" altLang="en-US" u="sng" dirty="0" smtClean="0"/>
              <a:t>オリンピック観戦者や観光客向け</a:t>
            </a:r>
            <a:r>
              <a:rPr kumimoji="1" lang="ja-JP" altLang="en-US" dirty="0" smtClean="0"/>
              <a:t>に旅行・交通情報、観光情報、安全・犯罪情報、健康アドバイス等の</a:t>
            </a:r>
            <a:r>
              <a:rPr kumimoji="1" lang="ja-JP" altLang="en-US" u="sng" dirty="0" smtClean="0"/>
              <a:t>サポートアプリが提供</a:t>
            </a:r>
            <a:r>
              <a:rPr kumimoji="1" lang="ja-JP" altLang="en-US" dirty="0" smtClean="0"/>
              <a:t>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15389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IOC</a:t>
            </a:r>
            <a:r>
              <a:rPr lang="ja-JP" altLang="en-US" dirty="0" smtClean="0"/>
              <a:t>関連の公式アプリ</a:t>
            </a:r>
            <a:endParaRPr kumimoji="1" lang="ja-JP" altLang="en-US" dirty="0"/>
          </a:p>
        </p:txBody>
      </p:sp>
      <p:sp>
        <p:nvSpPr>
          <p:cNvPr id="3" name="コンテンツ プレースホルダー 2"/>
          <p:cNvSpPr>
            <a:spLocks noGrp="1"/>
          </p:cNvSpPr>
          <p:nvPr>
            <p:ph idx="1"/>
          </p:nvPr>
        </p:nvSpPr>
        <p:spPr>
          <a:xfrm>
            <a:off x="351415" y="1143001"/>
            <a:ext cx="5033634" cy="5249562"/>
          </a:xfrm>
        </p:spPr>
        <p:txBody>
          <a:bodyPr/>
          <a:lstStyle/>
          <a:p>
            <a:r>
              <a:rPr kumimoji="1" lang="ja-JP" altLang="en-US" dirty="0" smtClean="0"/>
              <a:t>スマホアプリを通じた情報提供の増加</a:t>
            </a:r>
            <a:endParaRPr kumimoji="1" lang="en-US" altLang="ja-JP" dirty="0" smtClean="0"/>
          </a:p>
          <a:p>
            <a:pPr lvl="1"/>
            <a:r>
              <a:rPr lang="en-US" altLang="ja-JP" dirty="0" err="1" smtClean="0"/>
              <a:t>RIO2016</a:t>
            </a:r>
            <a:r>
              <a:rPr lang="ja-JP" altLang="en-US" dirty="0" smtClean="0"/>
              <a:t>公式アプリ</a:t>
            </a:r>
            <a:endParaRPr lang="en-US" altLang="ja-JP" dirty="0" smtClean="0"/>
          </a:p>
          <a:p>
            <a:pPr lvl="2"/>
            <a:r>
              <a:rPr kumimoji="1" lang="ja-JP" altLang="en-US" dirty="0"/>
              <a:t>アプリ</a:t>
            </a:r>
            <a:r>
              <a:rPr kumimoji="1" lang="ja-JP" altLang="en-US" dirty="0" smtClean="0"/>
              <a:t>は組織委員会が提供、データは</a:t>
            </a:r>
            <a:r>
              <a:rPr kumimoji="1" lang="en-US" altLang="ja-JP" dirty="0" smtClean="0"/>
              <a:t>IOC</a:t>
            </a:r>
            <a:r>
              <a:rPr kumimoji="1" lang="ja-JP" altLang="en-US" dirty="0" smtClean="0"/>
              <a:t>が提供</a:t>
            </a:r>
            <a:endParaRPr kumimoji="1" lang="en-US" altLang="ja-JP" dirty="0" smtClean="0"/>
          </a:p>
          <a:p>
            <a:pPr lvl="2"/>
            <a:r>
              <a:rPr lang="ja-JP" altLang="en-US" dirty="0" smtClean="0"/>
              <a:t>詳細な競技日程、競技の結果、メダル獲得数、　生中継映像などを提供</a:t>
            </a:r>
            <a:endParaRPr lang="en-US" altLang="ja-JP" dirty="0" smtClean="0"/>
          </a:p>
          <a:p>
            <a:pPr lvl="2"/>
            <a:endParaRPr kumimoji="1" lang="en-US" altLang="ja-JP" dirty="0"/>
          </a:p>
          <a:p>
            <a:pPr lvl="2"/>
            <a:endParaRPr lang="en-US" altLang="ja-JP" dirty="0" smtClean="0"/>
          </a:p>
          <a:p>
            <a:pPr lvl="2"/>
            <a:endParaRPr kumimoji="1" lang="en-US" altLang="ja-JP" dirty="0" smtClean="0"/>
          </a:p>
          <a:p>
            <a:pPr lvl="2"/>
            <a:endParaRPr lang="en-US" altLang="ja-JP" dirty="0"/>
          </a:p>
          <a:p>
            <a:pPr lvl="1"/>
            <a:r>
              <a:rPr lang="en-US" altLang="ja-JP" dirty="0" err="1" smtClean="0"/>
              <a:t>RIO2016</a:t>
            </a:r>
            <a:r>
              <a:rPr lang="en-US" altLang="ja-JP" dirty="0" smtClean="0"/>
              <a:t> Social Hub</a:t>
            </a:r>
          </a:p>
          <a:p>
            <a:pPr lvl="2"/>
            <a:r>
              <a:rPr lang="ja-JP" altLang="en-US" dirty="0" smtClean="0"/>
              <a:t>認定済みソーシャルメディア（</a:t>
            </a:r>
            <a:r>
              <a:rPr lang="en-US" altLang="ja-JP" dirty="0" smtClean="0"/>
              <a:t>Facebook</a:t>
            </a:r>
            <a:r>
              <a:rPr lang="ja-JP" altLang="en-US" dirty="0" err="1" smtClean="0"/>
              <a:t>、</a:t>
            </a:r>
            <a:r>
              <a:rPr lang="en-US" altLang="ja-JP" dirty="0" smtClean="0"/>
              <a:t>Instagram</a:t>
            </a:r>
            <a:r>
              <a:rPr lang="ja-JP" altLang="en-US" dirty="0" err="1" smtClean="0"/>
              <a:t>、</a:t>
            </a:r>
            <a:r>
              <a:rPr lang="en-US" altLang="ja-JP" dirty="0" smtClean="0"/>
              <a:t>Twitter</a:t>
            </a:r>
            <a:r>
              <a:rPr lang="ja-JP" altLang="en-US" dirty="0" smtClean="0"/>
              <a:t>）を通して、選手と交流が出来るアプリ</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pic>
        <p:nvPicPr>
          <p:cNvPr id="5" name="Pictur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0575" y="1165217"/>
            <a:ext cx="3741406" cy="2166795"/>
          </a:xfrm>
          <a:prstGeom prst="rect">
            <a:avLst/>
          </a:prstGeom>
          <a:noFill/>
          <a:ln w="3175" cmpd="sng">
            <a:solidFill>
              <a:srgbClr val="000000"/>
            </a:solidFill>
            <a:miter lim="800000"/>
            <a:headEnd/>
            <a:tailEnd/>
          </a:ln>
          <a:effectLst/>
        </p:spPr>
      </p:pic>
      <p:pic>
        <p:nvPicPr>
          <p:cNvPr id="6" name="Picture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0575" y="3789040"/>
            <a:ext cx="3741406" cy="1972773"/>
          </a:xfrm>
          <a:prstGeom prst="rect">
            <a:avLst/>
          </a:prstGeom>
          <a:noFill/>
          <a:ln w="3175" cmpd="sng">
            <a:solidFill>
              <a:schemeClr val="tx1"/>
            </a:solidFill>
          </a:ln>
        </p:spPr>
      </p:pic>
    </p:spTree>
    <p:extLst>
      <p:ext uri="{BB962C8B-B14F-4D97-AF65-F5344CB8AC3E}">
        <p14:creationId xmlns:p14="http://schemas.microsoft.com/office/powerpoint/2010/main" val="315989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IOC</a:t>
            </a:r>
            <a:r>
              <a:rPr lang="ja-JP" altLang="en-US" dirty="0" smtClean="0"/>
              <a:t>関連の公式アプリ</a:t>
            </a:r>
            <a:endParaRPr kumimoji="1" lang="ja-JP" altLang="en-US" dirty="0"/>
          </a:p>
        </p:txBody>
      </p:sp>
      <p:sp>
        <p:nvSpPr>
          <p:cNvPr id="3" name="コンテンツ プレースホルダー 2"/>
          <p:cNvSpPr>
            <a:spLocks noGrp="1"/>
          </p:cNvSpPr>
          <p:nvPr>
            <p:ph idx="1"/>
          </p:nvPr>
        </p:nvSpPr>
        <p:spPr>
          <a:xfrm>
            <a:off x="351415" y="1143001"/>
            <a:ext cx="5033634" cy="5249562"/>
          </a:xfrm>
        </p:spPr>
        <p:txBody>
          <a:bodyPr/>
          <a:lstStyle/>
          <a:p>
            <a:r>
              <a:rPr kumimoji="1" lang="ja-JP" altLang="en-US" dirty="0" smtClean="0"/>
              <a:t>スマホアプリを通じた情報提供の増加</a:t>
            </a:r>
            <a:endParaRPr kumimoji="1" lang="en-US" altLang="ja-JP" dirty="0" smtClean="0"/>
          </a:p>
          <a:p>
            <a:pPr lvl="1"/>
            <a:r>
              <a:rPr lang="en-US" altLang="ja-JP" dirty="0" smtClean="0"/>
              <a:t>Olympic Athletes Hub</a:t>
            </a:r>
          </a:p>
          <a:p>
            <a:pPr lvl="2"/>
            <a:r>
              <a:rPr kumimoji="1" lang="ja-JP" altLang="en-US" dirty="0" smtClean="0"/>
              <a:t>アプリ</a:t>
            </a:r>
            <a:r>
              <a:rPr lang="ja-JP" altLang="en-US" dirty="0"/>
              <a:t>及び</a:t>
            </a:r>
            <a:r>
              <a:rPr kumimoji="1" lang="ja-JP" altLang="en-US" dirty="0" smtClean="0"/>
              <a:t>データは</a:t>
            </a:r>
            <a:r>
              <a:rPr kumimoji="1" lang="en-US" altLang="ja-JP" dirty="0" smtClean="0"/>
              <a:t>IOC</a:t>
            </a:r>
            <a:r>
              <a:rPr kumimoji="1" lang="ja-JP" altLang="en-US" dirty="0" smtClean="0"/>
              <a:t>が提供</a:t>
            </a:r>
            <a:endParaRPr kumimoji="1" lang="en-US" altLang="ja-JP" dirty="0" smtClean="0"/>
          </a:p>
          <a:p>
            <a:pPr lvl="2"/>
            <a:r>
              <a:rPr lang="ja-JP" altLang="en-US" dirty="0"/>
              <a:t>主</a:t>
            </a:r>
            <a:r>
              <a:rPr lang="ja-JP" altLang="en-US" dirty="0" smtClean="0"/>
              <a:t>に選手向けのアプリで、競技への参加に必要な情報、オリンピック村の情報、</a:t>
            </a:r>
            <a:r>
              <a:rPr lang="en-US" altLang="ja-JP" dirty="0" smtClean="0"/>
              <a:t>IOC</a:t>
            </a:r>
            <a:r>
              <a:rPr lang="ja-JP" altLang="en-US" dirty="0" smtClean="0"/>
              <a:t>からのニュース、反ドーピング規則等を提供</a:t>
            </a:r>
            <a:endParaRPr lang="en-US" altLang="ja-JP" dirty="0" smtClean="0"/>
          </a:p>
          <a:p>
            <a:pPr lvl="2"/>
            <a:endParaRPr kumimoji="1"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pic>
        <p:nvPicPr>
          <p:cNvPr id="7" name="Picture 7"/>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4552" y="1628800"/>
            <a:ext cx="1264688" cy="2232248"/>
          </a:xfrm>
          <a:prstGeom prst="rect">
            <a:avLst/>
          </a:prstGeom>
          <a:noFill/>
          <a:ln w="3175" cmpd="sng">
            <a:solidFill>
              <a:schemeClr val="tx1"/>
            </a:solidFill>
          </a:ln>
        </p:spPr>
      </p:pic>
      <p:pic>
        <p:nvPicPr>
          <p:cNvPr id="8"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7216" y="1628800"/>
            <a:ext cx="1388163" cy="2232248"/>
          </a:xfrm>
          <a:prstGeom prst="rect">
            <a:avLst/>
          </a:prstGeom>
          <a:noFill/>
          <a:ln w="3175" cmpd="sng">
            <a:solidFill>
              <a:schemeClr val="tx1"/>
            </a:solidFill>
          </a:ln>
        </p:spPr>
      </p:pic>
      <p:pic>
        <p:nvPicPr>
          <p:cNvPr id="9" name="Picture 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53355" y="1628801"/>
            <a:ext cx="1386003" cy="2232248"/>
          </a:xfrm>
          <a:prstGeom prst="rect">
            <a:avLst/>
          </a:prstGeom>
          <a:noFill/>
          <a:ln w="3175" cmpd="sng">
            <a:solidFill>
              <a:schemeClr val="tx1"/>
            </a:solidFill>
          </a:ln>
        </p:spPr>
      </p:pic>
    </p:spTree>
    <p:extLst>
      <p:ext uri="{BB962C8B-B14F-4D97-AF65-F5344CB8AC3E}">
        <p14:creationId xmlns:p14="http://schemas.microsoft.com/office/powerpoint/2010/main" val="3790947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ODF</a:t>
            </a:r>
            <a:r>
              <a:rPr lang="ja-JP" altLang="en-US" dirty="0" smtClean="0"/>
              <a:t>利用アプリ</a:t>
            </a:r>
            <a:endParaRPr kumimoji="1" lang="ja-JP" altLang="en-US" dirty="0"/>
          </a:p>
        </p:txBody>
      </p:sp>
      <p:sp>
        <p:nvSpPr>
          <p:cNvPr id="3" name="コンテンツ プレースホルダー 2"/>
          <p:cNvSpPr>
            <a:spLocks noGrp="1"/>
          </p:cNvSpPr>
          <p:nvPr>
            <p:ph idx="1"/>
          </p:nvPr>
        </p:nvSpPr>
        <p:spPr>
          <a:xfrm>
            <a:off x="351414" y="1143001"/>
            <a:ext cx="9146415" cy="2574032"/>
          </a:xfrm>
        </p:spPr>
        <p:txBody>
          <a:bodyPr/>
          <a:lstStyle/>
          <a:p>
            <a:r>
              <a:rPr kumimoji="1" lang="en-US" altLang="ja-JP" dirty="0" err="1" smtClean="0"/>
              <a:t>ODF</a:t>
            </a:r>
            <a:r>
              <a:rPr kumimoji="1" lang="ja-JP" altLang="en-US" dirty="0" smtClean="0"/>
              <a:t>の概要</a:t>
            </a:r>
            <a:endParaRPr kumimoji="1" lang="en-US" altLang="ja-JP" dirty="0" smtClean="0"/>
          </a:p>
          <a:p>
            <a:pPr lvl="1"/>
            <a:r>
              <a:rPr lang="en-US" altLang="ja-JP" dirty="0" smtClean="0"/>
              <a:t>XML</a:t>
            </a:r>
            <a:r>
              <a:rPr lang="ja-JP" altLang="en-US" dirty="0" smtClean="0"/>
              <a:t>ベースで競技データ（選手の情報、過去の成績、競技日程、会場の情報、競技のライブ映像、競技結果、メダルの獲得状況、競技のルール等）を競技種別毎にリアルタイムで提供するデータ提供基盤</a:t>
            </a:r>
            <a:endParaRPr lang="en-US" altLang="ja-JP" dirty="0" smtClean="0"/>
          </a:p>
          <a:p>
            <a:pPr lvl="1"/>
            <a:r>
              <a:rPr kumimoji="1" lang="en-US" altLang="ja-JP" dirty="0" smtClean="0"/>
              <a:t>2010</a:t>
            </a:r>
            <a:r>
              <a:rPr kumimoji="1" lang="ja-JP" altLang="en-US" dirty="0" smtClean="0"/>
              <a:t>年バンクーバーオリンピックより運用開始</a:t>
            </a:r>
            <a:endParaRPr kumimoji="1" lang="en-US" altLang="ja-JP" dirty="0" smtClean="0"/>
          </a:p>
          <a:p>
            <a:pPr lvl="1"/>
            <a:r>
              <a:rPr lang="ja-JP" altLang="en-US" dirty="0" smtClean="0"/>
              <a:t>放送や報道関係の主にメディア向けにライセンスに基づいてデータ提供</a:t>
            </a:r>
            <a:endParaRPr kumimoji="1" lang="en-US" altLang="ja-JP" dirty="0" smtClean="0"/>
          </a:p>
          <a:p>
            <a:r>
              <a:rPr lang="en-US" altLang="ja-JP" dirty="0" err="1" smtClean="0"/>
              <a:t>ODF</a:t>
            </a:r>
            <a:r>
              <a:rPr lang="ja-JP" altLang="en-US" dirty="0" smtClean="0"/>
              <a:t>利用サービスとしてのアプリの増加</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
        <p:nvSpPr>
          <p:cNvPr id="5" name="コンテンツ プレースホルダー 2"/>
          <p:cNvSpPr txBox="1">
            <a:spLocks/>
          </p:cNvSpPr>
          <p:nvPr/>
        </p:nvSpPr>
        <p:spPr bwMode="auto">
          <a:xfrm>
            <a:off x="344489" y="3284984"/>
            <a:ext cx="5184576" cy="2574032"/>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endParaRPr lang="en-US" altLang="ja-JP" kern="0" dirty="0" smtClean="0"/>
          </a:p>
          <a:p>
            <a:pPr lvl="1" latinLnBrk="0"/>
            <a:r>
              <a:rPr lang="en-US" altLang="ja-JP" kern="0" dirty="0" smtClean="0"/>
              <a:t>BBC Sport App</a:t>
            </a:r>
          </a:p>
          <a:p>
            <a:pPr lvl="2" latinLnBrk="0"/>
            <a:r>
              <a:rPr lang="ja-JP" altLang="en-US" kern="0" dirty="0"/>
              <a:t>オリンピック</a:t>
            </a:r>
            <a:r>
              <a:rPr lang="ja-JP" altLang="en-US" kern="0" dirty="0" smtClean="0"/>
              <a:t>の最新情報、動画、メダル獲得情報、ハイライト映像等を提供</a:t>
            </a:r>
            <a:endParaRPr lang="ja-JP" altLang="en-US" kern="0" dirty="0"/>
          </a:p>
        </p:txBody>
      </p:sp>
      <p:pic>
        <p:nvPicPr>
          <p:cNvPr id="6" name="Picture 1" descr="https://www.windowscentral.com/sites/wpcentral.com/files/styles/large/public/field/image/2016/07/BBC-Sport-Screens.jpg?itok=oyvhwsWt"/>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73080" y="3861048"/>
            <a:ext cx="4029438" cy="2328748"/>
          </a:xfrm>
          <a:prstGeom prst="rect">
            <a:avLst/>
          </a:prstGeom>
          <a:noFill/>
          <a:ln w="3175" cmpd="sng">
            <a:solidFill>
              <a:schemeClr val="tx1"/>
            </a:solidFill>
          </a:ln>
        </p:spPr>
      </p:pic>
    </p:spTree>
    <p:extLst>
      <p:ext uri="{BB962C8B-B14F-4D97-AF65-F5344CB8AC3E}">
        <p14:creationId xmlns:p14="http://schemas.microsoft.com/office/powerpoint/2010/main" val="118430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ODF</a:t>
            </a:r>
            <a:r>
              <a:rPr lang="ja-JP" altLang="en-US" dirty="0" smtClean="0"/>
              <a:t>利用アプリ</a:t>
            </a:r>
            <a:endParaRPr kumimoji="1" lang="ja-JP" altLang="en-US" dirty="0"/>
          </a:p>
        </p:txBody>
      </p:sp>
      <p:sp>
        <p:nvSpPr>
          <p:cNvPr id="3" name="コンテンツ プレースホルダー 2"/>
          <p:cNvSpPr>
            <a:spLocks noGrp="1"/>
          </p:cNvSpPr>
          <p:nvPr>
            <p:ph idx="1"/>
          </p:nvPr>
        </p:nvSpPr>
        <p:spPr>
          <a:xfrm>
            <a:off x="351415" y="1143001"/>
            <a:ext cx="5321666" cy="2574032"/>
          </a:xfrm>
        </p:spPr>
        <p:txBody>
          <a:bodyPr/>
          <a:lstStyle/>
          <a:p>
            <a:r>
              <a:rPr kumimoji="1" lang="en-US" altLang="ja-JP" dirty="0" err="1" smtClean="0"/>
              <a:t>ODF</a:t>
            </a:r>
            <a:r>
              <a:rPr lang="ja-JP" altLang="en-US" dirty="0" smtClean="0"/>
              <a:t>利用サービス</a:t>
            </a:r>
            <a:r>
              <a:rPr lang="ja-JP" altLang="en-US" dirty="0"/>
              <a:t>として</a:t>
            </a:r>
            <a:r>
              <a:rPr lang="ja-JP" altLang="en-US" dirty="0" smtClean="0"/>
              <a:t>のアプリの増加</a:t>
            </a:r>
            <a:endParaRPr kumimoji="1" lang="en-US" altLang="ja-JP" dirty="0" smtClean="0"/>
          </a:p>
          <a:p>
            <a:pPr lvl="1"/>
            <a:r>
              <a:rPr lang="en-US" altLang="ja-JP" dirty="0" smtClean="0"/>
              <a:t>ESPN</a:t>
            </a:r>
          </a:p>
          <a:p>
            <a:pPr lvl="2"/>
            <a:r>
              <a:rPr kumimoji="1" lang="en-US" altLang="ja-JP" dirty="0" err="1" smtClean="0"/>
              <a:t>RIO2016</a:t>
            </a:r>
            <a:r>
              <a:rPr lang="ja-JP" altLang="en-US" dirty="0" smtClean="0"/>
              <a:t>のために開発されたものではなく、</a:t>
            </a:r>
            <a:r>
              <a:rPr lang="en-US" altLang="ja-JP" dirty="0" smtClean="0"/>
              <a:t>ESPN</a:t>
            </a:r>
            <a:r>
              <a:rPr lang="ja-JP" altLang="en-US" dirty="0" smtClean="0"/>
              <a:t>の視聴者向けのスポーツ情報アプリ（</a:t>
            </a:r>
            <a:r>
              <a:rPr lang="en-US" altLang="ja-JP" dirty="0" smtClean="0"/>
              <a:t>ESPN</a:t>
            </a:r>
            <a:r>
              <a:rPr lang="ja-JP" altLang="en-US" dirty="0" smtClean="0"/>
              <a:t>の視聴契約をしているユーザのみが利用可能）</a:t>
            </a:r>
            <a:endParaRPr kumimoji="1" lang="en-US" altLang="ja-JP" dirty="0" smtClean="0"/>
          </a:p>
          <a:p>
            <a:pPr lvl="2"/>
            <a:r>
              <a:rPr kumimoji="1" lang="ja-JP" altLang="en-US" dirty="0" smtClean="0"/>
              <a:t>オリンピック関連のニュース、動画、ポッドキャストの提供</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pic>
        <p:nvPicPr>
          <p:cNvPr id="7" name="Picture 10"/>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45088" y="1124744"/>
            <a:ext cx="4026269" cy="2341899"/>
          </a:xfrm>
          <a:prstGeom prst="rect">
            <a:avLst/>
          </a:prstGeom>
          <a:noFill/>
          <a:ln w="3175" cmpd="sng">
            <a:solidFill>
              <a:schemeClr val="tx1"/>
            </a:solidFill>
          </a:ln>
        </p:spPr>
      </p:pic>
      <p:sp>
        <p:nvSpPr>
          <p:cNvPr id="8" name="コンテンツ プレースホルダー 2"/>
          <p:cNvSpPr txBox="1">
            <a:spLocks/>
          </p:cNvSpPr>
          <p:nvPr/>
        </p:nvSpPr>
        <p:spPr bwMode="auto">
          <a:xfrm>
            <a:off x="344487" y="3466642"/>
            <a:ext cx="9505057" cy="2554645"/>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lnSpcReduction="10000"/>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vl="1" latinLnBrk="0"/>
            <a:r>
              <a:rPr lang="ja-JP" altLang="en-US" kern="0" dirty="0" smtClean="0"/>
              <a:t>同様のアプリが各種事業者より多数提供</a:t>
            </a:r>
            <a:endParaRPr lang="en-US" altLang="ja-JP" kern="0" dirty="0" smtClean="0"/>
          </a:p>
          <a:p>
            <a:pPr lvl="2" latinLnBrk="0"/>
            <a:r>
              <a:rPr lang="en-US" altLang="ja-JP" kern="0" dirty="0" smtClean="0"/>
              <a:t>The Score</a:t>
            </a:r>
            <a:r>
              <a:rPr lang="ja-JP" altLang="en-US" kern="0" dirty="0" smtClean="0"/>
              <a:t>：</a:t>
            </a:r>
            <a:r>
              <a:rPr lang="en-US" altLang="ja-JP" kern="0" dirty="0" smtClean="0"/>
              <a:t>NFL</a:t>
            </a:r>
            <a:r>
              <a:rPr lang="ja-JP" altLang="en-US" kern="0" dirty="0" err="1" smtClean="0"/>
              <a:t>、</a:t>
            </a:r>
            <a:r>
              <a:rPr lang="en-US" altLang="ja-JP" kern="0" dirty="0" err="1" smtClean="0"/>
              <a:t>MLB</a:t>
            </a:r>
            <a:r>
              <a:rPr lang="ja-JP" altLang="en-US" kern="0" dirty="0" err="1" smtClean="0"/>
              <a:t>、</a:t>
            </a:r>
            <a:r>
              <a:rPr lang="en-US" altLang="ja-JP" kern="0" dirty="0" smtClean="0"/>
              <a:t>NBA</a:t>
            </a:r>
            <a:r>
              <a:rPr lang="ja-JP" altLang="en-US" kern="0" dirty="0" err="1" smtClean="0"/>
              <a:t>、</a:t>
            </a:r>
            <a:r>
              <a:rPr lang="en-US" altLang="ja-JP" kern="0" dirty="0" smtClean="0"/>
              <a:t>NCAA</a:t>
            </a:r>
            <a:r>
              <a:rPr lang="ja-JP" altLang="en-US" kern="0" dirty="0" err="1" smtClean="0"/>
              <a:t>、</a:t>
            </a:r>
            <a:r>
              <a:rPr lang="en-US" altLang="ja-JP" kern="0" dirty="0" smtClean="0"/>
              <a:t>NHL</a:t>
            </a:r>
            <a:r>
              <a:rPr lang="ja-JP" altLang="en-US" kern="0" dirty="0" err="1" smtClean="0"/>
              <a:t>、</a:t>
            </a:r>
            <a:r>
              <a:rPr lang="ja-JP" altLang="en-US" kern="0" dirty="0" smtClean="0"/>
              <a:t>英国プレミアリーグ等の情報提供アプリ</a:t>
            </a:r>
            <a:endParaRPr lang="en-US" altLang="ja-JP" kern="0" dirty="0" smtClean="0"/>
          </a:p>
          <a:p>
            <a:pPr lvl="2" latinLnBrk="0"/>
            <a:r>
              <a:rPr lang="en-US" altLang="ja-JP" kern="0" dirty="0" smtClean="0"/>
              <a:t>NBC Sports</a:t>
            </a:r>
            <a:r>
              <a:rPr lang="ja-JP" altLang="en-US" kern="0" dirty="0" smtClean="0"/>
              <a:t>：</a:t>
            </a:r>
            <a:r>
              <a:rPr lang="en-US" altLang="ja-JP" kern="0" dirty="0" smtClean="0"/>
              <a:t>NBC</a:t>
            </a:r>
            <a:r>
              <a:rPr lang="ja-JP" altLang="en-US" kern="0" dirty="0" err="1" smtClean="0"/>
              <a:t>が提</a:t>
            </a:r>
            <a:r>
              <a:rPr lang="ja-JP" altLang="en-US" kern="0" dirty="0" smtClean="0"/>
              <a:t>供するスポーツ情報アプリ</a:t>
            </a:r>
            <a:endParaRPr lang="en-US" altLang="ja-JP" kern="0" dirty="0" smtClean="0"/>
          </a:p>
          <a:p>
            <a:pPr lvl="2" latinLnBrk="0"/>
            <a:r>
              <a:rPr lang="en-US" altLang="ja-JP" kern="0" dirty="0" smtClean="0"/>
              <a:t>Hot Star TV Movies Live Cricket</a:t>
            </a:r>
            <a:r>
              <a:rPr lang="ja-JP" altLang="en-US" kern="0" dirty="0" smtClean="0"/>
              <a:t>：インドのスポーツ関係生放送アプリ</a:t>
            </a:r>
            <a:endParaRPr lang="en-US" altLang="ja-JP" kern="0" dirty="0" smtClean="0"/>
          </a:p>
          <a:p>
            <a:pPr lvl="2" latinLnBrk="0"/>
            <a:r>
              <a:rPr lang="en-US" altLang="ja-JP" kern="0" dirty="0" smtClean="0"/>
              <a:t>Flow Rio</a:t>
            </a:r>
            <a:r>
              <a:rPr lang="ja-JP" altLang="en-US" kern="0" dirty="0" smtClean="0"/>
              <a:t>：</a:t>
            </a:r>
            <a:r>
              <a:rPr lang="en-US" altLang="ja-JP" kern="0" dirty="0" smtClean="0"/>
              <a:t>Cable and Wireless</a:t>
            </a:r>
            <a:r>
              <a:rPr lang="ja-JP" altLang="en-US" kern="0" dirty="0" smtClean="0"/>
              <a:t>が公式パートナーとして</a:t>
            </a:r>
            <a:r>
              <a:rPr lang="en-US" altLang="ja-JP" kern="0" dirty="0" err="1" smtClean="0"/>
              <a:t>RIO2016</a:t>
            </a:r>
            <a:r>
              <a:rPr lang="ja-JP" altLang="en-US" kern="0" dirty="0" smtClean="0"/>
              <a:t>のために提供したライブ観戦アプリ</a:t>
            </a:r>
            <a:endParaRPr lang="en-US" altLang="ja-JP" kern="0" dirty="0" smtClean="0"/>
          </a:p>
          <a:p>
            <a:pPr lvl="2" latinLnBrk="0"/>
            <a:r>
              <a:rPr lang="en-US" altLang="ja-JP" kern="0" dirty="0" smtClean="0"/>
              <a:t>2016 Table Games</a:t>
            </a:r>
            <a:r>
              <a:rPr lang="ja-JP" altLang="en-US" kern="0" dirty="0" smtClean="0"/>
              <a:t>：主に報道機関向けに開発されたアプリで、競技の結果を自動更新方式で提供</a:t>
            </a:r>
            <a:endParaRPr lang="en-US" altLang="ja-JP" kern="0" dirty="0" smtClean="0"/>
          </a:p>
          <a:p>
            <a:pPr lvl="2" latinLnBrk="0"/>
            <a:r>
              <a:rPr lang="en-US" altLang="ja-JP" kern="0" dirty="0" smtClean="0"/>
              <a:t>Brazil 2016 - My Country</a:t>
            </a:r>
            <a:r>
              <a:rPr lang="ja-JP" altLang="en-US" kern="0" dirty="0" smtClean="0"/>
              <a:t>：利用者が特定の国についてのデータを追跡できるようにしたアプリで、自国のメダル獲得数や選手の状態等を把握可能</a:t>
            </a:r>
            <a:endParaRPr lang="en-US" altLang="ja-JP" kern="0" dirty="0" smtClean="0"/>
          </a:p>
          <a:p>
            <a:pPr lvl="2" latinLnBrk="0"/>
            <a:r>
              <a:rPr lang="en-US" altLang="ja-JP" kern="0" dirty="0" smtClean="0"/>
              <a:t>UOL </a:t>
            </a:r>
            <a:r>
              <a:rPr lang="en-US" altLang="ja-JP" kern="0" dirty="0" err="1" smtClean="0"/>
              <a:t>Olimpiadas</a:t>
            </a:r>
            <a:r>
              <a:rPr lang="en-US" altLang="ja-JP" kern="0" dirty="0" smtClean="0"/>
              <a:t> Rio 2016</a:t>
            </a:r>
            <a:r>
              <a:rPr lang="ja-JP" altLang="en-US" kern="0" dirty="0" smtClean="0"/>
              <a:t>：ブラジル最大のメディアグループ</a:t>
            </a:r>
            <a:r>
              <a:rPr lang="en-US" altLang="ja-JP" kern="0" dirty="0" smtClean="0"/>
              <a:t>UOL</a:t>
            </a:r>
            <a:r>
              <a:rPr lang="ja-JP" altLang="en-US" kern="0" dirty="0" smtClean="0"/>
              <a:t>が開発し、オリンピックの情報全般を提供</a:t>
            </a:r>
            <a:endParaRPr lang="en-US" altLang="ja-JP" kern="0" dirty="0"/>
          </a:p>
        </p:txBody>
      </p:sp>
    </p:spTree>
    <p:extLst>
      <p:ext uri="{BB962C8B-B14F-4D97-AF65-F5344CB8AC3E}">
        <p14:creationId xmlns:p14="http://schemas.microsoft.com/office/powerpoint/2010/main" val="307172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間接的</a:t>
            </a:r>
            <a:r>
              <a:rPr lang="ja-JP" altLang="en-US" dirty="0" smtClean="0"/>
              <a:t>に関連したアプリ</a:t>
            </a:r>
            <a:endParaRPr kumimoji="1" lang="ja-JP" altLang="en-US" dirty="0"/>
          </a:p>
        </p:txBody>
      </p:sp>
      <p:sp>
        <p:nvSpPr>
          <p:cNvPr id="3" name="コンテンツ プレースホルダー 2"/>
          <p:cNvSpPr>
            <a:spLocks noGrp="1"/>
          </p:cNvSpPr>
          <p:nvPr>
            <p:ph idx="1"/>
          </p:nvPr>
        </p:nvSpPr>
        <p:spPr>
          <a:xfrm>
            <a:off x="351414" y="1143001"/>
            <a:ext cx="9146415" cy="917848"/>
          </a:xfrm>
        </p:spPr>
        <p:txBody>
          <a:bodyPr/>
          <a:lstStyle/>
          <a:p>
            <a:r>
              <a:rPr kumimoji="1" lang="en-US" altLang="ja-JP" dirty="0" smtClean="0"/>
              <a:t>Olympic City Transport Challenge</a:t>
            </a:r>
            <a:r>
              <a:rPr kumimoji="1" lang="ja-JP" altLang="en-US" dirty="0" smtClean="0"/>
              <a:t>の優秀</a:t>
            </a:r>
            <a:r>
              <a:rPr lang="ja-JP" altLang="en-US" dirty="0"/>
              <a:t>アプリ</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sp>
        <p:nvSpPr>
          <p:cNvPr id="5" name="コンテンツ プレースホルダー 2"/>
          <p:cNvSpPr txBox="1">
            <a:spLocks/>
          </p:cNvSpPr>
          <p:nvPr/>
        </p:nvSpPr>
        <p:spPr bwMode="auto">
          <a:xfrm>
            <a:off x="344488" y="1124744"/>
            <a:ext cx="5472607" cy="5184576"/>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endParaRPr lang="en-US" altLang="ja-JP" kern="0" dirty="0" smtClean="0"/>
          </a:p>
          <a:p>
            <a:pPr lvl="1" latinLnBrk="0"/>
            <a:r>
              <a:rPr lang="en-US" altLang="ja-JP" kern="0" dirty="0" err="1" smtClean="0"/>
              <a:t>Livrit</a:t>
            </a:r>
            <a:endParaRPr lang="en-US" altLang="ja-JP" kern="0" dirty="0" smtClean="0"/>
          </a:p>
          <a:p>
            <a:pPr lvl="2" latinLnBrk="0"/>
            <a:r>
              <a:rPr lang="ja-JP" altLang="en-US" kern="0" dirty="0" smtClean="0"/>
              <a:t>身体障害者向けに歩道上の障害物を避けたり、移動距離の少ないルートを知らせてくれるアプリ</a:t>
            </a:r>
            <a:endParaRPr lang="en-US" altLang="ja-JP" kern="0" dirty="0" smtClean="0"/>
          </a:p>
          <a:p>
            <a:pPr lvl="2" latinLnBrk="0"/>
            <a:r>
              <a:rPr lang="ja-JP" altLang="en-US" kern="0" dirty="0" smtClean="0"/>
              <a:t>利用者による相互情報提供</a:t>
            </a:r>
            <a:endParaRPr lang="en-US" altLang="ja-JP" kern="0" dirty="0" smtClean="0"/>
          </a:p>
          <a:p>
            <a:pPr lvl="1" latinLnBrk="0"/>
            <a:endParaRPr lang="en-US" altLang="ja-JP" kern="0" dirty="0" smtClean="0"/>
          </a:p>
          <a:p>
            <a:pPr lvl="1" latinLnBrk="0"/>
            <a:r>
              <a:rPr lang="en-US" altLang="ja-JP" kern="0" dirty="0" err="1" smtClean="0"/>
              <a:t>TRAFI</a:t>
            </a:r>
            <a:endParaRPr lang="en-US" altLang="ja-JP" kern="0" dirty="0" smtClean="0"/>
          </a:p>
          <a:p>
            <a:pPr lvl="2" latinLnBrk="0"/>
            <a:r>
              <a:rPr lang="ja-JP" altLang="en-US" kern="0" dirty="0" smtClean="0"/>
              <a:t>リオ市内で利用できる全種類の交通機関を網羅したルート検索アプリで、オリンピックのイベント情報も盛り込み、会場へのルート検索の機能などを提供</a:t>
            </a:r>
            <a:endParaRPr lang="en-US" altLang="ja-JP" kern="0" dirty="0" smtClean="0"/>
          </a:p>
          <a:p>
            <a:pPr lvl="2" latinLnBrk="0"/>
            <a:r>
              <a:rPr lang="en-US" altLang="ja-JP" kern="0" dirty="0" err="1" smtClean="0"/>
              <a:t>COR</a:t>
            </a:r>
            <a:r>
              <a:rPr lang="ja-JP" altLang="en-US" kern="0" dirty="0" smtClean="0"/>
              <a:t>のデータ等を利用</a:t>
            </a:r>
            <a:endParaRPr lang="en-US" altLang="ja-JP" kern="0" dirty="0" smtClean="0"/>
          </a:p>
          <a:p>
            <a:pPr lvl="1" latinLnBrk="0"/>
            <a:endParaRPr lang="en-US" altLang="ja-JP" kern="0" dirty="0" smtClean="0"/>
          </a:p>
          <a:p>
            <a:pPr lvl="1" latinLnBrk="0"/>
            <a:r>
              <a:rPr lang="en-US" altLang="ja-JP" kern="0" dirty="0" err="1" smtClean="0"/>
              <a:t>RioGO</a:t>
            </a:r>
            <a:endParaRPr lang="en-US" altLang="ja-JP" kern="0" dirty="0" smtClean="0"/>
          </a:p>
          <a:p>
            <a:pPr lvl="2" latinLnBrk="0"/>
            <a:r>
              <a:rPr lang="ja-JP" altLang="en-US" kern="0" dirty="0" smtClean="0"/>
              <a:t>オリンピック競技会場へのその日の最善ルートを示してくれるアプリ</a:t>
            </a:r>
            <a:endParaRPr lang="en-US" altLang="ja-JP" kern="0" dirty="0" smtClean="0"/>
          </a:p>
          <a:p>
            <a:pPr lvl="2" latinLnBrk="0"/>
            <a:r>
              <a:rPr lang="ja-JP" altLang="en-US" kern="0" dirty="0" smtClean="0"/>
              <a:t>リオ市のオープンデータカタログを利用</a:t>
            </a:r>
            <a:endParaRPr lang="ja-JP" altLang="en-US" kern="0" dirty="0"/>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6917396" y="1124744"/>
            <a:ext cx="1808460" cy="1997967"/>
          </a:xfrm>
          <a:prstGeom prst="rect">
            <a:avLst/>
          </a:prstGeom>
          <a:noFill/>
          <a:ln>
            <a:noFill/>
          </a:ln>
        </p:spPr>
      </p:pic>
      <p:pic>
        <p:nvPicPr>
          <p:cNvPr id="7" name="Picture 1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7396" y="3397454"/>
            <a:ext cx="696966" cy="1440160"/>
          </a:xfrm>
          <a:prstGeom prst="rect">
            <a:avLst/>
          </a:prstGeom>
          <a:noFill/>
          <a:ln w="3175" cmpd="sng">
            <a:solidFill>
              <a:schemeClr val="tx1"/>
            </a:solidFill>
          </a:ln>
        </p:spPr>
      </p:pic>
      <p:pic>
        <p:nvPicPr>
          <p:cNvPr id="8" name="Picture 1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16624" y="3386106"/>
            <a:ext cx="1476164" cy="1440160"/>
          </a:xfrm>
          <a:prstGeom prst="rect">
            <a:avLst/>
          </a:prstGeom>
          <a:noFill/>
          <a:ln w="3175" cmpd="sng">
            <a:solidFill>
              <a:schemeClr val="tx1"/>
            </a:solidFill>
          </a:ln>
        </p:spPr>
      </p:pic>
      <p:pic>
        <p:nvPicPr>
          <p:cNvPr id="9" name="Picture 61" descr="Image result for RioGO"/>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17396" y="5019878"/>
            <a:ext cx="760201" cy="1361450"/>
          </a:xfrm>
          <a:prstGeom prst="rect">
            <a:avLst/>
          </a:prstGeom>
          <a:noFill/>
          <a:ln w="3175" cmpd="sng">
            <a:solidFill>
              <a:schemeClr val="tx1"/>
            </a:solidFill>
          </a:ln>
        </p:spPr>
      </p:pic>
      <p:pic>
        <p:nvPicPr>
          <p:cNvPr id="10" name="Picture 67" descr="Image result for RioGO"/>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11675" y="5019878"/>
            <a:ext cx="765477" cy="1361450"/>
          </a:xfrm>
          <a:prstGeom prst="rect">
            <a:avLst/>
          </a:prstGeom>
          <a:noFill/>
          <a:ln w="3175" cmpd="sng">
            <a:solidFill>
              <a:schemeClr val="tx1"/>
            </a:solidFill>
          </a:ln>
        </p:spPr>
      </p:pic>
      <p:pic>
        <p:nvPicPr>
          <p:cNvPr id="11" name="Picture 64" descr="Image result for RioGO"/>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482025" y="5019878"/>
            <a:ext cx="935471" cy="1361450"/>
          </a:xfrm>
          <a:prstGeom prst="rect">
            <a:avLst/>
          </a:prstGeom>
          <a:noFill/>
          <a:ln w="3175" cmpd="sng">
            <a:solidFill>
              <a:schemeClr val="tx1"/>
            </a:solidFill>
          </a:ln>
        </p:spPr>
      </p:pic>
    </p:spTree>
    <p:extLst>
      <p:ext uri="{BB962C8B-B14F-4D97-AF65-F5344CB8AC3E}">
        <p14:creationId xmlns:p14="http://schemas.microsoft.com/office/powerpoint/2010/main" val="58430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間接的</a:t>
            </a:r>
            <a:r>
              <a:rPr lang="ja-JP" altLang="en-US" dirty="0" smtClean="0"/>
              <a:t>に関連したアプリ</a:t>
            </a:r>
            <a:endParaRPr kumimoji="1" lang="ja-JP" altLang="en-US" dirty="0"/>
          </a:p>
        </p:txBody>
      </p:sp>
      <p:sp>
        <p:nvSpPr>
          <p:cNvPr id="3" name="コンテンツ プレースホルダー 2"/>
          <p:cNvSpPr>
            <a:spLocks noGrp="1"/>
          </p:cNvSpPr>
          <p:nvPr>
            <p:ph idx="1"/>
          </p:nvPr>
        </p:nvSpPr>
        <p:spPr>
          <a:xfrm>
            <a:off x="351414" y="1143001"/>
            <a:ext cx="9146415" cy="917848"/>
          </a:xfrm>
        </p:spPr>
        <p:txBody>
          <a:bodyPr/>
          <a:lstStyle/>
          <a:p>
            <a:r>
              <a:rPr kumimoji="1" lang="ja-JP" altLang="en-US" dirty="0" smtClean="0"/>
              <a:t>その他の観戦者、観光客向けアプリ</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5" name="コンテンツ プレースホルダー 2"/>
          <p:cNvSpPr txBox="1">
            <a:spLocks/>
          </p:cNvSpPr>
          <p:nvPr/>
        </p:nvSpPr>
        <p:spPr bwMode="auto">
          <a:xfrm>
            <a:off x="344488" y="1124744"/>
            <a:ext cx="5328591" cy="5184576"/>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endParaRPr lang="en-US" altLang="ja-JP" kern="0" dirty="0" smtClean="0"/>
          </a:p>
          <a:p>
            <a:pPr lvl="1" latinLnBrk="0"/>
            <a:r>
              <a:rPr lang="en-US" altLang="ja-JP" kern="0" dirty="0" smtClean="0"/>
              <a:t>Health Guardians App</a:t>
            </a:r>
          </a:p>
          <a:p>
            <a:pPr lvl="2" latinLnBrk="0"/>
            <a:r>
              <a:rPr lang="ja-JP" altLang="en-US" kern="0" dirty="0" smtClean="0"/>
              <a:t>保健省、保健局が提供し、ジカ熱の情報や薬局、病院等の情報を知ることの出来るアプリ</a:t>
            </a:r>
            <a:endParaRPr lang="en-US" altLang="ja-JP" kern="0" dirty="0" smtClean="0"/>
          </a:p>
          <a:p>
            <a:pPr lvl="2" latinLnBrk="0"/>
            <a:r>
              <a:rPr lang="ja-JP" altLang="en-US" kern="0" dirty="0" smtClean="0"/>
              <a:t>保健省のデータを利用</a:t>
            </a:r>
            <a:endParaRPr lang="en-US" altLang="ja-JP" kern="0" dirty="0" smtClean="0"/>
          </a:p>
          <a:p>
            <a:pPr lvl="2" latinLnBrk="0"/>
            <a:endParaRPr lang="en-US" altLang="ja-JP" kern="0" dirty="0"/>
          </a:p>
          <a:p>
            <a:pPr lvl="2" latinLnBrk="0"/>
            <a:endParaRPr lang="en-US" altLang="ja-JP" kern="0" dirty="0" smtClean="0"/>
          </a:p>
          <a:p>
            <a:pPr lvl="2" latinLnBrk="0"/>
            <a:endParaRPr lang="en-US" altLang="ja-JP" kern="0" dirty="0"/>
          </a:p>
          <a:p>
            <a:pPr lvl="2" latinLnBrk="0"/>
            <a:endParaRPr lang="en-US" altLang="ja-JP" kern="0" dirty="0" smtClean="0"/>
          </a:p>
          <a:p>
            <a:pPr lvl="1" latinLnBrk="0"/>
            <a:r>
              <a:rPr lang="en-US" altLang="ja-JP" kern="0" dirty="0" err="1" smtClean="0"/>
              <a:t>What3Words</a:t>
            </a:r>
            <a:endParaRPr lang="en-US" altLang="ja-JP" kern="0" dirty="0" smtClean="0"/>
          </a:p>
          <a:p>
            <a:pPr lvl="2" latinLnBrk="0"/>
            <a:r>
              <a:rPr lang="en-US" altLang="ja-JP" kern="0" dirty="0" smtClean="0"/>
              <a:t>GPS</a:t>
            </a:r>
            <a:r>
              <a:rPr lang="ja-JP" altLang="en-US" kern="0" dirty="0" smtClean="0"/>
              <a:t>を使用せずに３つの単語で</a:t>
            </a:r>
            <a:r>
              <a:rPr lang="en-US" altLang="ja-JP" kern="0" dirty="0" err="1" smtClean="0"/>
              <a:t>3m</a:t>
            </a:r>
            <a:r>
              <a:rPr lang="en-US" altLang="ja-JP" kern="0" baseline="30000" dirty="0" err="1" smtClean="0"/>
              <a:t>2</a:t>
            </a:r>
            <a:r>
              <a:rPr lang="ja-JP" altLang="en-US" kern="0" dirty="0" smtClean="0"/>
              <a:t>の地域についての位置情報を知ることが出来るアプリ</a:t>
            </a:r>
            <a:endParaRPr lang="en-US" altLang="ja-JP" kern="0" dirty="0" smtClean="0"/>
          </a:p>
          <a:p>
            <a:pPr lvl="2" latinLnBrk="0"/>
            <a:r>
              <a:rPr lang="ja-JP" altLang="en-US" kern="0" dirty="0"/>
              <a:t>リオ</a:t>
            </a:r>
            <a:r>
              <a:rPr lang="ja-JP" altLang="en-US" kern="0" dirty="0" smtClean="0"/>
              <a:t>の町並みは系統だって整理されていないため、ファベイラ（リオにある貧民街で犯罪多発地帯）の</a:t>
            </a:r>
            <a:r>
              <a:rPr lang="ja-JP" altLang="en-US" kern="0" dirty="0" err="1" smtClean="0"/>
              <a:t>ような</a:t>
            </a:r>
            <a:r>
              <a:rPr lang="ja-JP" altLang="en-US" kern="0" dirty="0" smtClean="0"/>
              <a:t>地域に迷い込まないように、旅行者向けに正しい道を見つけるガイドを提供</a:t>
            </a:r>
            <a:endParaRPr lang="en-US" altLang="ja-JP" kern="0" dirty="0" smtClean="0"/>
          </a:p>
          <a:p>
            <a:pPr lvl="2" latinLnBrk="0"/>
            <a:r>
              <a:rPr lang="ja-JP" altLang="en-US" kern="0" dirty="0"/>
              <a:t>ある</a:t>
            </a:r>
            <a:r>
              <a:rPr lang="ja-JP" altLang="en-US" kern="0" dirty="0" smtClean="0"/>
              <a:t>場所</a:t>
            </a:r>
            <a:r>
              <a:rPr lang="ja-JP" altLang="en-US" kern="0" dirty="0"/>
              <a:t>へ</a:t>
            </a:r>
            <a:r>
              <a:rPr lang="ja-JP" altLang="en-US" kern="0" dirty="0" smtClean="0"/>
              <a:t>の正確な進入口を知ったり、自分の位置を特定することが出来る</a:t>
            </a:r>
            <a:endParaRPr lang="en-US" altLang="ja-JP" kern="0" dirty="0" smtClean="0"/>
          </a:p>
          <a:p>
            <a:pPr lvl="2" latinLnBrk="0"/>
            <a:endParaRPr lang="ja-JP" altLang="en-US" kern="0" dirty="0"/>
          </a:p>
        </p:txBody>
      </p:sp>
      <p:pic>
        <p:nvPicPr>
          <p:cNvPr id="12" name="Picture 48"/>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46527" y="1454642"/>
            <a:ext cx="1264980" cy="2314536"/>
          </a:xfrm>
          <a:prstGeom prst="rect">
            <a:avLst/>
          </a:prstGeom>
          <a:noFill/>
          <a:ln w="3175" cmpd="sng">
            <a:solidFill>
              <a:srgbClr val="000000"/>
            </a:solidFill>
            <a:miter lim="800000"/>
            <a:headEnd/>
            <a:tailEnd/>
          </a:ln>
          <a:effectLst/>
        </p:spPr>
      </p:pic>
      <p:pic>
        <p:nvPicPr>
          <p:cNvPr id="13" name="Picture 50"/>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78193" y="1454643"/>
            <a:ext cx="1270415" cy="2314536"/>
          </a:xfrm>
          <a:prstGeom prst="rect">
            <a:avLst/>
          </a:prstGeom>
          <a:noFill/>
          <a:ln w="3175" cmpd="sng">
            <a:solidFill>
              <a:srgbClr val="000000"/>
            </a:solidFill>
            <a:miter lim="800000"/>
            <a:headEnd/>
            <a:tailEnd/>
          </a:ln>
          <a:effectLst/>
        </p:spPr>
      </p:pic>
      <p:pic>
        <p:nvPicPr>
          <p:cNvPr id="14" name="Picture 5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15294" y="1454642"/>
            <a:ext cx="1262242" cy="2314536"/>
          </a:xfrm>
          <a:prstGeom prst="rect">
            <a:avLst/>
          </a:prstGeom>
          <a:noFill/>
          <a:ln w="3175" cmpd="sng">
            <a:solidFill>
              <a:srgbClr val="000000"/>
            </a:solidFill>
            <a:miter lim="800000"/>
            <a:headEnd/>
            <a:tailEnd/>
          </a:ln>
          <a:effectLst/>
        </p:spPr>
      </p:pic>
      <p:pic>
        <p:nvPicPr>
          <p:cNvPr id="15" name="Picture 18"/>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38230" y="4080819"/>
            <a:ext cx="3287525" cy="1903548"/>
          </a:xfrm>
          <a:prstGeom prst="rect">
            <a:avLst/>
          </a:prstGeom>
          <a:noFill/>
          <a:ln w="3175" cmpd="sng">
            <a:solidFill>
              <a:schemeClr val="tx1"/>
            </a:solidFill>
          </a:ln>
        </p:spPr>
      </p:pic>
      <p:pic>
        <p:nvPicPr>
          <p:cNvPr id="16" name="Picture 20"/>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364289" y="4080819"/>
            <a:ext cx="1419452" cy="2418097"/>
          </a:xfrm>
          <a:prstGeom prst="rect">
            <a:avLst/>
          </a:prstGeom>
          <a:noFill/>
          <a:ln w="3175" cmpd="sng">
            <a:solidFill>
              <a:schemeClr val="tx1"/>
            </a:solidFill>
          </a:ln>
        </p:spPr>
      </p:pic>
    </p:spTree>
    <p:extLst>
      <p:ext uri="{BB962C8B-B14F-4D97-AF65-F5344CB8AC3E}">
        <p14:creationId xmlns:p14="http://schemas.microsoft.com/office/powerpoint/2010/main" val="1030729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9B8CA500-AB32-4A3C-B93E-CD492E224271}" vid="{D4CAFFFE-67A0-4DF2-B2F2-6BD9ABF8F007}"/>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Template>
  <TotalTime>0</TotalTime>
  <Words>1557</Words>
  <Application>Microsoft Office PowerPoint</Application>
  <PresentationFormat>A4 210 x 297 mm</PresentationFormat>
  <Paragraphs>135</Paragraphs>
  <Slides>12</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12</vt:i4>
      </vt:variant>
    </vt:vector>
  </HeadingPairs>
  <TitlesOfParts>
    <vt:vector size="27" baseType="lpstr">
      <vt:lpstr>ＤＦＧ華康ゴシック体W5</vt:lpstr>
      <vt:lpstr>ＤＦＧ平成ゴシック体W3</vt:lpstr>
      <vt:lpstr>ＤＦＧ平成ゴシック体W7</vt:lpstr>
      <vt:lpstr>굴림</vt:lpstr>
      <vt:lpstr>ＭＳ Ｐゴシック</vt:lpstr>
      <vt:lpstr>ＭＳ Ｐ明朝</vt:lpstr>
      <vt:lpstr>ヒラギノ角ゴ ProN W3</vt:lpstr>
      <vt:lpstr>ヒラギノ角ゴ ProN W6</vt:lpstr>
      <vt:lpstr>メイリオ</vt:lpstr>
      <vt:lpstr>平成明朝</vt:lpstr>
      <vt:lpstr>Arial</vt:lpstr>
      <vt:lpstr>Calibri</vt:lpstr>
      <vt:lpstr>Franklin Gothic Demi</vt:lpstr>
      <vt:lpstr>Wingdings</vt:lpstr>
      <vt:lpstr>VLEDパワポ基本テンプレート</vt:lpstr>
      <vt:lpstr>リオ五輪オープンデータ活用調査 中間報告</vt:lpstr>
      <vt:lpstr>概要</vt:lpstr>
      <vt:lpstr>概要</vt:lpstr>
      <vt:lpstr>IOC関連の公式アプリ</vt:lpstr>
      <vt:lpstr>IOC関連の公式アプリ</vt:lpstr>
      <vt:lpstr>ODF利用アプリ</vt:lpstr>
      <vt:lpstr>ODF利用アプリ</vt:lpstr>
      <vt:lpstr>間接的に関連したアプリ</vt:lpstr>
      <vt:lpstr>間接的に関連したアプリ</vt:lpstr>
      <vt:lpstr>間接的に関連したアプリ</vt:lpstr>
      <vt:lpstr>間接的に関連したアプリ</vt:lpstr>
      <vt:lpstr>PowerPoint プレゼンテーション</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2015-02-01T00:57:09Z</dcterms:created>
  <dcterms:modified xsi:type="dcterms:W3CDTF">2017-01-13T14:01:19Z</dcterms:modified>
</cp:coreProperties>
</file>