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59" r:id="rId5"/>
    <p:sldId id="261" r:id="rId6"/>
    <p:sldId id="258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1" autoAdjust="0"/>
    <p:restoredTop sz="94660"/>
  </p:normalViewPr>
  <p:slideViewPr>
    <p:cSldViewPr>
      <p:cViewPr varScale="1">
        <p:scale>
          <a:sx n="91" d="100"/>
          <a:sy n="9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E0F53-1D64-4F39-9E69-DD19D51FF89F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95CB-D3C1-454D-8944-E9960F1252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6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7A2F-2C73-4855-83F5-A864560DFCA8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502900"/>
            <a:ext cx="2133600" cy="365125"/>
          </a:xfrm>
        </p:spPr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74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4758F-9856-49BC-9199-86C88A2962DC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36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1567-7F61-40CB-A95E-FFBEF5076653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25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2621-C1F2-42F3-AB4D-598D24F88952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0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69F19-0359-4EEA-935E-F21B4A0EDC61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62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BD4E-A369-46AA-8497-5CE8B1DF2589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516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C3E2-C69A-4BE3-AD29-38EE92F75B2E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76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6845-2065-469D-A63D-A5DD5926E3D7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9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4449B-B4B5-454E-88AA-0446BDE3ABB1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86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DE845-C92E-4F8D-AE00-9E7D52E305EB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97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D8DA6-DE6B-4351-8108-54356C8F9ED0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43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8F1CF-0AEE-41C0-8A6B-470A2DD42BFA}" type="datetime1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D29A0-1D82-461B-8117-815182953B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66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67544" y="220486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関連イベントのご紹介</a:t>
            </a:r>
            <a:endParaRPr lang="en-US" altLang="ja-JP" sz="3600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endParaRPr lang="en-US" altLang="ja-JP" sz="2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en-US" altLang="ja-JP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2014.02.20</a:t>
            </a:r>
          </a:p>
          <a:p>
            <a:pPr algn="ctr"/>
            <a:endParaRPr lang="en-US" altLang="ja-JP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ja-JP" altLang="en-US" sz="2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オープンデータ流通推進コンソーシアム事務局</a:t>
            </a:r>
            <a:endParaRPr lang="ja-JP" altLang="en-US" sz="2400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991872" y="3667"/>
            <a:ext cx="1152128" cy="40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資料７</a:t>
            </a:r>
            <a:endParaRPr kumimoji="1" lang="en-US" altLang="ja-JP" dirty="0" smtClean="0">
              <a:solidFill>
                <a:schemeClr val="tx1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922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243268" y="908720"/>
            <a:ext cx="3970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昨年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に続き、今年も　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International 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Open Data Day 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が、</a:t>
            </a:r>
            <a:r>
              <a:rPr lang="en-US" altLang="ja-JP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2/22</a:t>
            </a:r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（土）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に全世界で開催されます。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endParaRPr lang="en-US" altLang="ja-JP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・国内では</a:t>
            </a:r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計３１都市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が参加（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2/11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現在）。昨年の８都市から大幅増です。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１．</a:t>
            </a:r>
            <a:r>
              <a:rPr lang="en-US" altLang="ja-JP" sz="32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International Open Data </a:t>
            </a:r>
            <a:r>
              <a:rPr lang="en-US" altLang="ja-JP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Day 2014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5688780" y="6185195"/>
            <a:ext cx="1898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http://odhd14.okfn.jp/</a:t>
            </a:r>
            <a:endParaRPr lang="ja-JP" altLang="en-US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4411314" cy="520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4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１．</a:t>
            </a:r>
            <a:r>
              <a:rPr lang="en-US" altLang="ja-JP" sz="32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International Open Data </a:t>
            </a:r>
            <a:r>
              <a:rPr lang="en-US" altLang="ja-JP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Day 2014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525091" y="6331979"/>
            <a:ext cx="18573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昨年度</a:t>
            </a:r>
            <a:r>
              <a:rPr lang="ja-JP" altLang="en-US" sz="1400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の</a:t>
            </a:r>
            <a:r>
              <a:rPr lang="ja-JP" altLang="en-US" sz="1400" dirty="0">
                <a:latin typeface="HGP明朝E" panose="02020900000000000000" pitchFamily="18" charset="-128"/>
                <a:ea typeface="HGP明朝E" panose="02020900000000000000" pitchFamily="18" charset="-128"/>
              </a:rPr>
              <a:t>様子</a:t>
            </a:r>
            <a:endParaRPr lang="en-US" altLang="ja-JP" sz="1400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lang="en-US" altLang="ja-JP" sz="1400" dirty="0" smtClean="0"/>
              <a:t>http</a:t>
            </a:r>
            <a:r>
              <a:rPr lang="en-US" altLang="ja-JP" sz="1400" dirty="0"/>
              <a:t>://</a:t>
            </a:r>
            <a:r>
              <a:rPr lang="en-US" altLang="ja-JP" sz="1400" dirty="0" smtClean="0"/>
              <a:t>odhd13.okfn.jp</a:t>
            </a:r>
            <a:r>
              <a:rPr lang="en-US" altLang="ja-JP" sz="1400" dirty="0"/>
              <a:t>/</a:t>
            </a:r>
            <a:endParaRPr lang="ja-JP" altLang="en-US" sz="1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51111" y="692696"/>
            <a:ext cx="573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・昨年度（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2013.02.23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開催</a:t>
            </a:r>
            <a:r>
              <a:rPr lang="ja-JP" altLang="en-US" dirty="0">
                <a:latin typeface="HGP明朝E" panose="02020900000000000000" pitchFamily="18" charset="-128"/>
                <a:ea typeface="HGP明朝E" panose="02020900000000000000" pitchFamily="18" charset="-128"/>
              </a:rPr>
              <a:t>）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の様子は以下のとおり。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19" y="1268760"/>
            <a:ext cx="3170533" cy="23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268760"/>
            <a:ext cx="1783425" cy="23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87" y="3857112"/>
            <a:ext cx="3678537" cy="24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07" y="1268760"/>
            <a:ext cx="3170534" cy="23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59" y="3857112"/>
            <a:ext cx="3672789" cy="244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7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１．</a:t>
            </a:r>
            <a:r>
              <a:rPr lang="en-US" altLang="ja-JP" sz="32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International Open Data </a:t>
            </a:r>
            <a:r>
              <a:rPr lang="en-US" altLang="ja-JP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Day 2014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3627061" y="6280069"/>
            <a:ext cx="1898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400" dirty="0"/>
              <a:t>http://odhd14.okfn.jp/</a:t>
            </a:r>
            <a:endParaRPr lang="ja-JP" altLang="en-US" sz="1400" dirty="0"/>
          </a:p>
        </p:txBody>
      </p:sp>
      <p:sp>
        <p:nvSpPr>
          <p:cNvPr id="5" name="正方形/長方形 4"/>
          <p:cNvSpPr/>
          <p:nvPr/>
        </p:nvSpPr>
        <p:spPr>
          <a:xfrm>
            <a:off x="499911" y="1268760"/>
            <a:ext cx="3816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１．北海道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札幌市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２．北海道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旭川市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３．青森県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４．岩手県滝沢市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５．宮城県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仙台市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６．福島県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会津若松市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７．群馬県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前橋市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８．千葉県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千葉市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９．千葉県流山市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１０．東京都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１１．東京都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荒川区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１２．二子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玉川（東京都世田谷区）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１３．神奈川県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横浜市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１４．神奈川県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川崎市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１５．神奈川県厚木市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１６．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石川県金沢市（野々市市、河北郡内灘町とも連携予定</a:t>
            </a:r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）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892398" y="1268760"/>
            <a:ext cx="374441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１７．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福井県鯖江市、越前市、福井市</a:t>
            </a:r>
            <a:endParaRPr lang="en-US" altLang="ja-JP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１８．長野県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須坂市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１９．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岐阜県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２０．静岡県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２１．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静岡県静岡市（静岡県立大学、三保松原）</a:t>
            </a: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２１．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静岡県</a:t>
            </a:r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湖西市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２２．愛知県名古屋市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２３．京都市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２４．大阪市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２５．兵庫県丹波市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２６．島根県松江市</a:t>
            </a:r>
            <a:endParaRPr lang="en-US" altLang="ja-JP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２７．岡山県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瀬戸内市</a:t>
            </a:r>
            <a:endParaRPr lang="en-US" altLang="ja-JP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２８．徳島県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２９．福岡県北九州市</a:t>
            </a:r>
            <a:endParaRPr lang="en-US" altLang="ja-JP" dirty="0" smtClean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３０．福岡県飯塚市</a:t>
            </a:r>
            <a:endParaRPr lang="ja-JP" altLang="en-US" dirty="0">
              <a:solidFill>
                <a:srgbClr val="0070C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358775" indent="-358775"/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３１</a:t>
            </a:r>
            <a:r>
              <a:rPr lang="ja-JP" altLang="en-US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．佐賀県</a:t>
            </a:r>
            <a:r>
              <a:rPr lang="ja-JP" altLang="en-US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佐賀市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51111" y="692696"/>
            <a:ext cx="5733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・今年の開催都市（国内）は以下のとおり（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2/11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現在）。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80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590" y="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１．</a:t>
            </a:r>
            <a:r>
              <a:rPr lang="en-US" altLang="ja-JP" sz="3200" dirty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International Open Data </a:t>
            </a:r>
            <a:r>
              <a:rPr lang="en-US" altLang="ja-JP" sz="3200" dirty="0" smtClean="0">
                <a:solidFill>
                  <a:srgbClr val="0070C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Day 2014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8590" y="584775"/>
            <a:ext cx="9135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305610" y="703690"/>
            <a:ext cx="85413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</a:t>
            </a:r>
            <a:r>
              <a:rPr lang="en-US" altLang="ja-JP" dirty="0">
                <a:latin typeface="HGP明朝E" panose="02020900000000000000" pitchFamily="18" charset="-128"/>
                <a:ea typeface="HGP明朝E" panose="02020900000000000000" pitchFamily="18" charset="-128"/>
              </a:rPr>
              <a:t>Open Data 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Day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で、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総務省オープンデータ実証実験の以下のデータも活用しましょう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！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1301"/>
              </p:ext>
            </p:extLst>
          </p:nvPr>
        </p:nvGraphicFramePr>
        <p:xfrm>
          <a:off x="219811" y="1268760"/>
          <a:ext cx="8712968" cy="5064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1215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テーマ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>
                          <a:latin typeface="+mn-ea"/>
                          <a:ea typeface="+mn-ea"/>
                        </a:rPr>
                        <a:t>主な提供データ</a:t>
                      </a:r>
                      <a:endParaRPr kumimoji="1" lang="ja-JP" altLang="en-US" sz="1400" b="1" dirty="0">
                        <a:latin typeface="+mn-ea"/>
                        <a:ea typeface="+mn-ea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zh-TW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1.</a:t>
                      </a:r>
                      <a:r>
                        <a:rPr kumimoji="1" lang="zh-TW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自治体行政情報実証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・イベント情報、医療機関情報、バス停情報、</a:t>
                      </a:r>
                      <a:r>
                        <a:rPr kumimoji="1" lang="en-US" altLang="ja-JP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Wi-Fi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設置場所情報、</a:t>
                      </a:r>
                      <a:r>
                        <a:rPr kumimoji="1" lang="en-US" altLang="ja-JP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AED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設置場所情報、子育て情報、避難所位置情報 等</a:t>
                      </a:r>
                      <a:endParaRPr kumimoji="1" lang="ja-JP" altLang="en-US" sz="12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TW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2.</a:t>
                      </a:r>
                      <a:r>
                        <a:rPr kumimoji="1" lang="zh-TW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社会資本実証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・工事実績情報（工事件名、工期、施工場所、工法等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・社会資本情報（名称、工法、幅員、建設年次、図面データ、入札情報データ等）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・苦情・問い合わせ情報（発生日時、発生場所、発生内容等）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・ソーシャルメディア情報（ソーシャルメディアに発信された社会資本に関する情報）</a:t>
                      </a:r>
                      <a:endParaRPr kumimoji="1" lang="ja-JP" altLang="en-US" sz="12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3.</a:t>
                      </a:r>
                      <a:r>
                        <a:rPr kumimoji="1" lang="ja-JP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観光実証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・モビリティ情報（公共交通路線情報、公共交通時刻表情報、公共交通停留所情報、駐車場の満空情報、バス平均移動時間、タクシー平均移動時間 等）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・観光情報（公共施設情報、旅館情報、物産店情報、観光施設情報 等）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・防災情報（避難所情報、防災拠点情報、帰宅支援ステージョン情報 等）</a:t>
                      </a:r>
                      <a:endParaRPr kumimoji="1" lang="ja-JP" altLang="en-US" sz="12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4.</a:t>
                      </a:r>
                      <a:r>
                        <a:rPr kumimoji="1" lang="ja-JP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防災実証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en-US" altLang="ja-JP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kumimoji="1" lang="ja-JP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茨城フィールド</a:t>
                      </a:r>
                      <a:r>
                        <a:rPr kumimoji="1" lang="en-US" altLang="ja-JP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・地震予測データ、液状化データ（プレート境界型茨城県南部地震、南海トラフ巨大地震）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・津波シミュレーションデータ（南海トラフ巨大地震）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・揺れやすさデータ、建物危険度データ、急傾斜地崩壊危険区域データ、避難所データ（水戸市）</a:t>
                      </a:r>
                      <a:endParaRPr kumimoji="1" lang="en-US" altLang="ja-JP" sz="1200" baseline="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en-US" altLang="ja-JP" sz="1200" baseline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【</a:t>
                      </a:r>
                      <a:r>
                        <a:rPr kumimoji="1" lang="ja-JP" altLang="en-US" sz="1200" baseline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京都フィールド</a:t>
                      </a:r>
                      <a:r>
                        <a:rPr kumimoji="1" lang="en-US" altLang="ja-JP" sz="1200" baseline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】</a:t>
                      </a: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・避難所情報、</a:t>
                      </a:r>
                      <a:r>
                        <a:rPr kumimoji="1" lang="zh-TW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避難所開設情報</a:t>
                      </a:r>
                      <a:r>
                        <a:rPr kumimoji="1" lang="ja-JP" altLang="en-US" sz="1200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地震被害想定調査マップ、</a:t>
                      </a:r>
                      <a:r>
                        <a:rPr kumimoji="1" lang="en-US" altLang="ja-JP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XRAIN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雨量データ画像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zh-TW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5.</a:t>
                      </a:r>
                      <a:r>
                        <a:rPr kumimoji="1" lang="zh-TW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公共交通実証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・列車時刻表、在線情報、駅時刻表、運行情報、</a:t>
                      </a:r>
                      <a:r>
                        <a:rPr kumimoji="1" lang="zh-TW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駅構内地物情報</a:t>
                      </a:r>
                      <a:r>
                        <a:rPr kumimoji="1" lang="ja-JP" altLang="en-US" sz="1200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zh-CN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国土数値情報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（駅・バス停、バスルート等）</a:t>
                      </a:r>
                      <a:endParaRPr kumimoji="1" lang="ja-JP" altLang="en-US" sz="12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ja-JP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6.</a:t>
                      </a:r>
                      <a:r>
                        <a:rPr kumimoji="1" lang="ja-JP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統計情報・データカタログ実証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</a:t>
                      </a:r>
                      <a:r>
                        <a:rPr kumimoji="1" lang="zh-TW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国勢調査</a:t>
                      </a:r>
                      <a:r>
                        <a:rPr kumimoji="1" lang="ja-JP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</a:t>
                      </a:r>
                      <a:r>
                        <a:rPr kumimoji="1" lang="zh-TW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小地域集計</a:t>
                      </a:r>
                      <a:r>
                        <a:rPr kumimoji="1" lang="ja-JP" altLang="en-US" sz="1200" b="0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地域メッシュ統計（予定））</a:t>
                      </a:r>
                      <a:endParaRPr kumimoji="1" lang="en-US" altLang="ja-JP" sz="1200" b="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b="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・データカタログサイト（試行版）掲載のデータセットのメタデータ</a:t>
                      </a:r>
                      <a:endParaRPr kumimoji="1" lang="ja-JP" altLang="en-US" sz="1200" b="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182563" indent="-182563"/>
                      <a:r>
                        <a:rPr kumimoji="1" lang="en-US" altLang="zh-TW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7.</a:t>
                      </a:r>
                      <a:r>
                        <a:rPr kumimoji="1" lang="zh-TW" altLang="en-US" sz="14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花粉症関連情報実証</a:t>
                      </a:r>
                      <a:endParaRPr kumimoji="1" lang="ja-JP" altLang="en-US" sz="14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・センサー情報（センサー属性、</a:t>
                      </a:r>
                      <a:r>
                        <a:rPr kumimoji="1" lang="zh-TW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設置場所</a:t>
                      </a:r>
                      <a:r>
                        <a:rPr kumimoji="1" lang="ja-JP" altLang="en-US" sz="1200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観測値情報）</a:t>
                      </a:r>
                      <a:endParaRPr kumimoji="1" lang="en-US" altLang="ja-JP" sz="1200" dirty="0" smtClean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  <a:p>
                      <a:pPr marL="87313" indent="-87313"/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・</a:t>
                      </a:r>
                      <a:r>
                        <a:rPr kumimoji="1" lang="zh-TW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症状日記情報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（花粉症患者に支給した端末から入力された、</a:t>
                      </a:r>
                      <a:r>
                        <a:rPr kumimoji="1" lang="zh-TW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日付、入力場所、患者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属性</a:t>
                      </a:r>
                      <a:r>
                        <a:rPr kumimoji="1" lang="zh-TW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、症状</a:t>
                      </a:r>
                      <a:r>
                        <a:rPr kumimoji="1" lang="ja-JP" altLang="en-US" sz="1200" dirty="0" err="1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、</a:t>
                      </a:r>
                      <a:r>
                        <a:rPr kumimoji="1" lang="ja-JP" altLang="en-US" sz="1200" dirty="0" smtClean="0">
                          <a:latin typeface="HGP明朝E" panose="02020900000000000000" pitchFamily="18" charset="-128"/>
                          <a:ea typeface="HGP明朝E" panose="02020900000000000000" pitchFamily="18" charset="-128"/>
                        </a:rPr>
                        <a:t>服用薬 等）</a:t>
                      </a:r>
                      <a:endParaRPr kumimoji="1" lang="ja-JP" altLang="en-US" sz="1200" dirty="0">
                        <a:latin typeface="HGP明朝E" panose="02020900000000000000" pitchFamily="18" charset="-128"/>
                        <a:ea typeface="HGP明朝E" panose="02020900000000000000" pitchFamily="18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29A0-1D82-461B-8117-815182953B6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40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652" y="12169"/>
            <a:ext cx="1396347" cy="58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98AF-388E-497A-B862-65AE4B989BE3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0" y="-1"/>
            <a:ext cx="4105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２．</a:t>
            </a:r>
            <a:r>
              <a:rPr lang="en-US" altLang="ja-JP" sz="3200" dirty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LOD</a:t>
            </a:r>
            <a:r>
              <a:rPr lang="ja-JP" altLang="en-US" sz="3200" dirty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チャレンジ</a:t>
            </a:r>
            <a:r>
              <a:rPr lang="en-US" altLang="ja-JP" sz="3200" dirty="0">
                <a:solidFill>
                  <a:srgbClr val="0070C0"/>
                </a:solidFill>
                <a:latin typeface="HGP明朝E" pitchFamily="18" charset="-128"/>
                <a:ea typeface="HGP明朝E" pitchFamily="18" charset="-128"/>
              </a:rPr>
              <a:t>2013</a:t>
            </a:r>
            <a:endParaRPr kumimoji="1" lang="en-US" altLang="ja-JP" sz="3200" dirty="0" smtClean="0">
              <a:solidFill>
                <a:srgbClr val="0070C0"/>
              </a:solidFill>
              <a:latin typeface="HGP明朝E" pitchFamily="18" charset="-128"/>
              <a:ea typeface="HGP明朝E" pitchFamily="18" charset="-128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-1" y="596943"/>
            <a:ext cx="914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251517" y="764704"/>
            <a:ext cx="85689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・２０１１年度にスタートし、今年で３年目（オープンデータコンテストの先駆け）。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・７３件→２０５件→３２１件と応募総数もどんどん増加。</a:t>
            </a:r>
            <a:endParaRPr lang="en-US" altLang="ja-JP" dirty="0" smtClean="0"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marL="85725" indent="-85725"/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・今年は既に応募を締切り、現在、審査中。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3/7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（金）のセマンティック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WEB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カンファレンス</a:t>
            </a:r>
            <a:r>
              <a:rPr lang="en-US" altLang="ja-JP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2014</a:t>
            </a:r>
            <a:r>
              <a:rPr lang="ja-JP" altLang="en-US" dirty="0" smtClean="0">
                <a:latin typeface="HGP明朝E" panose="02020900000000000000" pitchFamily="18" charset="-128"/>
                <a:ea typeface="HGP明朝E" panose="02020900000000000000" pitchFamily="18" charset="-128"/>
              </a:rPr>
              <a:t>で授賞式を行う予定。</a:t>
            </a:r>
            <a:endParaRPr lang="ja-JP" altLang="en-US" dirty="0"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297" y="2366466"/>
            <a:ext cx="5237403" cy="387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915816" y="6245677"/>
            <a:ext cx="3081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http://lod.sfc.keio.ac.jp/challenge2013/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8806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705</Words>
  <Application>Microsoft Office PowerPoint</Application>
  <PresentationFormat>画面に合わせる (4:3)</PresentationFormat>
  <Paragraphs>93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　文洋</dc:creator>
  <cp:lastModifiedBy>村上　文洋</cp:lastModifiedBy>
  <cp:revision>52</cp:revision>
  <dcterms:created xsi:type="dcterms:W3CDTF">2014-02-12T05:15:17Z</dcterms:created>
  <dcterms:modified xsi:type="dcterms:W3CDTF">2014-02-14T07:35:17Z</dcterms:modified>
</cp:coreProperties>
</file>