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10"/>
  </p:notesMasterIdLst>
  <p:handoutMasterIdLst>
    <p:handoutMasterId r:id="rId11"/>
  </p:handoutMasterIdLst>
  <p:sldIdLst>
    <p:sldId id="257" r:id="rId2"/>
    <p:sldId id="266" r:id="rId3"/>
    <p:sldId id="265" r:id="rId4"/>
    <p:sldId id="270" r:id="rId5"/>
    <p:sldId id="268" r:id="rId6"/>
    <p:sldId id="269" r:id="rId7"/>
    <p:sldId id="267" r:id="rId8"/>
    <p:sldId id="264" r:id="rId9"/>
  </p:sldIdLst>
  <p:sldSz cx="9906000" cy="6858000" type="A4"/>
  <p:notesSz cx="6797675" cy="992663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521415D9-36F7-43E2-AB2F-B90AF26B5E84}">
      <p14:sectionLst xmlns:p14="http://schemas.microsoft.com/office/powerpoint/2010/main">
        <p14:section name="既定のセクション" id="{A216469E-EC6C-40AC-A117-E342A30599F9}">
          <p14:sldIdLst>
            <p14:sldId id="257"/>
            <p14:sldId id="266"/>
            <p14:sldId id="265"/>
            <p14:sldId id="270"/>
            <p14:sldId id="268"/>
            <p14:sldId id="269"/>
            <p14:sldId id="267"/>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94" autoAdjust="0"/>
    <p:restoredTop sz="99566" autoAdjust="0"/>
  </p:normalViewPr>
  <p:slideViewPr>
    <p:cSldViewPr>
      <p:cViewPr varScale="1">
        <p:scale>
          <a:sx n="103" d="100"/>
          <a:sy n="103" d="100"/>
        </p:scale>
        <p:origin x="-102" y="-114"/>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54858" y="9433395"/>
            <a:ext cx="2942822" cy="493249"/>
          </a:xfrm>
          <a:prstGeom prst="rect">
            <a:avLst/>
          </a:prstGeom>
          <a:noFill/>
          <a:ln w="9525">
            <a:noFill/>
            <a:miter lim="800000"/>
            <a:headEnd/>
            <a:tailEnd/>
          </a:ln>
          <a:effectLst/>
        </p:spPr>
        <p:txBody>
          <a:bodyPr vert="horz" wrap="square" lIns="95369" tIns="47687" rIns="95369" bIns="47687" numCol="1" anchor="b" anchorCtr="0" compatLnSpc="1">
            <a:prstTxWarp prst="textNoShape">
              <a:avLst/>
            </a:prstTxWarp>
          </a:bodyPr>
          <a:lstStyle>
            <a:lvl1pPr algn="r" defTabSz="954233">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2822" cy="493249"/>
          </a:xfrm>
          <a:prstGeom prst="rect">
            <a:avLst/>
          </a:prstGeom>
          <a:noFill/>
          <a:ln w="12700" cap="sq">
            <a:noFill/>
            <a:miter lim="800000"/>
            <a:headEnd type="none" w="sm" len="sm"/>
            <a:tailEnd type="none" w="sm" len="sm"/>
          </a:ln>
          <a:effectLst/>
        </p:spPr>
        <p:txBody>
          <a:bodyPr vert="horz" wrap="none" lIns="95369" tIns="47687" rIns="95369" bIns="47687" numCol="1" anchor="ctr" anchorCtr="0" compatLnSpc="1">
            <a:prstTxWarp prst="textNoShape">
              <a:avLst/>
            </a:prstTxWarp>
          </a:bodyPr>
          <a:lstStyle>
            <a:lvl1pPr algn="l" defTabSz="954233">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54858" y="3"/>
            <a:ext cx="2942822" cy="493249"/>
          </a:xfrm>
          <a:prstGeom prst="rect">
            <a:avLst/>
          </a:prstGeom>
          <a:noFill/>
          <a:ln w="12700" cap="sq">
            <a:noFill/>
            <a:miter lim="800000"/>
            <a:headEnd type="none" w="sm" len="sm"/>
            <a:tailEnd type="none" w="sm" len="sm"/>
          </a:ln>
          <a:effectLst/>
        </p:spPr>
        <p:txBody>
          <a:bodyPr vert="horz" wrap="none" lIns="95369" tIns="47687" rIns="95369" bIns="47687" numCol="1" anchor="ctr" anchorCtr="0" compatLnSpc="1">
            <a:prstTxWarp prst="textNoShape">
              <a:avLst/>
            </a:prstTxWarp>
          </a:bodyPr>
          <a:lstStyle>
            <a:lvl1pPr algn="r" defTabSz="954233">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08025" y="742950"/>
            <a:ext cx="5381625" cy="37274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7473" y="4715160"/>
            <a:ext cx="4982732" cy="4468529"/>
          </a:xfrm>
          <a:prstGeom prst="rect">
            <a:avLst/>
          </a:prstGeom>
          <a:noFill/>
          <a:ln w="12700" cap="sq">
            <a:noFill/>
            <a:miter lim="800000"/>
            <a:headEnd type="none" w="sm" len="sm"/>
            <a:tailEnd type="none" w="sm" len="sm"/>
          </a:ln>
          <a:effectLst/>
        </p:spPr>
        <p:txBody>
          <a:bodyPr vert="horz" wrap="none" lIns="95369" tIns="47687" rIns="95369" bIns="47687"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33395"/>
            <a:ext cx="2942822" cy="493249"/>
          </a:xfrm>
          <a:prstGeom prst="rect">
            <a:avLst/>
          </a:prstGeom>
          <a:noFill/>
          <a:ln w="12700" cap="sq">
            <a:noFill/>
            <a:miter lim="800000"/>
            <a:headEnd type="none" w="sm" len="sm"/>
            <a:tailEnd type="none" w="sm" len="sm"/>
          </a:ln>
          <a:effectLst/>
        </p:spPr>
        <p:txBody>
          <a:bodyPr vert="horz" wrap="none" lIns="95369" tIns="47687" rIns="95369" bIns="47687" numCol="1" anchor="b" anchorCtr="0" compatLnSpc="1">
            <a:prstTxWarp prst="textNoShape">
              <a:avLst/>
            </a:prstTxWarp>
          </a:bodyPr>
          <a:lstStyle>
            <a:lvl1pPr algn="l" defTabSz="954233">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54858" y="9433395"/>
            <a:ext cx="2942822" cy="493249"/>
          </a:xfrm>
          <a:prstGeom prst="rect">
            <a:avLst/>
          </a:prstGeom>
          <a:noFill/>
          <a:ln w="12700" cap="sq">
            <a:noFill/>
            <a:miter lim="800000"/>
            <a:headEnd type="none" w="sm" len="sm"/>
            <a:tailEnd type="none" w="sm" len="sm"/>
          </a:ln>
          <a:effectLst/>
        </p:spPr>
        <p:txBody>
          <a:bodyPr vert="horz" wrap="none" lIns="95369" tIns="47687" rIns="95369" bIns="47687" numCol="1" anchor="b" anchorCtr="0" compatLnSpc="1">
            <a:prstTxWarp prst="textNoShape">
              <a:avLst/>
            </a:prstTxWarp>
          </a:bodyPr>
          <a:lstStyle>
            <a:lvl1pPr algn="r" defTabSz="954233">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rgbClr val="1F497D"/>
          </a:solidFill>
          <a:ln w="38100" cap="sq" cmpd="sng" algn="ctr">
            <a:solidFill>
              <a:srgbClr val="1F497D"/>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95441" y="1021902"/>
            <a:ext cx="8307732" cy="2139643"/>
          </a:xfrm>
        </p:spPr>
        <p:txBody>
          <a:bodyPr/>
          <a:lstStyle>
            <a:lvl1pPr algn="ctr">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895441" y="3589473"/>
            <a:ext cx="8307732" cy="2343585"/>
          </a:xfrm>
        </p:spPr>
        <p:txBody>
          <a:bodyPr anchor="ctr"/>
          <a:lstStyle>
            <a:lvl1pPr marL="0" indent="0" algn="ctr">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Rectangle 15"/>
          <p:cNvSpPr>
            <a:spLocks noChangeArrowheads="1"/>
          </p:cNvSpPr>
          <p:nvPr userDrawn="1"/>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322775"/>
            <a:ext cx="9183247" cy="119687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2733616"/>
            <a:ext cx="9182040" cy="3677511"/>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userDrawn="1"/>
        </p:nvSpPr>
        <p:spPr bwMode="auto">
          <a:xfrm>
            <a:off x="252420" y="6638448"/>
            <a:ext cx="3967000"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defRPr/>
            </a:pPr>
            <a:r>
              <a:rPr lang="en-US" altLang="ja-JP" sz="1000" b="1" dirty="0" smtClean="0">
                <a:solidFill>
                  <a:srgbClr val="353535"/>
                </a:solidFill>
                <a:latin typeface="Arial" charset="0"/>
              </a:rPr>
              <a:t>© 2014 Open Data Promotion Consortium</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userDrawn="1"/>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702" r:id="rId4"/>
    <p:sldLayoutId id="2147483674" r:id="rId5"/>
    <p:sldLayoutId id="2147483689" r:id="rId6"/>
    <p:sldLayoutId id="2147483705" r:id="rId7"/>
    <p:sldLayoutId id="2147483676" r:id="rId8"/>
    <p:sldLayoutId id="2147483677" r:id="rId9"/>
    <p:sldLayoutId id="2147483684" r:id="rId10"/>
  </p:sldLayoutIdLst>
  <p:hf hdr="0" ftr="0" dt="0"/>
  <p:txStyles>
    <p:titleStyle>
      <a:lvl1pPr algn="l" defTabSz="972616" rtl="0" eaLnBrk="0" fontAlgn="base" hangingPunct="0">
        <a:spcBef>
          <a:spcPct val="0"/>
        </a:spcBef>
        <a:spcAft>
          <a:spcPct val="0"/>
        </a:spcAft>
        <a:defRPr kumimoji="1" sz="2600" baseline="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0" fontAlgn="base" hangingPunct="0">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0" fontAlgn="base" hangingPunct="0">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0" fontAlgn="base" hangingPunct="0">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0" fontAlgn="base" hangingPunct="0">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0" fontAlgn="base" hangingPunct="0">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989995" y="5134039"/>
            <a:ext cx="6419106" cy="683454"/>
          </a:xfrm>
        </p:spPr>
        <p:txBody>
          <a:bodyPr/>
          <a:lstStyle/>
          <a:p>
            <a:r>
              <a:rPr lang="en-US" altLang="ja-JP" sz="2000" dirty="0" smtClean="0">
                <a:latin typeface="ヒラギノ角ゴ ProN W6" pitchFamily="34" charset="-128"/>
                <a:ea typeface="ヒラギノ角ゴ ProN W6" pitchFamily="34" charset="-128"/>
              </a:rPr>
              <a:t>2014.02.14</a:t>
            </a:r>
            <a:r>
              <a:rPr lang="ja-JP" altLang="en-US" sz="2000" dirty="0" smtClean="0">
                <a:latin typeface="ヒラギノ角ゴ ProN W6" pitchFamily="34" charset="-128"/>
                <a:ea typeface="ヒラギノ角ゴ ProN W6" pitchFamily="34" charset="-128"/>
              </a:rPr>
              <a:t/>
            </a:r>
            <a:br>
              <a:rPr lang="ja-JP" altLang="en-US" sz="2000" dirty="0" smtClean="0">
                <a:latin typeface="ヒラギノ角ゴ ProN W6" pitchFamily="34" charset="-128"/>
                <a:ea typeface="ヒラギノ角ゴ ProN W6" pitchFamily="34" charset="-128"/>
              </a:rPr>
            </a:br>
            <a:r>
              <a:rPr lang="ja-JP" altLang="en-US" sz="2000" dirty="0" smtClean="0">
                <a:latin typeface="ヒラギノ角ゴ ProN W6" pitchFamily="34" charset="-128"/>
                <a:ea typeface="ヒラギノ角ゴ ProN W6" pitchFamily="34" charset="-128"/>
              </a:rPr>
              <a:t>オープンデータ流通推進コンソーシアム 事務局</a:t>
            </a:r>
            <a:endParaRPr lang="en-US" altLang="ja-JP" sz="2000" dirty="0" smtClean="0">
              <a:latin typeface="ヒラギノ角ゴ ProN W6" pitchFamily="34" charset="-128"/>
              <a:ea typeface="ヒラギノ角ゴ ProN W6" pitchFamily="34" charset="-128"/>
            </a:endParaRPr>
          </a:p>
        </p:txBody>
      </p:sp>
      <p:sp>
        <p:nvSpPr>
          <p:cNvPr id="3" name="タイトル 2"/>
          <p:cNvSpPr>
            <a:spLocks noGrp="1"/>
          </p:cNvSpPr>
          <p:nvPr>
            <p:ph type="ctrTitle" sz="quarter"/>
          </p:nvPr>
        </p:nvSpPr>
        <p:spPr>
          <a:xfrm>
            <a:off x="2971800" y="2870978"/>
            <a:ext cx="6661720" cy="1422118"/>
          </a:xfrm>
        </p:spPr>
        <p:txBody>
          <a:bodyPr/>
          <a:lstStyle/>
          <a:p>
            <a:r>
              <a:rPr lang="ja-JP" altLang="en-US" sz="2400" dirty="0" smtClean="0">
                <a:latin typeface="メイリオ" pitchFamily="50" charset="-128"/>
                <a:ea typeface="メイリオ" pitchFamily="50" charset="-128"/>
                <a:cs typeface="メイリオ" pitchFamily="50" charset="-128"/>
              </a:rPr>
              <a:t>オープンデータ流通推進コンソーシアム</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ja-JP" altLang="en-US" dirty="0" smtClean="0">
                <a:latin typeface="メイリオ" pitchFamily="50" charset="-128"/>
                <a:ea typeface="メイリオ" pitchFamily="50" charset="-128"/>
                <a:cs typeface="メイリオ" pitchFamily="50" charset="-128"/>
              </a:rPr>
              <a:t>データガバナンス委員会</a:t>
            </a:r>
            <a:br>
              <a:rPr lang="ja-JP" altLang="en-US" dirty="0" smtClean="0">
                <a:latin typeface="メイリオ" pitchFamily="50" charset="-128"/>
                <a:ea typeface="メイリオ" pitchFamily="50" charset="-128"/>
                <a:cs typeface="メイリオ" pitchFamily="50" charset="-128"/>
              </a:rPr>
            </a:br>
            <a:r>
              <a:rPr lang="ja-JP" altLang="en-US" dirty="0" smtClean="0">
                <a:latin typeface="メイリオ" pitchFamily="50" charset="-128"/>
                <a:ea typeface="メイリオ" pitchFamily="50" charset="-128"/>
                <a:cs typeface="メイリオ" pitchFamily="50" charset="-128"/>
              </a:rPr>
              <a:t>実施報告</a:t>
            </a:r>
            <a:endParaRPr lang="ja-JP" altLang="en-US" dirty="0">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a:blip r:embed="rId2" cstate="print"/>
          <a:stretch>
            <a:fillRect/>
          </a:stretch>
        </p:blipFill>
        <p:spPr>
          <a:xfrm>
            <a:off x="381000" y="1447800"/>
            <a:ext cx="2286000" cy="2097740"/>
          </a:xfrm>
          <a:prstGeom prst="rect">
            <a:avLst/>
          </a:prstGeom>
        </p:spPr>
      </p:pic>
      <p:sp>
        <p:nvSpPr>
          <p:cNvPr id="7" name="テキスト ボックス 6"/>
          <p:cNvSpPr txBox="1"/>
          <p:nvPr/>
        </p:nvSpPr>
        <p:spPr>
          <a:xfrm>
            <a:off x="3048000" y="1981200"/>
            <a:ext cx="6858000" cy="369332"/>
          </a:xfrm>
          <a:prstGeom prst="rect">
            <a:avLst/>
          </a:prstGeom>
          <a:solidFill>
            <a:schemeClr val="bg1"/>
          </a:solidFill>
          <a:ln>
            <a:solidFill>
              <a:srgbClr val="1F497D"/>
            </a:solidFill>
          </a:ln>
        </p:spPr>
        <p:txBody>
          <a:bodyPr wrap="square" rtlCol="0">
            <a:spAutoFit/>
          </a:bodyPr>
          <a:lstStyle/>
          <a:p>
            <a:pPr algn="l"/>
            <a:r>
              <a:rPr kumimoji="1" lang="ja-JP" altLang="en-US" dirty="0" smtClean="0">
                <a:latin typeface="ヒラギノ角ゴ ProN W6"/>
                <a:ea typeface="ヒラギノ角ゴ ProN W6"/>
                <a:cs typeface="ヒラギノ角ゴ ProN W6"/>
              </a:rPr>
              <a:t>平成</a:t>
            </a:r>
            <a:r>
              <a:rPr kumimoji="1" lang="en-US" altLang="ja-JP" dirty="0" smtClean="0">
                <a:latin typeface="ヒラギノ角ゴ ProN W6"/>
                <a:ea typeface="ヒラギノ角ゴ ProN W6"/>
                <a:cs typeface="ヒラギノ角ゴ ProN W6"/>
              </a:rPr>
              <a:t>25</a:t>
            </a:r>
            <a:r>
              <a:rPr kumimoji="1" lang="ja-JP" altLang="en-US" dirty="0">
                <a:latin typeface="ヒラギノ角ゴ ProN W6"/>
                <a:ea typeface="ヒラギノ角ゴ ProN W6"/>
                <a:cs typeface="ヒラギノ角ゴ ProN W6"/>
              </a:rPr>
              <a:t>年度</a:t>
            </a:r>
            <a:r>
              <a:rPr kumimoji="1" lang="ja-JP" altLang="en-US" dirty="0" smtClean="0">
                <a:latin typeface="ヒラギノ角ゴ ProN W6"/>
                <a:ea typeface="ヒラギノ角ゴ ProN W6"/>
                <a:cs typeface="ヒラギノ角ゴ ProN W6"/>
              </a:rPr>
              <a:t>技術委員会</a:t>
            </a:r>
          </a:p>
        </p:txBody>
      </p:sp>
      <p:sp>
        <p:nvSpPr>
          <p:cNvPr id="6" name="Text Box 785"/>
          <p:cNvSpPr txBox="1">
            <a:spLocks noChangeArrowheads="1"/>
          </p:cNvSpPr>
          <p:nvPr/>
        </p:nvSpPr>
        <p:spPr bwMode="auto">
          <a:xfrm>
            <a:off x="8755694" y="195513"/>
            <a:ext cx="1058430" cy="27699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r>
              <a:rPr lang="ja-JP" altLang="en-US" dirty="0" smtClean="0">
                <a:solidFill>
                  <a:schemeClr val="bg2"/>
                </a:solidFill>
              </a:rPr>
              <a:t>資料</a:t>
            </a:r>
            <a:r>
              <a:rPr lang="en-US" altLang="ja-JP" dirty="0" smtClean="0">
                <a:solidFill>
                  <a:schemeClr val="bg2"/>
                </a:solidFill>
              </a:rPr>
              <a:t>2-3</a:t>
            </a:r>
            <a:endParaRPr lang="en-US" altLang="ja-JP" dirty="0">
              <a:solidFill>
                <a:schemeClr val="bg2"/>
              </a:solidFill>
            </a:endParaRPr>
          </a:p>
        </p:txBody>
      </p:sp>
    </p:spTree>
    <p:extLst>
      <p:ext uri="{BB962C8B-B14F-4D97-AF65-F5344CB8AC3E}">
        <p14:creationId xmlns:p14="http://schemas.microsoft.com/office/powerpoint/2010/main" val="261696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データガバナンス委員会　第</a:t>
            </a:r>
            <a:r>
              <a:rPr lang="en-US" altLang="ja-JP" dirty="0" smtClean="0"/>
              <a:t>1</a:t>
            </a:r>
            <a:r>
              <a:rPr lang="ja-JP" altLang="en-US" dirty="0" smtClean="0"/>
              <a:t>回実施概要紹介</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lnSpcReduction="10000"/>
          </a:bodyPr>
          <a:lstStyle/>
          <a:p>
            <a:pPr marL="0" indent="0">
              <a:buNone/>
            </a:pPr>
            <a:r>
              <a:rPr lang="ja-JP" altLang="en-US" b="1" dirty="0"/>
              <a:t>○第１回</a:t>
            </a:r>
            <a:endParaRPr lang="en-US" altLang="ja-JP" b="1" dirty="0"/>
          </a:p>
          <a:p>
            <a:r>
              <a:rPr lang="ja-JP" altLang="en-US" dirty="0" smtClean="0"/>
              <a:t>日時 </a:t>
            </a:r>
            <a:r>
              <a:rPr lang="ja-JP" altLang="en-US" dirty="0"/>
              <a:t>： </a:t>
            </a:r>
            <a:r>
              <a:rPr lang="en-US" altLang="ja-JP" dirty="0"/>
              <a:t>2013</a:t>
            </a:r>
            <a:r>
              <a:rPr lang="ja-JP" altLang="en-US" dirty="0"/>
              <a:t>年</a:t>
            </a:r>
            <a:r>
              <a:rPr lang="en-US" altLang="ja-JP" dirty="0" smtClean="0"/>
              <a:t>12</a:t>
            </a:r>
            <a:r>
              <a:rPr lang="ja-JP" altLang="en-US" dirty="0" smtClean="0"/>
              <a:t>月</a:t>
            </a:r>
            <a:r>
              <a:rPr lang="en-US" altLang="ja-JP" dirty="0" smtClean="0"/>
              <a:t>19</a:t>
            </a:r>
            <a:r>
              <a:rPr lang="ja-JP" altLang="en-US" dirty="0" smtClean="0"/>
              <a:t>日</a:t>
            </a:r>
            <a:r>
              <a:rPr lang="en-US" altLang="ja-JP" dirty="0" smtClean="0"/>
              <a:t>(</a:t>
            </a:r>
            <a:r>
              <a:rPr lang="ja-JP" altLang="en-US" dirty="0" smtClean="0"/>
              <a:t>木</a:t>
            </a:r>
            <a:r>
              <a:rPr lang="en-US" altLang="ja-JP" dirty="0" smtClean="0"/>
              <a:t>) 10</a:t>
            </a:r>
            <a:r>
              <a:rPr lang="ja-JP" altLang="en-US" dirty="0" smtClean="0"/>
              <a:t>：</a:t>
            </a:r>
            <a:r>
              <a:rPr lang="en-US" altLang="ja-JP" dirty="0" smtClean="0"/>
              <a:t>00</a:t>
            </a:r>
            <a:r>
              <a:rPr lang="ja-JP" altLang="en-US" dirty="0"/>
              <a:t>～</a:t>
            </a:r>
            <a:r>
              <a:rPr lang="en-US" altLang="ja-JP" dirty="0" smtClean="0"/>
              <a:t>12</a:t>
            </a:r>
            <a:r>
              <a:rPr lang="ja-JP" altLang="en-US" dirty="0" smtClean="0"/>
              <a:t>：</a:t>
            </a:r>
            <a:r>
              <a:rPr lang="en-US" altLang="ja-JP" dirty="0" smtClean="0"/>
              <a:t>00</a:t>
            </a:r>
          </a:p>
          <a:p>
            <a:r>
              <a:rPr lang="ja-JP" altLang="en-US" dirty="0"/>
              <a:t>内容</a:t>
            </a:r>
            <a:endParaRPr lang="en-US" altLang="ja-JP" dirty="0"/>
          </a:p>
          <a:p>
            <a:pPr lvl="1"/>
            <a:r>
              <a:rPr lang="ja-JP" altLang="en-US" b="1" dirty="0" smtClean="0"/>
              <a:t>１．データガバナンス委員会</a:t>
            </a:r>
            <a:r>
              <a:rPr lang="ja-JP" altLang="en-US" b="1" dirty="0"/>
              <a:t>における</a:t>
            </a:r>
            <a:r>
              <a:rPr lang="en-US" altLang="ja-JP" b="1" dirty="0"/>
              <a:t>2013</a:t>
            </a:r>
            <a:r>
              <a:rPr lang="ja-JP" altLang="en-US" b="1" dirty="0"/>
              <a:t>年度</a:t>
            </a:r>
            <a:r>
              <a:rPr lang="ja-JP" altLang="en-US" b="1" dirty="0" smtClean="0"/>
              <a:t>の実施内容について</a:t>
            </a:r>
            <a:endParaRPr lang="ja-JP" altLang="en-US" dirty="0"/>
          </a:p>
          <a:p>
            <a:pPr lvl="1"/>
            <a:r>
              <a:rPr lang="ja-JP" altLang="en-US" b="1" dirty="0" smtClean="0"/>
              <a:t>２．府省</a:t>
            </a:r>
            <a:r>
              <a:rPr lang="ja-JP" altLang="en-US" b="1" dirty="0"/>
              <a:t>ホームページの利用ルールの</a:t>
            </a:r>
            <a:r>
              <a:rPr lang="ja-JP" altLang="en-US" b="1" dirty="0" smtClean="0"/>
              <a:t>見直し案</a:t>
            </a:r>
            <a:r>
              <a:rPr lang="ja-JP" altLang="en-US" b="1" dirty="0"/>
              <a:t>に</a:t>
            </a:r>
            <a:r>
              <a:rPr lang="ja-JP" altLang="en-US" b="1" dirty="0" smtClean="0"/>
              <a:t>ついて</a:t>
            </a:r>
            <a:endParaRPr lang="en-US" altLang="ja-JP" b="1" dirty="0" smtClean="0"/>
          </a:p>
          <a:p>
            <a:pPr lvl="2"/>
            <a:r>
              <a:rPr lang="ja-JP" altLang="en-US" sz="1600" dirty="0" smtClean="0"/>
              <a:t>利用</a:t>
            </a:r>
            <a:r>
              <a:rPr lang="ja-JP" altLang="en-US" sz="1600" dirty="0"/>
              <a:t>ルールの</a:t>
            </a:r>
            <a:r>
              <a:rPr lang="ja-JP" altLang="en-US" sz="1600" dirty="0" smtClean="0"/>
              <a:t>見直し案に関する議論</a:t>
            </a:r>
            <a:endParaRPr lang="en-US" altLang="ja-JP" sz="1600" dirty="0" smtClean="0"/>
          </a:p>
          <a:p>
            <a:pPr marL="0" indent="0">
              <a:buNone/>
            </a:pPr>
            <a:endParaRPr lang="en-US" altLang="ja-JP" dirty="0" smtClean="0"/>
          </a:p>
          <a:p>
            <a:pPr marL="0" indent="0">
              <a:buNone/>
            </a:pPr>
            <a:r>
              <a:rPr lang="ja-JP" altLang="en-US" b="1" dirty="0"/>
              <a:t>○第２回</a:t>
            </a:r>
            <a:endParaRPr lang="en-US" altLang="ja-JP" b="1" dirty="0"/>
          </a:p>
          <a:p>
            <a:r>
              <a:rPr lang="ja-JP" altLang="en-US" dirty="0"/>
              <a:t>日時 ： </a:t>
            </a:r>
            <a:r>
              <a:rPr lang="en-US" altLang="ja-JP" dirty="0"/>
              <a:t>2014</a:t>
            </a:r>
            <a:r>
              <a:rPr lang="ja-JP" altLang="en-US" dirty="0"/>
              <a:t>年</a:t>
            </a:r>
            <a:r>
              <a:rPr lang="en-US" altLang="ja-JP" dirty="0"/>
              <a:t>2</a:t>
            </a:r>
            <a:r>
              <a:rPr lang="ja-JP" altLang="en-US" dirty="0"/>
              <a:t>月</a:t>
            </a:r>
            <a:r>
              <a:rPr lang="en-US" altLang="ja-JP" dirty="0"/>
              <a:t>12</a:t>
            </a:r>
            <a:r>
              <a:rPr lang="ja-JP" altLang="en-US" dirty="0"/>
              <a:t>日</a:t>
            </a:r>
            <a:r>
              <a:rPr lang="en-US" altLang="ja-JP" dirty="0"/>
              <a:t>(</a:t>
            </a:r>
            <a:r>
              <a:rPr lang="ja-JP" altLang="en-US" dirty="0"/>
              <a:t>水</a:t>
            </a:r>
            <a:r>
              <a:rPr lang="en-US" altLang="ja-JP" dirty="0"/>
              <a:t>) </a:t>
            </a:r>
            <a:r>
              <a:rPr lang="en-US" altLang="ja-JP" dirty="0"/>
              <a:t>10</a:t>
            </a:r>
            <a:r>
              <a:rPr lang="ja-JP" altLang="en-US" dirty="0"/>
              <a:t>：</a:t>
            </a:r>
            <a:r>
              <a:rPr lang="en-US" altLang="ja-JP" dirty="0"/>
              <a:t>00</a:t>
            </a:r>
            <a:r>
              <a:rPr lang="ja-JP" altLang="en-US" dirty="0"/>
              <a:t>～</a:t>
            </a:r>
            <a:r>
              <a:rPr lang="en-US" altLang="ja-JP" dirty="0"/>
              <a:t>12</a:t>
            </a:r>
            <a:r>
              <a:rPr lang="ja-JP" altLang="en-US" dirty="0"/>
              <a:t>：</a:t>
            </a:r>
            <a:r>
              <a:rPr lang="en-US" altLang="ja-JP" dirty="0"/>
              <a:t>00</a:t>
            </a:r>
          </a:p>
          <a:p>
            <a:r>
              <a:rPr lang="ja-JP" altLang="en-US" dirty="0"/>
              <a:t>内容</a:t>
            </a:r>
            <a:endParaRPr lang="en-US" altLang="ja-JP" dirty="0"/>
          </a:p>
          <a:p>
            <a:pPr lvl="1"/>
            <a:r>
              <a:rPr lang="ja-JP" altLang="en-US" b="1" dirty="0"/>
              <a:t>１</a:t>
            </a:r>
            <a:r>
              <a:rPr lang="ja-JP" altLang="en-US" b="1" dirty="0"/>
              <a:t>．府省ホームページの利用ルールの見直し案に係る、電子行政オープンデータ実務者会議での検討状況について</a:t>
            </a:r>
            <a:endParaRPr lang="en-US" altLang="ja-JP" b="1" dirty="0"/>
          </a:p>
          <a:p>
            <a:pPr lvl="1"/>
            <a:r>
              <a:rPr lang="ja-JP" altLang="en-US" b="1" dirty="0"/>
              <a:t>２．利用ルールガイド案の構成、盛り込むべき要素等について</a:t>
            </a:r>
            <a:endParaRPr lang="en-US" altLang="ja-JP" b="1" dirty="0"/>
          </a:p>
          <a:p>
            <a:pPr lvl="2"/>
            <a:endParaRPr lang="en-US" altLang="ja-JP" sz="1600"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364253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１．本年度実施内容</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lnSpcReduction="10000"/>
          </a:bodyPr>
          <a:lstStyle/>
          <a:p>
            <a:r>
              <a:rPr lang="ja-JP" altLang="en-US" dirty="0"/>
              <a:t>各府省ホームページ利用ルールの見直し案の検討　（～</a:t>
            </a:r>
            <a:r>
              <a:rPr lang="en-US" altLang="ja-JP" dirty="0"/>
              <a:t>1</a:t>
            </a:r>
            <a:r>
              <a:rPr lang="ja-JP" altLang="en-US" dirty="0"/>
              <a:t>月上旬）</a:t>
            </a:r>
          </a:p>
          <a:p>
            <a:pPr lvl="1"/>
            <a:r>
              <a:rPr lang="ja-JP" altLang="en-US" dirty="0"/>
              <a:t>内閣官房</a:t>
            </a:r>
            <a:r>
              <a:rPr lang="en-US" altLang="ja-JP" dirty="0"/>
              <a:t>IT</a:t>
            </a:r>
            <a:r>
              <a:rPr lang="ja-JP" altLang="en-US" dirty="0"/>
              <a:t>総合戦略室より、各府省のホームページに適用する利用ルールのひな形（案）の作成依頼を</a:t>
            </a:r>
            <a:r>
              <a:rPr lang="ja-JP" altLang="en-US" dirty="0" smtClean="0"/>
              <a:t>受領</a:t>
            </a:r>
            <a:endParaRPr lang="en-US" altLang="ja-JP" dirty="0" smtClean="0"/>
          </a:p>
          <a:p>
            <a:pPr marL="719138" lvl="1" indent="-176213">
              <a:buNone/>
              <a:tabLst/>
            </a:pPr>
            <a:r>
              <a:rPr lang="en-US" altLang="ja-JP" dirty="0"/>
              <a:t>※</a:t>
            </a:r>
            <a:r>
              <a:rPr lang="ja-JP" altLang="en-US" dirty="0" smtClean="0"/>
              <a:t>各府省</a:t>
            </a:r>
            <a:r>
              <a:rPr lang="ja-JP" altLang="en-US" dirty="0"/>
              <a:t>ホームページ利用ルールの見直しは、電子行政オープンデータ戦略の今年度の成果と</a:t>
            </a:r>
            <a:r>
              <a:rPr lang="ja-JP" altLang="en-US" dirty="0" smtClean="0"/>
              <a:t>してスケジューリング</a:t>
            </a:r>
            <a:r>
              <a:rPr lang="ja-JP" altLang="en-US" dirty="0"/>
              <a:t>されて</a:t>
            </a:r>
            <a:r>
              <a:rPr lang="ja-JP" altLang="en-US" dirty="0" smtClean="0"/>
              <a:t>いる（次ページ参照）</a:t>
            </a:r>
            <a:endParaRPr lang="en-US" altLang="ja-JP" dirty="0"/>
          </a:p>
          <a:p>
            <a:pPr lvl="1"/>
            <a:r>
              <a:rPr lang="ja-JP" altLang="en-US" dirty="0" smtClean="0"/>
              <a:t>それ</a:t>
            </a:r>
            <a:r>
              <a:rPr lang="ja-JP" altLang="en-US" dirty="0"/>
              <a:t>を踏まえて、以下の観点から検討</a:t>
            </a:r>
          </a:p>
          <a:p>
            <a:pPr lvl="2"/>
            <a:r>
              <a:rPr lang="ja-JP" altLang="en-US" dirty="0"/>
              <a:t>昨年は情報通信白書のように特定のコンテンツを対象に検討したが、今年度はより一般的なものとして各府省のホームページに対する利用ルール案を検討</a:t>
            </a:r>
          </a:p>
          <a:p>
            <a:pPr lvl="2"/>
            <a:r>
              <a:rPr lang="ja-JP" altLang="en-US" dirty="0"/>
              <a:t>免責事項の記載方法についてもあわせて検討</a:t>
            </a:r>
          </a:p>
          <a:p>
            <a:pPr lvl="2"/>
            <a:r>
              <a:rPr lang="ja-JP" altLang="en-US" dirty="0"/>
              <a:t>注意すべき個別法がある場合の記載方法についてもあわせて検討</a:t>
            </a:r>
          </a:p>
          <a:p>
            <a:pPr lvl="1"/>
            <a:r>
              <a:rPr lang="ja-JP" altLang="en-US" dirty="0"/>
              <a:t>作成した利用ルールの見直し案</a:t>
            </a:r>
            <a:r>
              <a:rPr lang="ja-JP" altLang="en-US" dirty="0" smtClean="0"/>
              <a:t>を電子行政オープンデータ実務者</a:t>
            </a:r>
            <a:r>
              <a:rPr lang="ja-JP" altLang="en-US" dirty="0"/>
              <a:t>会議に</a:t>
            </a:r>
            <a:r>
              <a:rPr lang="ja-JP" altLang="en-US" dirty="0" smtClean="0"/>
              <a:t>インプット　　　（</a:t>
            </a:r>
            <a:r>
              <a:rPr lang="en-US" altLang="ja-JP" dirty="0" smtClean="0"/>
              <a:t>※2014.1.17</a:t>
            </a:r>
            <a:r>
              <a:rPr lang="ja-JP" altLang="en-US" dirty="0" smtClean="0"/>
              <a:t>実施済み）</a:t>
            </a:r>
            <a:endParaRPr lang="ja-JP" altLang="en-US" dirty="0"/>
          </a:p>
          <a:p>
            <a:r>
              <a:rPr lang="ja-JP" altLang="en-US" dirty="0" smtClean="0"/>
              <a:t>利用ルールガイドに関する検討</a:t>
            </a:r>
            <a:r>
              <a:rPr lang="ja-JP" altLang="en-US" dirty="0"/>
              <a:t>　（</a:t>
            </a:r>
            <a:r>
              <a:rPr lang="en-US" altLang="ja-JP" dirty="0"/>
              <a:t>1</a:t>
            </a:r>
            <a:r>
              <a:rPr lang="ja-JP" altLang="en-US" dirty="0"/>
              <a:t>月中旬～</a:t>
            </a:r>
            <a:r>
              <a:rPr lang="en-US" altLang="ja-JP" dirty="0"/>
              <a:t>3</a:t>
            </a:r>
            <a:r>
              <a:rPr lang="ja-JP" altLang="en-US" dirty="0"/>
              <a:t>月）</a:t>
            </a:r>
          </a:p>
          <a:p>
            <a:pPr lvl="1"/>
            <a:r>
              <a:rPr lang="ja-JP" altLang="en-US" dirty="0"/>
              <a:t>不安要因、課題の洗い出しと解消策の検討</a:t>
            </a:r>
          </a:p>
          <a:p>
            <a:pPr lvl="2"/>
            <a:r>
              <a:rPr lang="ja-JP" altLang="en-US" dirty="0"/>
              <a:t>関係府省にヒアリングを実施</a:t>
            </a:r>
          </a:p>
          <a:p>
            <a:pPr lvl="2"/>
            <a:r>
              <a:rPr lang="ja-JP" altLang="en-US" dirty="0"/>
              <a:t>課題を整理して解決策について検討</a:t>
            </a:r>
          </a:p>
          <a:p>
            <a:pPr lvl="1"/>
            <a:r>
              <a:rPr lang="ja-JP" altLang="en-US" dirty="0"/>
              <a:t>データ公開主体・データ利用者に</a:t>
            </a:r>
            <a:r>
              <a:rPr lang="ja-JP" altLang="en-US" dirty="0"/>
              <a:t>向けた解説・</a:t>
            </a:r>
            <a:r>
              <a:rPr lang="en-US" altLang="ja-JP" dirty="0"/>
              <a:t>FAQ</a:t>
            </a:r>
            <a:r>
              <a:rPr lang="ja-JP" altLang="en-US" dirty="0"/>
              <a:t>の</a:t>
            </a:r>
            <a:r>
              <a:rPr lang="ja-JP" altLang="en-US" dirty="0"/>
              <a:t>作成</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dirty="0"/>
          </a:p>
        </p:txBody>
      </p:sp>
      <p:sp>
        <p:nvSpPr>
          <p:cNvPr id="5" name="正方形/長方形 4"/>
          <p:cNvSpPr/>
          <p:nvPr/>
        </p:nvSpPr>
        <p:spPr>
          <a:xfrm>
            <a:off x="2458089" y="6237312"/>
            <a:ext cx="7109639" cy="323165"/>
          </a:xfrm>
          <a:prstGeom prst="rect">
            <a:avLst/>
          </a:prstGeom>
        </p:spPr>
        <p:txBody>
          <a:bodyPr wrap="none">
            <a:spAutoFit/>
          </a:bodyPr>
          <a:lstStyle/>
          <a:p>
            <a:r>
              <a:rPr kumimoji="1" lang="en-US" altLang="ja-JP" sz="1500" dirty="0">
                <a:solidFill>
                  <a:srgbClr val="464646"/>
                </a:solidFill>
                <a:latin typeface="メイリオ" pitchFamily="50" charset="-128"/>
                <a:ea typeface="メイリオ" pitchFamily="50" charset="-128"/>
                <a:cs typeface="メイリオ" pitchFamily="50" charset="-128"/>
              </a:rPr>
              <a:t>※</a:t>
            </a:r>
            <a:r>
              <a:rPr kumimoji="1" lang="ja-JP" altLang="en-US" sz="1500" dirty="0">
                <a:solidFill>
                  <a:srgbClr val="464646"/>
                </a:solidFill>
                <a:latin typeface="メイリオ" pitchFamily="50" charset="-128"/>
                <a:ea typeface="メイリオ" pitchFamily="50" charset="-128"/>
                <a:cs typeface="メイリオ" pitchFamily="50" charset="-128"/>
              </a:rPr>
              <a:t>利用ルールガイドは、現在、</a:t>
            </a:r>
            <a:r>
              <a:rPr kumimoji="1" lang="ja-JP" altLang="ja-JP" sz="1500" dirty="0">
                <a:solidFill>
                  <a:srgbClr val="464646"/>
                </a:solidFill>
                <a:latin typeface="メイリオ" pitchFamily="50" charset="-128"/>
                <a:ea typeface="メイリオ" pitchFamily="50" charset="-128"/>
                <a:cs typeface="メイリオ" pitchFamily="50" charset="-128"/>
              </a:rPr>
              <a:t>位置づけ</a:t>
            </a:r>
            <a:r>
              <a:rPr kumimoji="1" lang="ja-JP" altLang="ja-JP" sz="1500" dirty="0">
                <a:solidFill>
                  <a:srgbClr val="464646"/>
                </a:solidFill>
                <a:latin typeface="メイリオ" pitchFamily="50" charset="-128"/>
                <a:ea typeface="メイリオ" pitchFamily="50" charset="-128"/>
                <a:cs typeface="メイリオ" pitchFamily="50" charset="-128"/>
              </a:rPr>
              <a:t>、構成、盛り込むべき要素等を</a:t>
            </a:r>
            <a:r>
              <a:rPr kumimoji="1" lang="ja-JP" altLang="ja-JP" sz="1500" dirty="0">
                <a:solidFill>
                  <a:srgbClr val="464646"/>
                </a:solidFill>
                <a:latin typeface="メイリオ" pitchFamily="50" charset="-128"/>
                <a:ea typeface="メイリオ" pitchFamily="50" charset="-128"/>
                <a:cs typeface="メイリオ" pitchFamily="50" charset="-128"/>
              </a:rPr>
              <a:t>整理中</a:t>
            </a:r>
            <a:r>
              <a:rPr kumimoji="1" lang="ja-JP" altLang="en-US" sz="1500" dirty="0">
                <a:solidFill>
                  <a:srgbClr val="464646"/>
                </a:solidFill>
                <a:latin typeface="メイリオ" pitchFamily="50" charset="-128"/>
                <a:ea typeface="メイリオ" pitchFamily="50" charset="-128"/>
                <a:cs typeface="メイリオ" pitchFamily="50" charset="-128"/>
              </a:rPr>
              <a:t>。</a:t>
            </a:r>
            <a:endParaRPr kumimoji="1" lang="ja-JP" altLang="en-US" sz="1500" dirty="0">
              <a:solidFill>
                <a:srgbClr val="464646"/>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4871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１．本年度実施内容（参考）</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421" y="1052736"/>
            <a:ext cx="7538995"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1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２．府省</a:t>
            </a:r>
            <a:r>
              <a:rPr lang="ja-JP" altLang="en-US" dirty="0"/>
              <a:t>ホームページの利用ルールの</a:t>
            </a:r>
            <a:r>
              <a:rPr lang="ja-JP" altLang="en-US" dirty="0" smtClean="0"/>
              <a:t>見直し案の議論</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lang="ja-JP" altLang="en-US" dirty="0"/>
              <a:t>各府省ホームページ利用ルールの見直し案</a:t>
            </a:r>
            <a:endParaRPr lang="en-US" altLang="ja-JP" dirty="0" smtClean="0"/>
          </a:p>
          <a:p>
            <a:pPr lvl="1"/>
            <a:r>
              <a:rPr lang="ja-JP" altLang="en-US" dirty="0"/>
              <a:t>利用ルールは、サイトのコンテンツに関する利用ルールと、サイトそのものの利用ルールの</a:t>
            </a:r>
            <a:r>
              <a:rPr lang="en-US" altLang="ja-JP" dirty="0"/>
              <a:t>2</a:t>
            </a:r>
            <a:r>
              <a:rPr lang="ja-JP" altLang="en-US" dirty="0" err="1"/>
              <a:t>つに</a:t>
            </a:r>
            <a:r>
              <a:rPr lang="ja-JP" altLang="en-US" dirty="0"/>
              <a:t>分けて作成する。本資料で対象とするのは、サイトのコンテンツに関する利用ルールのみとする。</a:t>
            </a:r>
          </a:p>
          <a:p>
            <a:pPr lvl="1"/>
            <a:r>
              <a:rPr lang="ja-JP" altLang="en-US" dirty="0"/>
              <a:t>利用ルール案は、全府省共通の部分と各府省において作成する部分に分けて、利用者が各府省のコンテンツの利用ルールを一括して理解できるようにするとともに、各府省の所管する法律等による利用制限についての記載などもできるようにする</a:t>
            </a:r>
            <a:r>
              <a:rPr lang="ja-JP" altLang="en-US" dirty="0" smtClean="0"/>
              <a:t>。</a:t>
            </a:r>
            <a:endParaRPr lang="en-US" altLang="ja-JP" dirty="0" smtClean="0"/>
          </a:p>
          <a:p>
            <a:pPr lvl="1"/>
            <a:r>
              <a:rPr lang="ja-JP" altLang="en-US" dirty="0"/>
              <a:t>利用ルールは</a:t>
            </a:r>
            <a:r>
              <a:rPr lang="en-US" altLang="ja-JP" dirty="0"/>
              <a:t>CC-BY</a:t>
            </a:r>
            <a:r>
              <a:rPr lang="ja-JP" altLang="en-US" dirty="0"/>
              <a:t>と互換性があるものとして作成し、府省が望まない利用方法などを注意喚起として記載している。</a:t>
            </a:r>
            <a:endParaRPr lang="en-US" altLang="ja-JP" dirty="0"/>
          </a:p>
          <a:p>
            <a:pPr lvl="1"/>
            <a:r>
              <a:rPr lang="ja-JP" altLang="en-US" dirty="0" smtClean="0"/>
              <a:t>各府省</a:t>
            </a:r>
            <a:r>
              <a:rPr lang="ja-JP" altLang="en-US" dirty="0"/>
              <a:t>の作成する部分は、個別法（例：測量法、気象業務法、水路業務法など）により、一部の情報を利用する際に条件がある場合や、出典の表記方法などを記載する。利用に制約のある情報や利用の条件などを具体的にわかりやすく掲載することで、情報を二次利用する人の負担を軽減し、不用意に法律違反を犯すことを防ぐ</a:t>
            </a:r>
            <a:r>
              <a:rPr lang="ja-JP" altLang="en-US" dirty="0" smtClean="0"/>
              <a:t>。</a:t>
            </a:r>
            <a:endParaRPr lang="en-US" altLang="ja-JP" dirty="0" smtClean="0"/>
          </a:p>
          <a:p>
            <a:pPr lvl="1"/>
            <a:r>
              <a:rPr lang="ja-JP" altLang="en-US" dirty="0" smtClean="0"/>
              <a:t>各府省のコンテンツで、個別法令に根拠がない利用制約を課して、別の利用ルールを設けることも可能にする。ただしその場合、その具体的かつ合理的な根拠を明確に説明することを各府省に求める。</a:t>
            </a:r>
            <a:endParaRPr lang="en-US" altLang="ja-JP" dirty="0" smtClean="0"/>
          </a:p>
          <a:p>
            <a:pPr lvl="1"/>
            <a:endParaRPr lang="en-US" altLang="ja-JP"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spTree>
    <p:extLst>
      <p:ext uri="{BB962C8B-B14F-4D97-AF65-F5344CB8AC3E}">
        <p14:creationId xmlns:p14="http://schemas.microsoft.com/office/powerpoint/2010/main" val="427234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府省ホームページの利用ルールの</a:t>
            </a:r>
            <a:r>
              <a:rPr lang="ja-JP" altLang="en-US" dirty="0" smtClean="0"/>
              <a:t>見直し案に係る現在の検討状況</a:t>
            </a:r>
            <a:endParaRPr kumimoji="1" lang="ja-JP" altLang="en-US" dirty="0"/>
          </a:p>
        </p:txBody>
      </p:sp>
      <p:sp>
        <p:nvSpPr>
          <p:cNvPr id="3" name="コンテンツ プレースホルダー 2"/>
          <p:cNvSpPr>
            <a:spLocks noGrp="1"/>
          </p:cNvSpPr>
          <p:nvPr>
            <p:ph idx="1"/>
          </p:nvPr>
        </p:nvSpPr>
        <p:spPr>
          <a:xfrm>
            <a:off x="351414" y="1143000"/>
            <a:ext cx="9210098" cy="5268127"/>
          </a:xfrm>
        </p:spPr>
        <p:txBody>
          <a:bodyPr>
            <a:normAutofit/>
          </a:bodyPr>
          <a:lstStyle/>
          <a:p>
            <a:r>
              <a:rPr lang="ja-JP" altLang="en-US" dirty="0" smtClean="0"/>
              <a:t>現在、電子</a:t>
            </a:r>
            <a:r>
              <a:rPr lang="ja-JP" altLang="en-US" dirty="0"/>
              <a:t>行政オープンデータ実務者</a:t>
            </a:r>
            <a:r>
              <a:rPr lang="ja-JP" altLang="en-US" dirty="0" smtClean="0"/>
              <a:t>会議 で検討中</a:t>
            </a:r>
            <a:endParaRPr lang="en-US" altLang="ja-JP" dirty="0" smtClean="0"/>
          </a:p>
          <a:p>
            <a:pPr lvl="1"/>
            <a:r>
              <a:rPr lang="en-US" altLang="ja-JP" dirty="0" smtClean="0"/>
              <a:t>2014</a:t>
            </a:r>
            <a:r>
              <a:rPr lang="ja-JP" altLang="en-US" dirty="0" smtClean="0"/>
              <a:t>年</a:t>
            </a:r>
            <a:r>
              <a:rPr lang="en-US" altLang="ja-JP" dirty="0" smtClean="0"/>
              <a:t>1</a:t>
            </a:r>
            <a:r>
              <a:rPr lang="ja-JP" altLang="en-US" dirty="0" smtClean="0"/>
              <a:t>月</a:t>
            </a:r>
            <a:r>
              <a:rPr lang="en-US" altLang="ja-JP" dirty="0" smtClean="0"/>
              <a:t>17</a:t>
            </a:r>
            <a:r>
              <a:rPr lang="ja-JP" altLang="en-US" dirty="0" smtClean="0"/>
              <a:t>日開催の電子行政オープンデータ実務者会議に、データガバナンス委員会で検討した利用ルール見直し案を提出</a:t>
            </a:r>
            <a:endParaRPr lang="en-US" altLang="ja-JP" dirty="0" smtClean="0"/>
          </a:p>
          <a:p>
            <a:pPr lvl="1" indent="0">
              <a:buNone/>
            </a:pPr>
            <a:r>
              <a:rPr lang="ja-JP" altLang="en-US" sz="1600" dirty="0" smtClean="0"/>
              <a:t>（</a:t>
            </a:r>
            <a:r>
              <a:rPr lang="en-US" altLang="ja-JP" sz="1600" dirty="0" smtClean="0"/>
              <a:t>※</a:t>
            </a:r>
            <a:r>
              <a:rPr lang="ja-JP" altLang="en-US" sz="1600" dirty="0" smtClean="0"/>
              <a:t>補足資料</a:t>
            </a:r>
            <a:r>
              <a:rPr lang="en-US" altLang="ja-JP" sz="1600" dirty="0" smtClean="0"/>
              <a:t>2-1</a:t>
            </a:r>
            <a:r>
              <a:rPr lang="ja-JP" altLang="en-US" sz="1600" dirty="0" smtClean="0"/>
              <a:t>参照：オープンデータ</a:t>
            </a:r>
            <a:r>
              <a:rPr lang="ja-JP" altLang="en-US" sz="1600" dirty="0"/>
              <a:t>に対応</a:t>
            </a:r>
            <a:r>
              <a:rPr lang="ja-JP" altLang="en-US" sz="1600" dirty="0" smtClean="0"/>
              <a:t>した各府省</a:t>
            </a:r>
            <a:r>
              <a:rPr lang="ja-JP" altLang="en-US" sz="1600" dirty="0"/>
              <a:t>ホームページ利用ルールの</a:t>
            </a:r>
            <a:r>
              <a:rPr lang="ja-JP" altLang="en-US" sz="1600" dirty="0" smtClean="0"/>
              <a:t>見直し案）</a:t>
            </a:r>
            <a:endParaRPr lang="en-US" altLang="ja-JP" sz="1600" dirty="0" smtClean="0"/>
          </a:p>
          <a:p>
            <a:pPr lvl="1"/>
            <a:r>
              <a:rPr lang="ja-JP" altLang="en-US" dirty="0" smtClean="0"/>
              <a:t>現在は本案をもとに、各省への照会が実施されている</a:t>
            </a:r>
            <a:endParaRPr lang="en-US" altLang="ja-JP" dirty="0" smtClean="0"/>
          </a:p>
          <a:p>
            <a:pPr lvl="1"/>
            <a:r>
              <a:rPr lang="ja-JP" altLang="en-US" dirty="0" smtClean="0"/>
              <a:t>各省</a:t>
            </a:r>
            <a:r>
              <a:rPr lang="ja-JP" altLang="en-US" dirty="0"/>
              <a:t>から</a:t>
            </a:r>
            <a:r>
              <a:rPr lang="ja-JP" altLang="en-US" dirty="0" smtClean="0"/>
              <a:t>の意見を</a:t>
            </a:r>
            <a:r>
              <a:rPr lang="ja-JP" altLang="en-US" dirty="0"/>
              <a:t>受けて電子行政オープンデータ</a:t>
            </a:r>
            <a:r>
              <a:rPr lang="ja-JP" altLang="en-US" dirty="0" smtClean="0"/>
              <a:t>実務者</a:t>
            </a:r>
            <a:r>
              <a:rPr lang="ja-JP" altLang="en-US" dirty="0"/>
              <a:t>会議</a:t>
            </a:r>
            <a:r>
              <a:rPr lang="ja-JP" altLang="en-US" dirty="0" smtClean="0"/>
              <a:t>で検討を行い、本年度中に確定予定</a:t>
            </a:r>
            <a:endParaRPr lang="en-US" altLang="ja-JP" dirty="0" smtClean="0"/>
          </a:p>
          <a:p>
            <a:pPr lvl="1"/>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Tree>
    <p:extLst>
      <p:ext uri="{BB962C8B-B14F-4D97-AF65-F5344CB8AC3E}">
        <p14:creationId xmlns:p14="http://schemas.microsoft.com/office/powerpoint/2010/main" val="368668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a:t>
            </a:r>
            <a:r>
              <a:rPr lang="ja-JP" altLang="en-US" dirty="0"/>
              <a:t>利用ルールガイド</a:t>
            </a:r>
            <a:r>
              <a:rPr lang="ja-JP" altLang="en-US" dirty="0" smtClean="0"/>
              <a:t>案</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lang="ja-JP" altLang="en-US" dirty="0" smtClean="0"/>
              <a:t>行政</a:t>
            </a:r>
            <a:r>
              <a:rPr lang="ja-JP" altLang="en-US" dirty="0"/>
              <a:t>職員向けの利用ルール案の解説・</a:t>
            </a:r>
            <a:r>
              <a:rPr lang="en-US" altLang="ja-JP" dirty="0" smtClean="0"/>
              <a:t>FAQ</a:t>
            </a:r>
            <a:r>
              <a:rPr lang="ja-JP" altLang="en-US" dirty="0"/>
              <a:t>　</a:t>
            </a:r>
            <a:r>
              <a:rPr lang="ja-JP" altLang="en-US" dirty="0" smtClean="0"/>
              <a:t>（目次案）</a:t>
            </a:r>
            <a:endParaRPr lang="ja-JP" altLang="en-US" dirty="0"/>
          </a:p>
          <a:p>
            <a:pPr lvl="1"/>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a:p>
          <a:p>
            <a:pPr lvl="1"/>
            <a:r>
              <a:rPr lang="ja-JP" altLang="en-US" sz="2000" b="1" u="sng" dirty="0" smtClean="0">
                <a:solidFill>
                  <a:srgbClr val="0000FF"/>
                </a:solidFill>
              </a:rPr>
              <a:t>最終的には、技術委員会で検討する技術ガイドと一体化する。</a:t>
            </a:r>
            <a:endParaRPr lang="ja-JP" altLang="en-US" sz="2000" b="1" u="sng" dirty="0">
              <a:solidFill>
                <a:srgbClr val="0000FF"/>
              </a:solidFill>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4134463855"/>
              </p:ext>
            </p:extLst>
          </p:nvPr>
        </p:nvGraphicFramePr>
        <p:xfrm>
          <a:off x="1064568" y="1700808"/>
          <a:ext cx="7705061" cy="3976579"/>
        </p:xfrm>
        <a:graphic>
          <a:graphicData uri="http://schemas.openxmlformats.org/drawingml/2006/table">
            <a:tbl>
              <a:tblPr firstRow="1" bandRow="1">
                <a:tableStyleId>{5C22544A-7EE6-4342-B048-85BDC9FD1C3A}</a:tableStyleId>
              </a:tblPr>
              <a:tblGrid>
                <a:gridCol w="2165499"/>
                <a:gridCol w="5539562"/>
              </a:tblGrid>
              <a:tr h="294301">
                <a:tc>
                  <a:txBody>
                    <a:bodyPr/>
                    <a:lstStyle/>
                    <a:p>
                      <a:pPr indent="63500" algn="ctr">
                        <a:spcAft>
                          <a:spcPts val="0"/>
                        </a:spcAft>
                      </a:pPr>
                      <a:r>
                        <a:rPr lang="ja-JP" sz="1600" b="1" kern="100" dirty="0">
                          <a:solidFill>
                            <a:srgbClr val="FFFFFF"/>
                          </a:solidFill>
                          <a:effectLst/>
                          <a:latin typeface="+mn-ea"/>
                          <a:ea typeface="+mn-ea"/>
                          <a:cs typeface="Times New Roman"/>
                        </a:rPr>
                        <a:t>項目</a:t>
                      </a:r>
                      <a:endParaRPr lang="ja-JP" sz="1600" kern="100" dirty="0">
                        <a:effectLst/>
                        <a:latin typeface="+mn-ea"/>
                        <a:ea typeface="+mn-ea"/>
                        <a:cs typeface="Times New Roman"/>
                      </a:endParaRPr>
                    </a:p>
                  </a:txBody>
                  <a:tcPr marL="68580" marR="68580" marT="0" marB="0" anchor="ctr"/>
                </a:tc>
                <a:tc>
                  <a:txBody>
                    <a:bodyPr/>
                    <a:lstStyle/>
                    <a:p>
                      <a:pPr indent="63500" algn="ctr">
                        <a:spcAft>
                          <a:spcPts val="0"/>
                        </a:spcAft>
                      </a:pPr>
                      <a:r>
                        <a:rPr lang="ja-JP" altLang="en-US" sz="1600" kern="100" dirty="0" smtClean="0">
                          <a:effectLst/>
                          <a:latin typeface="+mn-ea"/>
                          <a:ea typeface="+mn-ea"/>
                          <a:cs typeface="Times New Roman"/>
                        </a:rPr>
                        <a:t>解説書への記載事項</a:t>
                      </a:r>
                      <a:endParaRPr lang="ja-JP" sz="1600" kern="100" dirty="0">
                        <a:effectLst/>
                        <a:latin typeface="+mn-ea"/>
                        <a:ea typeface="+mn-ea"/>
                        <a:cs typeface="Times New Roman"/>
                      </a:endParaRPr>
                    </a:p>
                  </a:txBody>
                  <a:tcPr marL="68580" marR="68580" marT="0" marB="0" anchor="ctr"/>
                </a:tc>
              </a:tr>
              <a:tr h="567520">
                <a:tc>
                  <a:txBody>
                    <a:bodyPr/>
                    <a:lstStyle/>
                    <a:p>
                      <a:pPr indent="63500" algn="just">
                        <a:spcAft>
                          <a:spcPts val="0"/>
                        </a:spcAft>
                      </a:pPr>
                      <a:r>
                        <a:rPr lang="en-US" altLang="ja-JP" sz="1600" b="0" kern="100" dirty="0" smtClean="0">
                          <a:effectLst/>
                          <a:latin typeface="+mn-ea"/>
                          <a:ea typeface="+mn-ea"/>
                          <a:cs typeface="Times New Roman"/>
                        </a:rPr>
                        <a:t>1. </a:t>
                      </a:r>
                      <a:r>
                        <a:rPr lang="ja-JP" sz="1600" b="0" kern="100" dirty="0" smtClean="0">
                          <a:effectLst/>
                          <a:latin typeface="+mn-ea"/>
                          <a:ea typeface="+mn-ea"/>
                          <a:cs typeface="Times New Roman"/>
                        </a:rPr>
                        <a:t>はじめ</a:t>
                      </a:r>
                      <a:r>
                        <a:rPr lang="ja-JP" sz="1600" b="0" kern="100" dirty="0">
                          <a:effectLst/>
                          <a:latin typeface="+mn-ea"/>
                          <a:ea typeface="+mn-ea"/>
                          <a:cs typeface="Times New Roman"/>
                        </a:rPr>
                        <a:t>に</a:t>
                      </a:r>
                    </a:p>
                  </a:txBody>
                  <a:tcPr marL="68580" marR="68580" marT="0" marB="0" anchor="ctr"/>
                </a:tc>
                <a:tc>
                  <a:txBody>
                    <a:bodyPr/>
                    <a:lstStyle/>
                    <a:p>
                      <a:pPr indent="63500" algn="just">
                        <a:spcAft>
                          <a:spcPts val="0"/>
                        </a:spcAft>
                      </a:pPr>
                      <a:r>
                        <a:rPr lang="ja-JP" sz="1600" b="0" kern="100" dirty="0" smtClean="0">
                          <a:effectLst/>
                          <a:latin typeface="+mn-ea"/>
                          <a:ea typeface="+mn-ea"/>
                          <a:cs typeface="Times New Roman"/>
                        </a:rPr>
                        <a:t>・</a:t>
                      </a:r>
                      <a:r>
                        <a:rPr lang="ja-JP" altLang="en-US" sz="1600" b="0" kern="100" dirty="0" smtClean="0">
                          <a:effectLst/>
                          <a:latin typeface="+mn-ea"/>
                          <a:ea typeface="+mn-ea"/>
                          <a:cs typeface="Times New Roman"/>
                        </a:rPr>
                        <a:t>解説書</a:t>
                      </a:r>
                      <a:r>
                        <a:rPr lang="ja-JP" sz="1600" b="0" kern="100" dirty="0" smtClean="0">
                          <a:effectLst/>
                          <a:latin typeface="+mn-ea"/>
                          <a:ea typeface="+mn-ea"/>
                          <a:cs typeface="Times New Roman"/>
                        </a:rPr>
                        <a:t>の</a:t>
                      </a:r>
                      <a:r>
                        <a:rPr lang="ja-JP" sz="1600" b="0" kern="100" dirty="0">
                          <a:effectLst/>
                          <a:latin typeface="+mn-ea"/>
                          <a:ea typeface="+mn-ea"/>
                          <a:cs typeface="Times New Roman"/>
                        </a:rPr>
                        <a:t>位置づけ</a:t>
                      </a:r>
                    </a:p>
                    <a:p>
                      <a:pPr indent="63500" algn="just">
                        <a:spcAft>
                          <a:spcPts val="0"/>
                        </a:spcAft>
                      </a:pPr>
                      <a:r>
                        <a:rPr lang="ja-JP" sz="1600" b="0" kern="100" dirty="0" smtClean="0">
                          <a:effectLst/>
                          <a:latin typeface="+mn-ea"/>
                          <a:ea typeface="+mn-ea"/>
                          <a:cs typeface="Times New Roman"/>
                        </a:rPr>
                        <a:t>・</a:t>
                      </a:r>
                      <a:r>
                        <a:rPr lang="ja-JP" altLang="en-US" sz="1600" b="0" kern="100" dirty="0" smtClean="0">
                          <a:effectLst/>
                          <a:latin typeface="+mn-ea"/>
                          <a:ea typeface="+mn-ea"/>
                          <a:cs typeface="Times New Roman"/>
                        </a:rPr>
                        <a:t>解説書</a:t>
                      </a:r>
                      <a:r>
                        <a:rPr lang="ja-JP" sz="1600" b="0" kern="100" dirty="0" smtClean="0">
                          <a:effectLst/>
                          <a:latin typeface="+mn-ea"/>
                          <a:ea typeface="+mn-ea"/>
                          <a:cs typeface="Times New Roman"/>
                        </a:rPr>
                        <a:t>の</a:t>
                      </a:r>
                      <a:r>
                        <a:rPr lang="ja-JP" sz="1600" b="0" kern="100" dirty="0">
                          <a:effectLst/>
                          <a:latin typeface="+mn-ea"/>
                          <a:ea typeface="+mn-ea"/>
                          <a:cs typeface="Times New Roman"/>
                        </a:rPr>
                        <a:t>内容の概要</a:t>
                      </a:r>
                    </a:p>
                  </a:txBody>
                  <a:tcPr marL="68580" marR="68580" marT="0" marB="0" anchor="ctr"/>
                </a:tc>
              </a:tr>
              <a:tr h="513778">
                <a:tc>
                  <a:txBody>
                    <a:bodyPr/>
                    <a:lstStyle/>
                    <a:p>
                      <a:pPr indent="63500" algn="just">
                        <a:spcAft>
                          <a:spcPts val="0"/>
                        </a:spcAft>
                      </a:pPr>
                      <a:r>
                        <a:rPr lang="en-US" altLang="ja-JP" sz="1600" b="0" kern="100" dirty="0" smtClean="0">
                          <a:effectLst/>
                          <a:latin typeface="+mn-ea"/>
                          <a:ea typeface="+mn-ea"/>
                          <a:cs typeface="Times New Roman"/>
                        </a:rPr>
                        <a:t>2.</a:t>
                      </a:r>
                      <a:r>
                        <a:rPr lang="ja-JP" altLang="en-US" sz="1600" b="0" kern="100" baseline="0" dirty="0" smtClean="0">
                          <a:effectLst/>
                          <a:latin typeface="+mn-ea"/>
                          <a:ea typeface="+mn-ea"/>
                          <a:cs typeface="Times New Roman"/>
                        </a:rPr>
                        <a:t> 利用ルール案紹介</a:t>
                      </a:r>
                      <a:endParaRPr lang="ja-JP" sz="1600" b="0" kern="100" dirty="0">
                        <a:effectLst/>
                        <a:latin typeface="+mn-ea"/>
                        <a:ea typeface="+mn-ea"/>
                        <a:cs typeface="Times New Roman"/>
                      </a:endParaRPr>
                    </a:p>
                  </a:txBody>
                  <a:tcPr marL="68580" marR="68580" marT="0" marB="0" anchor="ctr"/>
                </a:tc>
                <a:tc>
                  <a:txBody>
                    <a:bodyPr/>
                    <a:lstStyle/>
                    <a:p>
                      <a:pPr marL="0" marR="0" indent="63500" algn="just" defTabSz="914400" rtl="0" eaLnBrk="1" fontAlgn="auto" latinLnBrk="0" hangingPunct="1">
                        <a:lnSpc>
                          <a:spcPct val="100000"/>
                        </a:lnSpc>
                        <a:spcBef>
                          <a:spcPts val="0"/>
                        </a:spcBef>
                        <a:spcAft>
                          <a:spcPts val="0"/>
                        </a:spcAft>
                        <a:buClrTx/>
                        <a:buSzTx/>
                        <a:buFontTx/>
                        <a:buNone/>
                        <a:tabLst/>
                        <a:defRPr/>
                      </a:pPr>
                      <a:r>
                        <a:rPr lang="ja-JP" altLang="ja-JP" sz="1600" b="0" kern="100" dirty="0" smtClean="0">
                          <a:effectLst/>
                          <a:latin typeface="+mn-ea"/>
                          <a:ea typeface="+mn-ea"/>
                          <a:cs typeface="Times New Roman"/>
                        </a:rPr>
                        <a:t>・</a:t>
                      </a:r>
                      <a:r>
                        <a:rPr lang="ja-JP" altLang="en-US" sz="1600" b="0" kern="100" dirty="0" smtClean="0">
                          <a:effectLst/>
                          <a:latin typeface="+mn-ea"/>
                          <a:ea typeface="+mn-ea"/>
                          <a:cs typeface="Times New Roman"/>
                        </a:rPr>
                        <a:t>利用ルール案の掲載</a:t>
                      </a:r>
                      <a:endParaRPr lang="en-US" altLang="ja-JP" sz="1600" b="0" kern="100" dirty="0" smtClean="0">
                        <a:effectLst/>
                        <a:latin typeface="+mn-ea"/>
                        <a:ea typeface="+mn-ea"/>
                        <a:cs typeface="Times New Roman"/>
                      </a:endParaRPr>
                    </a:p>
                  </a:txBody>
                  <a:tcPr marL="68580" marR="68580" marT="0" marB="0" anchor="ctr"/>
                </a:tc>
              </a:tr>
              <a:tr h="778953">
                <a:tc>
                  <a:txBody>
                    <a:bodyPr/>
                    <a:lstStyle/>
                    <a:p>
                      <a:pPr indent="63500" algn="just">
                        <a:spcAft>
                          <a:spcPts val="0"/>
                        </a:spcAft>
                      </a:pPr>
                      <a:r>
                        <a:rPr lang="en-US" altLang="ja-JP" sz="1600" b="0" kern="100" dirty="0" smtClean="0">
                          <a:effectLst/>
                          <a:latin typeface="+mn-ea"/>
                          <a:ea typeface="+mn-ea"/>
                          <a:cs typeface="Times New Roman"/>
                        </a:rPr>
                        <a:t>3. </a:t>
                      </a:r>
                      <a:r>
                        <a:rPr lang="ja-JP" altLang="en-US" sz="1600" b="0" kern="100" dirty="0" smtClean="0">
                          <a:effectLst/>
                          <a:latin typeface="+mn-ea"/>
                          <a:ea typeface="+mn-ea"/>
                          <a:cs typeface="Times New Roman"/>
                        </a:rPr>
                        <a:t>利用ルール案解説</a:t>
                      </a:r>
                      <a:endParaRPr lang="ja-JP" sz="1600" b="0" kern="100" dirty="0">
                        <a:effectLst/>
                        <a:latin typeface="+mn-ea"/>
                        <a:ea typeface="+mn-ea"/>
                        <a:cs typeface="Times New Roman"/>
                      </a:endParaRPr>
                    </a:p>
                  </a:txBody>
                  <a:tcPr marL="68580" marR="68580" marT="0" marB="0" anchor="ctr"/>
                </a:tc>
                <a:tc>
                  <a:txBody>
                    <a:bodyPr/>
                    <a:lstStyle/>
                    <a:p>
                      <a:pPr indent="63500" algn="just">
                        <a:spcAft>
                          <a:spcPts val="0"/>
                        </a:spcAft>
                      </a:pPr>
                      <a:r>
                        <a:rPr lang="ja-JP" altLang="en-US" sz="1600" b="0" kern="100" dirty="0" smtClean="0">
                          <a:effectLst/>
                          <a:latin typeface="+mn-ea"/>
                          <a:ea typeface="+mn-ea"/>
                          <a:cs typeface="Times New Roman"/>
                        </a:rPr>
                        <a:t>・利用ルール案の各項についての解説</a:t>
                      </a:r>
                      <a:endParaRPr lang="en-US" altLang="ja-JP" sz="1600" b="0" kern="100" dirty="0" smtClean="0">
                        <a:effectLst/>
                        <a:latin typeface="+mn-ea"/>
                        <a:ea typeface="+mn-ea"/>
                        <a:cs typeface="Times New Roman"/>
                      </a:endParaRPr>
                    </a:p>
                    <a:p>
                      <a:pPr indent="63500" algn="just">
                        <a:spcAft>
                          <a:spcPts val="0"/>
                        </a:spcAft>
                      </a:pPr>
                      <a:r>
                        <a:rPr lang="ja-JP" altLang="en-US" sz="1600" b="0" kern="100" dirty="0" smtClean="0">
                          <a:effectLst/>
                          <a:latin typeface="+mn-ea"/>
                          <a:ea typeface="+mn-ea"/>
                          <a:cs typeface="Times New Roman"/>
                        </a:rPr>
                        <a:t>　－利用ルール案の各項の意味、位置づけ、法的な解釈等</a:t>
                      </a:r>
                      <a:endParaRPr lang="en-US" altLang="ja-JP" sz="1600" b="0" kern="100" dirty="0" smtClean="0">
                        <a:effectLst/>
                        <a:latin typeface="+mn-ea"/>
                        <a:ea typeface="+mn-ea"/>
                        <a:cs typeface="Times New Roman"/>
                      </a:endParaRPr>
                    </a:p>
                  </a:txBody>
                  <a:tcPr marL="68580" marR="68580" marT="0" marB="0" anchor="ctr"/>
                </a:tc>
              </a:tr>
              <a:tr h="840385">
                <a:tc>
                  <a:txBody>
                    <a:bodyPr/>
                    <a:lstStyle/>
                    <a:p>
                      <a:pPr indent="63500" algn="just">
                        <a:spcAft>
                          <a:spcPts val="0"/>
                        </a:spcAft>
                      </a:pPr>
                      <a:r>
                        <a:rPr lang="en-US" altLang="ja-JP" sz="1600" b="0" kern="100" dirty="0" smtClean="0">
                          <a:effectLst/>
                          <a:latin typeface="+mn-ea"/>
                          <a:ea typeface="+mn-ea"/>
                          <a:cs typeface="Times New Roman"/>
                        </a:rPr>
                        <a:t>4.</a:t>
                      </a:r>
                      <a:r>
                        <a:rPr lang="en-US" altLang="ja-JP" sz="1600" b="0" kern="100" baseline="0" dirty="0" smtClean="0">
                          <a:effectLst/>
                          <a:latin typeface="+mn-ea"/>
                          <a:ea typeface="+mn-ea"/>
                          <a:cs typeface="Times New Roman"/>
                        </a:rPr>
                        <a:t> </a:t>
                      </a:r>
                      <a:r>
                        <a:rPr lang="ja-JP" altLang="en-US" sz="1600" b="0" kern="100" dirty="0" smtClean="0">
                          <a:effectLst/>
                          <a:latin typeface="+mn-ea"/>
                          <a:ea typeface="+mn-ea"/>
                          <a:cs typeface="Times New Roman"/>
                        </a:rPr>
                        <a:t>利用ルール案に</a:t>
                      </a:r>
                      <a:endParaRPr lang="en-US" altLang="ja-JP" sz="1600" b="0" kern="100" dirty="0" smtClean="0">
                        <a:effectLst/>
                        <a:latin typeface="+mn-ea"/>
                        <a:ea typeface="+mn-ea"/>
                        <a:cs typeface="Times New Roman"/>
                      </a:endParaRPr>
                    </a:p>
                    <a:p>
                      <a:pPr indent="63500" algn="just">
                        <a:spcAft>
                          <a:spcPts val="0"/>
                        </a:spcAft>
                      </a:pPr>
                      <a:r>
                        <a:rPr lang="en-US" altLang="ja-JP" sz="1600" b="0" kern="100" dirty="0" smtClean="0">
                          <a:effectLst/>
                          <a:latin typeface="+mn-ea"/>
                          <a:ea typeface="+mn-ea"/>
                          <a:cs typeface="Times New Roman"/>
                        </a:rPr>
                        <a:t>   </a:t>
                      </a:r>
                      <a:r>
                        <a:rPr lang="ja-JP" altLang="en-US" sz="1600" b="0" kern="100" dirty="0" smtClean="0">
                          <a:effectLst/>
                          <a:latin typeface="+mn-ea"/>
                          <a:ea typeface="+mn-ea"/>
                          <a:cs typeface="Times New Roman"/>
                        </a:rPr>
                        <a:t>関する</a:t>
                      </a:r>
                      <a:r>
                        <a:rPr lang="en-US" altLang="ja-JP" sz="1600" b="0" kern="100" dirty="0" smtClean="0">
                          <a:effectLst/>
                          <a:latin typeface="+mn-ea"/>
                          <a:ea typeface="+mn-ea"/>
                          <a:cs typeface="Times New Roman"/>
                        </a:rPr>
                        <a:t>FAQ</a:t>
                      </a:r>
                      <a:endParaRPr lang="ja-JP" sz="1600" b="0" kern="100" dirty="0">
                        <a:effectLst/>
                        <a:latin typeface="+mn-ea"/>
                        <a:ea typeface="+mn-ea"/>
                        <a:cs typeface="Times New Roman"/>
                      </a:endParaRPr>
                    </a:p>
                  </a:txBody>
                  <a:tcPr marL="68580" marR="68580" marT="0" marB="0" anchor="ctr"/>
                </a:tc>
                <a:tc>
                  <a:txBody>
                    <a:bodyPr/>
                    <a:lstStyle/>
                    <a:p>
                      <a:pPr indent="63500" algn="just">
                        <a:spcAft>
                          <a:spcPts val="0"/>
                        </a:spcAft>
                      </a:pPr>
                      <a:r>
                        <a:rPr lang="ja-JP" sz="1600" b="0" kern="100" dirty="0" smtClean="0">
                          <a:effectLst/>
                          <a:latin typeface="+mn-ea"/>
                          <a:ea typeface="+mn-ea"/>
                          <a:cs typeface="Times New Roman"/>
                        </a:rPr>
                        <a:t>・</a:t>
                      </a:r>
                      <a:r>
                        <a:rPr lang="ja-JP" altLang="en-US" sz="1600" b="0" kern="100" dirty="0" smtClean="0">
                          <a:effectLst/>
                          <a:latin typeface="+mn-ea"/>
                          <a:ea typeface="+mn-ea"/>
                          <a:cs typeface="Times New Roman"/>
                        </a:rPr>
                        <a:t>各府省の主な懸念点と、利用ルール案における対応</a:t>
                      </a:r>
                      <a:endParaRPr lang="en-US" altLang="ja-JP" sz="1600" b="0" kern="100" dirty="0" smtClean="0">
                        <a:effectLst/>
                        <a:latin typeface="+mn-ea"/>
                        <a:ea typeface="+mn-ea"/>
                        <a:cs typeface="Times New Roman"/>
                      </a:endParaRPr>
                    </a:p>
                    <a:p>
                      <a:pPr indent="63500" algn="just">
                        <a:spcAft>
                          <a:spcPts val="0"/>
                        </a:spcAft>
                      </a:pPr>
                      <a:r>
                        <a:rPr lang="ja-JP" altLang="en-US" sz="1600" b="0" kern="100" dirty="0" smtClean="0">
                          <a:effectLst/>
                          <a:latin typeface="+mn-ea"/>
                          <a:ea typeface="+mn-ea"/>
                          <a:cs typeface="Times New Roman"/>
                        </a:rPr>
                        <a:t>・想定されるケースと対応方法</a:t>
                      </a:r>
                      <a:endParaRPr lang="en-US" altLang="ja-JP" sz="1600" b="0" kern="100" dirty="0" smtClean="0">
                        <a:effectLst/>
                        <a:latin typeface="+mn-ea"/>
                        <a:ea typeface="+mn-ea"/>
                        <a:cs typeface="Times New Roman"/>
                      </a:endParaRPr>
                    </a:p>
                    <a:p>
                      <a:pPr indent="63500" algn="just">
                        <a:spcAft>
                          <a:spcPts val="0"/>
                        </a:spcAft>
                      </a:pPr>
                      <a:r>
                        <a:rPr lang="ja-JP" altLang="en-US" sz="1600" b="0" kern="100" dirty="0" smtClean="0">
                          <a:solidFill>
                            <a:schemeClr val="tx1"/>
                          </a:solidFill>
                          <a:effectLst/>
                          <a:latin typeface="+mn-ea"/>
                          <a:ea typeface="+mn-ea"/>
                          <a:cs typeface="Times New Roman"/>
                        </a:rPr>
                        <a:t>・委員会での議論で指摘された課題についての解説　等</a:t>
                      </a:r>
                      <a:endParaRPr lang="ja-JP" sz="1600" b="0" kern="100" dirty="0">
                        <a:solidFill>
                          <a:schemeClr val="tx1"/>
                        </a:solidFill>
                        <a:effectLst/>
                        <a:latin typeface="+mn-ea"/>
                        <a:ea typeface="+mn-ea"/>
                        <a:cs typeface="Times New Roman"/>
                      </a:endParaRPr>
                    </a:p>
                  </a:txBody>
                  <a:tcPr marL="68580" marR="68580" marT="0" marB="0" anchor="ctr"/>
                </a:tc>
              </a:tr>
              <a:tr h="981642">
                <a:tc>
                  <a:txBody>
                    <a:bodyPr/>
                    <a:lstStyle/>
                    <a:p>
                      <a:pPr indent="63500" algn="just">
                        <a:spcAft>
                          <a:spcPts val="0"/>
                        </a:spcAft>
                      </a:pPr>
                      <a:r>
                        <a:rPr lang="en-US" altLang="ja-JP" sz="1600" b="0" kern="100" dirty="0" smtClean="0">
                          <a:effectLst/>
                          <a:latin typeface="+mn-ea"/>
                          <a:ea typeface="+mn-ea"/>
                          <a:cs typeface="Times New Roman"/>
                        </a:rPr>
                        <a:t>5.</a:t>
                      </a:r>
                      <a:r>
                        <a:rPr lang="en-US" altLang="ja-JP" sz="1600" b="0" kern="100" baseline="0" dirty="0" smtClean="0">
                          <a:effectLst/>
                          <a:latin typeface="+mn-ea"/>
                          <a:ea typeface="+mn-ea"/>
                          <a:cs typeface="Times New Roman"/>
                        </a:rPr>
                        <a:t> </a:t>
                      </a:r>
                      <a:r>
                        <a:rPr lang="ja-JP" altLang="en-US" sz="1600" b="0" kern="100" baseline="0" dirty="0" smtClean="0">
                          <a:effectLst/>
                          <a:latin typeface="+mn-ea"/>
                          <a:ea typeface="+mn-ea"/>
                          <a:cs typeface="Times New Roman"/>
                        </a:rPr>
                        <a:t>円滑に公開する</a:t>
                      </a:r>
                      <a:endParaRPr lang="en-US" altLang="ja-JP" sz="1600" b="0" kern="100" baseline="0" dirty="0" smtClean="0">
                        <a:effectLst/>
                        <a:latin typeface="+mn-ea"/>
                        <a:ea typeface="+mn-ea"/>
                        <a:cs typeface="Times New Roman"/>
                      </a:endParaRPr>
                    </a:p>
                    <a:p>
                      <a:pPr indent="63500" algn="just">
                        <a:spcAft>
                          <a:spcPts val="0"/>
                        </a:spcAft>
                      </a:pPr>
                      <a:r>
                        <a:rPr lang="ja-JP" altLang="en-US" sz="1600" b="0" kern="100" baseline="0" dirty="0" smtClean="0">
                          <a:effectLst/>
                          <a:latin typeface="+mn-ea"/>
                          <a:ea typeface="+mn-ea"/>
                          <a:cs typeface="Times New Roman"/>
                        </a:rPr>
                        <a:t>　 ための留意点</a:t>
                      </a:r>
                      <a:endParaRPr lang="ja-JP" sz="1600" b="0" kern="100" dirty="0">
                        <a:effectLst/>
                        <a:latin typeface="+mn-ea"/>
                        <a:ea typeface="+mn-ea"/>
                        <a:cs typeface="Times New Roman"/>
                      </a:endParaRPr>
                    </a:p>
                  </a:txBody>
                  <a:tcPr marL="68580" marR="68580" marT="0" marB="0" anchor="ctr"/>
                </a:tc>
                <a:tc>
                  <a:txBody>
                    <a:bodyPr/>
                    <a:lstStyle/>
                    <a:p>
                      <a:pPr indent="63500" algn="just">
                        <a:spcAft>
                          <a:spcPts val="0"/>
                        </a:spcAft>
                      </a:pPr>
                      <a:r>
                        <a:rPr lang="ja-JP" altLang="en-US" sz="1600" b="0" kern="100" dirty="0" smtClean="0">
                          <a:effectLst/>
                          <a:latin typeface="+mn-ea"/>
                          <a:ea typeface="+mn-ea"/>
                          <a:cs typeface="Times New Roman"/>
                        </a:rPr>
                        <a:t>例：</a:t>
                      </a:r>
                      <a:endParaRPr lang="en-US" altLang="ja-JP" sz="1600" b="0" kern="100" dirty="0" smtClean="0">
                        <a:effectLst/>
                        <a:latin typeface="+mn-ea"/>
                        <a:ea typeface="+mn-ea"/>
                        <a:cs typeface="Times New Roman"/>
                      </a:endParaRPr>
                    </a:p>
                    <a:p>
                      <a:pPr indent="63500" algn="just">
                        <a:spcAft>
                          <a:spcPts val="0"/>
                        </a:spcAft>
                      </a:pPr>
                      <a:r>
                        <a:rPr lang="ja-JP" altLang="en-US" sz="1600" b="0" kern="100" dirty="0" smtClean="0">
                          <a:effectLst/>
                          <a:latin typeface="+mn-ea"/>
                          <a:ea typeface="+mn-ea"/>
                          <a:cs typeface="Times New Roman"/>
                        </a:rPr>
                        <a:t>・外部委託する際に契約書に盛り込むべき事項</a:t>
                      </a:r>
                      <a:endParaRPr lang="en-US" altLang="ja-JP" sz="1600" b="0" kern="100" dirty="0" smtClean="0">
                        <a:effectLst/>
                        <a:latin typeface="+mn-ea"/>
                        <a:ea typeface="+mn-ea"/>
                        <a:cs typeface="Times New Roman"/>
                      </a:endParaRPr>
                    </a:p>
                    <a:p>
                      <a:pPr indent="63500" algn="just">
                        <a:spcAft>
                          <a:spcPts val="0"/>
                        </a:spcAft>
                      </a:pPr>
                      <a:r>
                        <a:rPr lang="ja-JP" altLang="ja-JP" sz="1600" b="0" kern="100" dirty="0" smtClean="0">
                          <a:effectLst/>
                          <a:latin typeface="+mn-ea"/>
                          <a:ea typeface="+mn-ea"/>
                          <a:cs typeface="Times New Roman"/>
                        </a:rPr>
                        <a:t>・</a:t>
                      </a:r>
                      <a:r>
                        <a:rPr lang="ja-JP" altLang="en-US" sz="1600" b="0" kern="100" dirty="0" smtClean="0">
                          <a:effectLst/>
                          <a:latin typeface="+mn-ea"/>
                          <a:ea typeface="+mn-ea"/>
                          <a:cs typeface="Times New Roman"/>
                        </a:rPr>
                        <a:t>第三者に権利があるコンテンツの許諾取得方法</a:t>
                      </a:r>
                      <a:endParaRPr lang="en-US" altLang="ja-JP" sz="1600" b="0" kern="100" dirty="0" smtClean="0">
                        <a:effectLst/>
                        <a:latin typeface="+mn-ea"/>
                        <a:ea typeface="+mn-ea"/>
                        <a:cs typeface="Times New Roman"/>
                      </a:endParaRPr>
                    </a:p>
                    <a:p>
                      <a:pPr indent="63500" algn="just">
                        <a:spcAft>
                          <a:spcPts val="0"/>
                        </a:spcAft>
                      </a:pPr>
                      <a:r>
                        <a:rPr lang="ja-JP" altLang="en-US" sz="1600" b="0" kern="100" dirty="0" smtClean="0">
                          <a:effectLst/>
                          <a:latin typeface="+mn-ea"/>
                          <a:ea typeface="+mn-ea"/>
                          <a:cs typeface="Times New Roman"/>
                        </a:rPr>
                        <a:t>・第三者に権利がある場合の表記方法　　　　　　　　等</a:t>
                      </a:r>
                      <a:endParaRPr lang="ja-JP" altLang="ja-JP" sz="1600" b="0" kern="100" dirty="0">
                        <a:effectLst/>
                        <a:latin typeface="+mn-ea"/>
                        <a:ea typeface="+mn-ea"/>
                        <a:cs typeface="Times New Roman"/>
                      </a:endParaRPr>
                    </a:p>
                  </a:txBody>
                  <a:tcPr marL="68580" marR="68580" marT="0" marB="0" anchor="ctr"/>
                </a:tc>
              </a:tr>
            </a:tbl>
          </a:graphicData>
        </a:graphic>
      </p:graphicFrame>
      <p:sp>
        <p:nvSpPr>
          <p:cNvPr id="6" name="正方形/長方形 5"/>
          <p:cNvSpPr/>
          <p:nvPr/>
        </p:nvSpPr>
        <p:spPr>
          <a:xfrm>
            <a:off x="4770512" y="642174"/>
            <a:ext cx="5186035" cy="323165"/>
          </a:xfrm>
          <a:prstGeom prst="rect">
            <a:avLst/>
          </a:prstGeom>
        </p:spPr>
        <p:txBody>
          <a:bodyPr wrap="none">
            <a:spAutoFit/>
          </a:bodyPr>
          <a:lstStyle/>
          <a:p>
            <a:r>
              <a:rPr kumimoji="1" lang="en-US" altLang="ja-JP" sz="1500" dirty="0">
                <a:solidFill>
                  <a:srgbClr val="464646"/>
                </a:solidFill>
                <a:latin typeface="メイリオ" pitchFamily="50" charset="-128"/>
                <a:ea typeface="メイリオ" pitchFamily="50" charset="-128"/>
                <a:cs typeface="メイリオ" pitchFamily="50" charset="-128"/>
              </a:rPr>
              <a:t>※</a:t>
            </a:r>
            <a:r>
              <a:rPr kumimoji="1" lang="ja-JP" altLang="en-US" sz="1500" dirty="0">
                <a:solidFill>
                  <a:srgbClr val="464646"/>
                </a:solidFill>
                <a:latin typeface="メイリオ" pitchFamily="50" charset="-128"/>
                <a:ea typeface="メイリオ" pitchFamily="50" charset="-128"/>
                <a:cs typeface="メイリオ" pitchFamily="50" charset="-128"/>
              </a:rPr>
              <a:t>現在、</a:t>
            </a:r>
            <a:r>
              <a:rPr kumimoji="1" lang="ja-JP" altLang="ja-JP" sz="1500" dirty="0">
                <a:solidFill>
                  <a:srgbClr val="464646"/>
                </a:solidFill>
                <a:latin typeface="メイリオ" pitchFamily="50" charset="-128"/>
                <a:ea typeface="メイリオ" pitchFamily="50" charset="-128"/>
                <a:cs typeface="メイリオ" pitchFamily="50" charset="-128"/>
              </a:rPr>
              <a:t>位置づけ</a:t>
            </a:r>
            <a:r>
              <a:rPr kumimoji="1" lang="ja-JP" altLang="ja-JP" sz="1500" dirty="0">
                <a:solidFill>
                  <a:srgbClr val="464646"/>
                </a:solidFill>
                <a:latin typeface="メイリオ" pitchFamily="50" charset="-128"/>
                <a:ea typeface="メイリオ" pitchFamily="50" charset="-128"/>
                <a:cs typeface="メイリオ" pitchFamily="50" charset="-128"/>
              </a:rPr>
              <a:t>、構成、盛り込むべき要素等を</a:t>
            </a:r>
            <a:r>
              <a:rPr kumimoji="1" lang="ja-JP" altLang="ja-JP" sz="1500" dirty="0">
                <a:solidFill>
                  <a:srgbClr val="464646"/>
                </a:solidFill>
                <a:latin typeface="メイリオ" pitchFamily="50" charset="-128"/>
                <a:ea typeface="メイリオ" pitchFamily="50" charset="-128"/>
                <a:cs typeface="メイリオ" pitchFamily="50" charset="-128"/>
              </a:rPr>
              <a:t>整理中</a:t>
            </a:r>
            <a:r>
              <a:rPr kumimoji="1" lang="ja-JP" altLang="en-US" sz="1500" dirty="0">
                <a:solidFill>
                  <a:srgbClr val="464646"/>
                </a:solidFill>
                <a:latin typeface="メイリオ" pitchFamily="50" charset="-128"/>
                <a:ea typeface="メイリオ" pitchFamily="50" charset="-128"/>
                <a:cs typeface="メイリオ" pitchFamily="50" charset="-128"/>
              </a:rPr>
              <a:t>。</a:t>
            </a:r>
            <a:endParaRPr kumimoji="1" lang="ja-JP" altLang="en-US" sz="1500" dirty="0">
              <a:solidFill>
                <a:srgbClr val="464646"/>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73923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stretch>
            <a:fillRect/>
          </a:stretch>
        </p:blipFill>
        <p:spPr>
          <a:xfrm>
            <a:off x="3810000" y="2743200"/>
            <a:ext cx="2286000" cy="2097740"/>
          </a:xfrm>
          <a:prstGeom prst="rect">
            <a:avLst/>
          </a:prstGeom>
        </p:spPr>
      </p:pic>
    </p:spTree>
  </p:cSld>
  <p:clrMapOvr>
    <a:masterClrMapping/>
  </p:clrMapOvr>
</p:sld>
</file>

<file path=ppt/theme/theme1.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718</Words>
  <Application>Microsoft Office PowerPoint</Application>
  <PresentationFormat>A4 210 x 297 mm</PresentationFormat>
  <Paragraphs>89</Paragraphs>
  <Slides>8</Slides>
  <Notes>0</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SUPERP</vt:lpstr>
      <vt:lpstr>オープンデータ流通推進コンソーシアム データガバナンス委員会 実施報告</vt:lpstr>
      <vt:lpstr>データガバナンス委員会　第1回実施概要紹介</vt:lpstr>
      <vt:lpstr>１．本年度実施内容</vt:lpstr>
      <vt:lpstr>１．本年度実施内容（参考）</vt:lpstr>
      <vt:lpstr>２．府省ホームページの利用ルールの見直し案の議論</vt:lpstr>
      <vt:lpstr>府省ホームページの利用ルールの見直し案に係る現在の検討状況</vt:lpstr>
      <vt:lpstr>（参考）利用ルールガイド案</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2013-01-10T00:12:03Z</dcterms:created>
  <dcterms:modified xsi:type="dcterms:W3CDTF">2014-02-12T13:45:42Z</dcterms:modified>
</cp:coreProperties>
</file>