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3" r:id="rId1"/>
  </p:sldMasterIdLst>
  <p:notesMasterIdLst>
    <p:notesMasterId r:id="rId69"/>
  </p:notesMasterIdLst>
  <p:handoutMasterIdLst>
    <p:handoutMasterId r:id="rId70"/>
  </p:handoutMasterIdLst>
  <p:sldIdLst>
    <p:sldId id="257" r:id="rId2"/>
    <p:sldId id="384" r:id="rId3"/>
    <p:sldId id="391" r:id="rId4"/>
    <p:sldId id="467" r:id="rId5"/>
    <p:sldId id="489" r:id="rId6"/>
    <p:sldId id="487" r:id="rId7"/>
    <p:sldId id="488" r:id="rId8"/>
    <p:sldId id="385" r:id="rId9"/>
    <p:sldId id="454" r:id="rId10"/>
    <p:sldId id="449" r:id="rId11"/>
    <p:sldId id="450" r:id="rId12"/>
    <p:sldId id="451" r:id="rId13"/>
    <p:sldId id="455" r:id="rId14"/>
    <p:sldId id="406" r:id="rId15"/>
    <p:sldId id="387" r:id="rId16"/>
    <p:sldId id="405" r:id="rId17"/>
    <p:sldId id="407" r:id="rId18"/>
    <p:sldId id="452" r:id="rId19"/>
    <p:sldId id="453" r:id="rId20"/>
    <p:sldId id="456" r:id="rId21"/>
    <p:sldId id="457" r:id="rId22"/>
    <p:sldId id="458" r:id="rId23"/>
    <p:sldId id="459" r:id="rId24"/>
    <p:sldId id="460" r:id="rId25"/>
    <p:sldId id="461" r:id="rId26"/>
    <p:sldId id="462" r:id="rId27"/>
    <p:sldId id="463" r:id="rId28"/>
    <p:sldId id="464" r:id="rId29"/>
    <p:sldId id="412" r:id="rId30"/>
    <p:sldId id="469" r:id="rId31"/>
    <p:sldId id="490" r:id="rId32"/>
    <p:sldId id="491" r:id="rId33"/>
    <p:sldId id="472" r:id="rId34"/>
    <p:sldId id="474" r:id="rId35"/>
    <p:sldId id="475" r:id="rId36"/>
    <p:sldId id="476" r:id="rId37"/>
    <p:sldId id="493" r:id="rId38"/>
    <p:sldId id="494" r:id="rId39"/>
    <p:sldId id="477" r:id="rId40"/>
    <p:sldId id="478" r:id="rId41"/>
    <p:sldId id="479" r:id="rId42"/>
    <p:sldId id="480" r:id="rId43"/>
    <p:sldId id="481" r:id="rId44"/>
    <p:sldId id="482" r:id="rId45"/>
    <p:sldId id="483" r:id="rId46"/>
    <p:sldId id="484" r:id="rId47"/>
    <p:sldId id="430" r:id="rId48"/>
    <p:sldId id="431" r:id="rId49"/>
    <p:sldId id="465" r:id="rId50"/>
    <p:sldId id="432" r:id="rId51"/>
    <p:sldId id="433" r:id="rId52"/>
    <p:sldId id="434" r:id="rId53"/>
    <p:sldId id="435" r:id="rId54"/>
    <p:sldId id="436" r:id="rId55"/>
    <p:sldId id="437" r:id="rId56"/>
    <p:sldId id="438" r:id="rId57"/>
    <p:sldId id="440" r:id="rId58"/>
    <p:sldId id="441" r:id="rId59"/>
    <p:sldId id="442" r:id="rId60"/>
    <p:sldId id="443" r:id="rId61"/>
    <p:sldId id="444" r:id="rId62"/>
    <p:sldId id="445" r:id="rId63"/>
    <p:sldId id="446" r:id="rId64"/>
    <p:sldId id="466" r:id="rId65"/>
    <p:sldId id="447" r:id="rId66"/>
    <p:sldId id="448" r:id="rId67"/>
    <p:sldId id="264" r:id="rId68"/>
  </p:sldIdLst>
  <p:sldSz cx="9906000" cy="6858000" type="A4"/>
  <p:notesSz cx="6797675" cy="9926638"/>
  <p:defaultTextStyle>
    <a:defPPr>
      <a:defRPr lang="ko-KR"/>
    </a:defPPr>
    <a:lvl1pPr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1pPr>
    <a:lvl2pPr marL="33627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2pPr>
    <a:lvl3pPr marL="67254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3pPr>
    <a:lvl4pPr marL="100881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4pPr>
    <a:lvl5pPr marL="134508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5pPr>
    <a:lvl6pPr marL="1681353"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6pPr>
    <a:lvl7pPr marL="201762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7pPr>
    <a:lvl8pPr marL="235389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8pPr>
    <a:lvl9pPr marL="2690165"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9pPr>
  </p:defaultTextStyle>
  <p:extLst>
    <p:ext uri="{521415D9-36F7-43E2-AB2F-B90AF26B5E84}">
      <p14:sectionLst xmlns:p14="http://schemas.microsoft.com/office/powerpoint/2010/main">
        <p14:section name="既定のセクション" id="{A216469E-EC6C-40AC-A117-E342A30599F9}">
          <p14:sldIdLst>
            <p14:sldId id="257"/>
            <p14:sldId id="384"/>
            <p14:sldId id="391"/>
            <p14:sldId id="467"/>
            <p14:sldId id="489"/>
            <p14:sldId id="487"/>
            <p14:sldId id="488"/>
            <p14:sldId id="385"/>
            <p14:sldId id="454"/>
            <p14:sldId id="449"/>
            <p14:sldId id="450"/>
            <p14:sldId id="451"/>
            <p14:sldId id="455"/>
            <p14:sldId id="406"/>
            <p14:sldId id="387"/>
            <p14:sldId id="405"/>
            <p14:sldId id="407"/>
            <p14:sldId id="452"/>
            <p14:sldId id="453"/>
            <p14:sldId id="456"/>
            <p14:sldId id="457"/>
            <p14:sldId id="458"/>
            <p14:sldId id="459"/>
            <p14:sldId id="460"/>
            <p14:sldId id="461"/>
            <p14:sldId id="462"/>
            <p14:sldId id="463"/>
            <p14:sldId id="464"/>
            <p14:sldId id="412"/>
            <p14:sldId id="469"/>
            <p14:sldId id="490"/>
            <p14:sldId id="491"/>
            <p14:sldId id="472"/>
            <p14:sldId id="474"/>
            <p14:sldId id="475"/>
            <p14:sldId id="476"/>
            <p14:sldId id="493"/>
            <p14:sldId id="494"/>
            <p14:sldId id="477"/>
            <p14:sldId id="478"/>
            <p14:sldId id="479"/>
            <p14:sldId id="480"/>
            <p14:sldId id="481"/>
            <p14:sldId id="482"/>
            <p14:sldId id="483"/>
            <p14:sldId id="484"/>
            <p14:sldId id="430"/>
            <p14:sldId id="431"/>
            <p14:sldId id="465"/>
            <p14:sldId id="432"/>
            <p14:sldId id="433"/>
            <p14:sldId id="434"/>
            <p14:sldId id="435"/>
            <p14:sldId id="436"/>
            <p14:sldId id="437"/>
            <p14:sldId id="438"/>
            <p14:sldId id="440"/>
            <p14:sldId id="441"/>
            <p14:sldId id="442"/>
            <p14:sldId id="443"/>
            <p14:sldId id="444"/>
            <p14:sldId id="445"/>
            <p14:sldId id="446"/>
            <p14:sldId id="466"/>
            <p14:sldId id="447"/>
            <p14:sldId id="448"/>
            <p14:sldId id="264"/>
          </p14:sldIdLst>
        </p14:section>
      </p14:sectionLst>
    </p:ext>
    <p:ext uri="{EFAFB233-063F-42B5-8137-9DF3F51BA10A}">
      <p15:sldGuideLst xmlns="" xmlns:p15="http://schemas.microsoft.com/office/powerpoint/2012/main">
        <p15:guide id="1" orient="horz" pos="4180">
          <p15:clr>
            <a:srgbClr val="A4A3A4"/>
          </p15:clr>
        </p15:guide>
        <p15:guide id="2" pos="5984">
          <p15:clr>
            <a:srgbClr val="A4A3A4"/>
          </p15:clr>
        </p15:guide>
      </p15:sldGuideLst>
    </p:ext>
    <p:ext uri="{2D200454-40CA-4A62-9FC3-DE9A4176ACB9}">
      <p15:notesGuideLst xmlns="" xmlns:p15="http://schemas.microsoft.com/office/powerpoint/2012/main">
        <p15:guide id="1" orient="horz" pos="3134">
          <p15:clr>
            <a:srgbClr val="A4A3A4"/>
          </p15:clr>
        </p15:guide>
        <p15:guide id="2" pos="2142">
          <p15:clr>
            <a:srgbClr val="A4A3A4"/>
          </p15:clr>
        </p15:guide>
        <p15:guide id="3" orient="horz" pos="3129">
          <p15:clr>
            <a:srgbClr val="A4A3A4"/>
          </p15:clr>
        </p15:guide>
        <p15:guide id="4"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6699"/>
    <a:srgbClr val="E2D9B6"/>
    <a:srgbClr val="EAEAEA"/>
    <a:srgbClr val="003366"/>
    <a:srgbClr val="FF9933"/>
    <a:srgbClr val="DDDDDD"/>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淡色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中間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9566" autoAdjust="0"/>
  </p:normalViewPr>
  <p:slideViewPr>
    <p:cSldViewPr>
      <p:cViewPr varScale="1">
        <p:scale>
          <a:sx n="108" d="100"/>
          <a:sy n="108" d="100"/>
        </p:scale>
        <p:origin x="-192" y="-84"/>
      </p:cViewPr>
      <p:guideLst>
        <p:guide orient="horz" pos="4180"/>
        <p:guide pos="5984"/>
      </p:guideLst>
    </p:cSldViewPr>
  </p:slideViewPr>
  <p:outlineViewPr>
    <p:cViewPr>
      <p:scale>
        <a:sx n="33" d="100"/>
        <a:sy n="33" d="100"/>
      </p:scale>
      <p:origin x="0" y="43987"/>
    </p:cViewPr>
  </p:outlineViewPr>
  <p:notesTextViewPr>
    <p:cViewPr>
      <p:scale>
        <a:sx n="100" d="100"/>
        <a:sy n="100" d="100"/>
      </p:scale>
      <p:origin x="0" y="0"/>
    </p:cViewPr>
  </p:notesTextViewPr>
  <p:sorterViewPr>
    <p:cViewPr>
      <p:scale>
        <a:sx n="200" d="100"/>
        <a:sy n="200" d="100"/>
      </p:scale>
      <p:origin x="0" y="61400"/>
    </p:cViewPr>
  </p:sorterViewPr>
  <p:notesViewPr>
    <p:cSldViewPr>
      <p:cViewPr varScale="1">
        <p:scale>
          <a:sx n="91" d="100"/>
          <a:sy n="91" d="100"/>
        </p:scale>
        <p:origin x="-2772" y="-102"/>
      </p:cViewPr>
      <p:guideLst>
        <p:guide orient="horz" pos="3132"/>
        <p:guide orient="horz" pos="3127"/>
        <p:guide pos="2141"/>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1" name="Rectangle 5"/>
          <p:cNvSpPr>
            <a:spLocks noGrp="1" noChangeArrowheads="1"/>
          </p:cNvSpPr>
          <p:nvPr>
            <p:ph type="sldNum" sz="quarter" idx="3"/>
          </p:nvPr>
        </p:nvSpPr>
        <p:spPr bwMode="auto">
          <a:xfrm>
            <a:off x="3854857" y="9433396"/>
            <a:ext cx="2942823" cy="493249"/>
          </a:xfrm>
          <a:prstGeom prst="rect">
            <a:avLst/>
          </a:prstGeom>
          <a:noFill/>
          <a:ln w="9525">
            <a:noFill/>
            <a:miter lim="800000"/>
            <a:headEnd/>
            <a:tailEnd/>
          </a:ln>
          <a:effectLst/>
        </p:spPr>
        <p:txBody>
          <a:bodyPr vert="horz" wrap="square" lIns="95359" tIns="47682" rIns="95359" bIns="47682" numCol="1" anchor="b" anchorCtr="0" compatLnSpc="1">
            <a:prstTxWarp prst="textNoShape">
              <a:avLst/>
            </a:prstTxWarp>
          </a:bodyPr>
          <a:lstStyle>
            <a:lvl1pPr algn="r" defTabSz="954135">
              <a:defRPr kumimoji="1" sz="1100" smtClean="0">
                <a:latin typeface="ＭＳ Ｐゴシック" pitchFamily="50" charset="-128"/>
                <a:ea typeface="ＭＳ Ｐゴシック" pitchFamily="50" charset="-128"/>
              </a:defRPr>
            </a:lvl1pPr>
          </a:lstStyle>
          <a:p>
            <a:pPr>
              <a:defRPr/>
            </a:pPr>
            <a:fld id="{434E4037-DC3D-481B-8B35-431345498003}" type="slidenum">
              <a:rPr lang="en-US" altLang="ko-KR"/>
              <a:pPr>
                <a:defRPr/>
              </a:pPr>
              <a:t>‹#›</a:t>
            </a:fld>
            <a:endParaRPr lang="en-US" altLang="ko-KR" dirty="0"/>
          </a:p>
        </p:txBody>
      </p:sp>
    </p:spTree>
    <p:extLst>
      <p:ext uri="{BB962C8B-B14F-4D97-AF65-F5344CB8AC3E}">
        <p14:creationId xmlns:p14="http://schemas.microsoft.com/office/powerpoint/2010/main" val="27356961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3"/>
            <a:ext cx="2942823" cy="493249"/>
          </a:xfrm>
          <a:prstGeom prst="rect">
            <a:avLst/>
          </a:prstGeom>
          <a:noFill/>
          <a:ln w="12700" cap="sq">
            <a:noFill/>
            <a:miter lim="800000"/>
            <a:headEnd type="none" w="sm" len="sm"/>
            <a:tailEnd type="none" w="sm" len="sm"/>
          </a:ln>
          <a:effectLst/>
        </p:spPr>
        <p:txBody>
          <a:bodyPr vert="horz" wrap="none" lIns="95359" tIns="47682" rIns="95359" bIns="47682" numCol="1" anchor="ctr" anchorCtr="0" compatLnSpc="1">
            <a:prstTxWarp prst="textNoShape">
              <a:avLst/>
            </a:prstTxWarp>
          </a:bodyPr>
          <a:lstStyle>
            <a:lvl1pPr algn="l" defTabSz="954135">
              <a:defRPr kumimoji="1" sz="1100" smtClean="0">
                <a:latin typeface="ＭＳ Ｐ明朝" pitchFamily="18" charset="-128"/>
                <a:ea typeface="ＭＳ Ｐ明朝" pitchFamily="18" charset="-128"/>
              </a:defRPr>
            </a:lvl1pPr>
          </a:lstStyle>
          <a:p>
            <a:pPr>
              <a:defRPr/>
            </a:pPr>
            <a:endParaRPr lang="ja-JP" altLang="en-US" dirty="0"/>
          </a:p>
        </p:txBody>
      </p:sp>
      <p:sp>
        <p:nvSpPr>
          <p:cNvPr id="58371" name="Rectangle 3"/>
          <p:cNvSpPr>
            <a:spLocks noGrp="1" noChangeArrowheads="1"/>
          </p:cNvSpPr>
          <p:nvPr>
            <p:ph type="dt" idx="1"/>
          </p:nvPr>
        </p:nvSpPr>
        <p:spPr bwMode="auto">
          <a:xfrm>
            <a:off x="3854857" y="3"/>
            <a:ext cx="2942823" cy="493249"/>
          </a:xfrm>
          <a:prstGeom prst="rect">
            <a:avLst/>
          </a:prstGeom>
          <a:noFill/>
          <a:ln w="12700" cap="sq">
            <a:noFill/>
            <a:miter lim="800000"/>
            <a:headEnd type="none" w="sm" len="sm"/>
            <a:tailEnd type="none" w="sm" len="sm"/>
          </a:ln>
          <a:effectLst/>
        </p:spPr>
        <p:txBody>
          <a:bodyPr vert="horz" wrap="none" lIns="95359" tIns="47682" rIns="95359" bIns="47682" numCol="1" anchor="ctr" anchorCtr="0" compatLnSpc="1">
            <a:prstTxWarp prst="textNoShape">
              <a:avLst/>
            </a:prstTxWarp>
          </a:bodyPr>
          <a:lstStyle>
            <a:lvl1pPr algn="r" defTabSz="954135">
              <a:defRPr kumimoji="1" sz="1100" smtClean="0">
                <a:latin typeface="ＭＳ Ｐ明朝" pitchFamily="18" charset="-128"/>
                <a:ea typeface="ＭＳ Ｐ明朝" pitchFamily="18" charset="-128"/>
              </a:defRPr>
            </a:lvl1pPr>
          </a:lstStyle>
          <a:p>
            <a:pPr>
              <a:defRPr/>
            </a:pPr>
            <a:endParaRPr lang="en-US" altLang="ja-JP" dirty="0"/>
          </a:p>
        </p:txBody>
      </p:sp>
      <p:sp>
        <p:nvSpPr>
          <p:cNvPr id="87044" name="Rectangle 4"/>
          <p:cNvSpPr>
            <a:spLocks noGrp="1" noRot="1" noChangeAspect="1" noChangeArrowheads="1" noTextEdit="1"/>
          </p:cNvSpPr>
          <p:nvPr>
            <p:ph type="sldImg" idx="2"/>
          </p:nvPr>
        </p:nvSpPr>
        <p:spPr bwMode="auto">
          <a:xfrm>
            <a:off x="706438" y="742950"/>
            <a:ext cx="5384800" cy="372745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907473" y="4715160"/>
            <a:ext cx="4982732" cy="4468528"/>
          </a:xfrm>
          <a:prstGeom prst="rect">
            <a:avLst/>
          </a:prstGeom>
          <a:noFill/>
          <a:ln w="12700" cap="sq">
            <a:noFill/>
            <a:miter lim="800000"/>
            <a:headEnd type="none" w="sm" len="sm"/>
            <a:tailEnd type="none" w="sm" len="sm"/>
          </a:ln>
          <a:effectLst/>
        </p:spPr>
        <p:txBody>
          <a:bodyPr vert="horz" wrap="none" lIns="95359" tIns="47682" rIns="95359" bIns="47682" numCol="1" anchor="ctr" anchorCtr="0" compatLnSpc="1">
            <a:prstTxWarp prst="textNoShape">
              <a:avLst/>
            </a:prstTxWarp>
          </a:bodyPr>
          <a:lstStyle/>
          <a:p>
            <a:pPr lvl="0"/>
            <a:r>
              <a:rPr lang="ja-JP" altLang="en-US" noProof="0" smtClean="0"/>
              <a:t>マスター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58374" name="Rectangle 6"/>
          <p:cNvSpPr>
            <a:spLocks noGrp="1" noChangeArrowheads="1"/>
          </p:cNvSpPr>
          <p:nvPr>
            <p:ph type="ftr" sz="quarter" idx="4"/>
          </p:nvPr>
        </p:nvSpPr>
        <p:spPr bwMode="auto">
          <a:xfrm>
            <a:off x="1" y="9433396"/>
            <a:ext cx="2942823" cy="493249"/>
          </a:xfrm>
          <a:prstGeom prst="rect">
            <a:avLst/>
          </a:prstGeom>
          <a:noFill/>
          <a:ln w="12700" cap="sq">
            <a:noFill/>
            <a:miter lim="800000"/>
            <a:headEnd type="none" w="sm" len="sm"/>
            <a:tailEnd type="none" w="sm" len="sm"/>
          </a:ln>
          <a:effectLst/>
        </p:spPr>
        <p:txBody>
          <a:bodyPr vert="horz" wrap="none" lIns="95359" tIns="47682" rIns="95359" bIns="47682" numCol="1" anchor="b" anchorCtr="0" compatLnSpc="1">
            <a:prstTxWarp prst="textNoShape">
              <a:avLst/>
            </a:prstTxWarp>
          </a:bodyPr>
          <a:lstStyle>
            <a:lvl1pPr algn="l" defTabSz="954135">
              <a:defRPr kumimoji="1" sz="1100" smtClean="0">
                <a:latin typeface="ＭＳ Ｐ明朝" pitchFamily="18" charset="-128"/>
                <a:ea typeface="ＭＳ Ｐ明朝" pitchFamily="18" charset="-128"/>
              </a:defRPr>
            </a:lvl1pPr>
          </a:lstStyle>
          <a:p>
            <a:pPr>
              <a:defRPr/>
            </a:pPr>
            <a:endParaRPr lang="ja-JP" altLang="en-US" dirty="0"/>
          </a:p>
        </p:txBody>
      </p:sp>
      <p:sp>
        <p:nvSpPr>
          <p:cNvPr id="58375" name="Rectangle 7"/>
          <p:cNvSpPr>
            <a:spLocks noGrp="1" noChangeArrowheads="1"/>
          </p:cNvSpPr>
          <p:nvPr>
            <p:ph type="sldNum" sz="quarter" idx="5"/>
          </p:nvPr>
        </p:nvSpPr>
        <p:spPr bwMode="auto">
          <a:xfrm>
            <a:off x="3854857" y="9433396"/>
            <a:ext cx="2942823" cy="493249"/>
          </a:xfrm>
          <a:prstGeom prst="rect">
            <a:avLst/>
          </a:prstGeom>
          <a:noFill/>
          <a:ln w="12700" cap="sq">
            <a:noFill/>
            <a:miter lim="800000"/>
            <a:headEnd type="none" w="sm" len="sm"/>
            <a:tailEnd type="none" w="sm" len="sm"/>
          </a:ln>
          <a:effectLst/>
        </p:spPr>
        <p:txBody>
          <a:bodyPr vert="horz" wrap="none" lIns="95359" tIns="47682" rIns="95359" bIns="47682" numCol="1" anchor="b" anchorCtr="0" compatLnSpc="1">
            <a:prstTxWarp prst="textNoShape">
              <a:avLst/>
            </a:prstTxWarp>
          </a:bodyPr>
          <a:lstStyle>
            <a:lvl1pPr algn="r" defTabSz="954135">
              <a:defRPr kumimoji="1" sz="1100" smtClean="0">
                <a:latin typeface="ＭＳ Ｐ明朝" pitchFamily="18" charset="-128"/>
                <a:ea typeface="ＭＳ Ｐ明朝" pitchFamily="18" charset="-128"/>
              </a:defRPr>
            </a:lvl1pPr>
          </a:lstStyle>
          <a:p>
            <a:pPr>
              <a:defRPr/>
            </a:pPr>
            <a:fld id="{7743D88F-1C60-4A18-8316-3E48C6765859}" type="slidenum">
              <a:rPr lang="en-US" altLang="ja-JP"/>
              <a:pPr>
                <a:defRPr/>
              </a:pPr>
              <a:t>‹#›</a:t>
            </a:fld>
            <a:endParaRPr lang="en-US" altLang="ja-JP" dirty="0"/>
          </a:p>
        </p:txBody>
      </p:sp>
    </p:spTree>
    <p:extLst>
      <p:ext uri="{BB962C8B-B14F-4D97-AF65-F5344CB8AC3E}">
        <p14:creationId xmlns:p14="http://schemas.microsoft.com/office/powerpoint/2010/main" val="442609636"/>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1pPr>
    <a:lvl2pPr marL="33627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2pPr>
    <a:lvl3pPr marL="67254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3pPr>
    <a:lvl4pPr marL="100881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4pPr>
    <a:lvl5pPr marL="134508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5pPr>
    <a:lvl6pPr marL="1681353" algn="l" defTabSz="672541" rtl="0" eaLnBrk="1" latinLnBrk="0" hangingPunct="1">
      <a:defRPr kumimoji="1" sz="900" kern="1200">
        <a:solidFill>
          <a:schemeClr val="tx1"/>
        </a:solidFill>
        <a:latin typeface="+mn-lt"/>
        <a:ea typeface="+mn-ea"/>
        <a:cs typeface="+mn-cs"/>
      </a:defRPr>
    </a:lvl6pPr>
    <a:lvl7pPr marL="2017624" algn="l" defTabSz="672541" rtl="0" eaLnBrk="1" latinLnBrk="0" hangingPunct="1">
      <a:defRPr kumimoji="1" sz="900" kern="1200">
        <a:solidFill>
          <a:schemeClr val="tx1"/>
        </a:solidFill>
        <a:latin typeface="+mn-lt"/>
        <a:ea typeface="+mn-ea"/>
        <a:cs typeface="+mn-cs"/>
      </a:defRPr>
    </a:lvl7pPr>
    <a:lvl8pPr marL="2353894" algn="l" defTabSz="672541" rtl="0" eaLnBrk="1" latinLnBrk="0" hangingPunct="1">
      <a:defRPr kumimoji="1" sz="900" kern="1200">
        <a:solidFill>
          <a:schemeClr val="tx1"/>
        </a:solidFill>
        <a:latin typeface="+mn-lt"/>
        <a:ea typeface="+mn-ea"/>
        <a:cs typeface="+mn-cs"/>
      </a:defRPr>
    </a:lvl8pPr>
    <a:lvl9pPr marL="2690165" algn="l" defTabSz="672541" rtl="0" eaLnBrk="1" latinLnBrk="0" hangingPunct="1">
      <a:defRPr kumimoji="1"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989995" y="5134039"/>
            <a:ext cx="6419106" cy="437233"/>
          </a:xfrm>
          <a:ln w="12700" cap="sq">
            <a:headEnd type="none" w="sm" len="sm"/>
            <a:tailEnd type="none" w="sm" len="sm"/>
          </a:ln>
        </p:spPr>
        <p:txBody>
          <a:bodyPr wrap="square" lIns="67245" rIns="67245" anchorCtr="0">
            <a:spAutoFit/>
          </a:bodyPr>
          <a:lstStyle>
            <a:lvl1pPr marL="0" indent="0" algn="l">
              <a:lnSpc>
                <a:spcPct val="100000"/>
              </a:lnSpc>
              <a:spcBef>
                <a:spcPct val="0"/>
              </a:spcBef>
              <a:buFont typeface="平成明朝" pitchFamily="17" charset="-128"/>
              <a:buNone/>
              <a:defRPr sz="2400">
                <a:solidFill>
                  <a:schemeClr val="bg2">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マスタ</a:t>
            </a:r>
            <a:r>
              <a:rPr lang="en-US" altLang="ja-JP" dirty="0"/>
              <a:t> </a:t>
            </a:r>
            <a:r>
              <a:rPr lang="ja-JP" altLang="en-US" dirty="0"/>
              <a:t>サブタイトルの書式設定</a:t>
            </a:r>
          </a:p>
        </p:txBody>
      </p:sp>
      <p:sp>
        <p:nvSpPr>
          <p:cNvPr id="1914885" name="Rectangle 5"/>
          <p:cNvSpPr>
            <a:spLocks noGrp="1" noChangeArrowheads="1"/>
          </p:cNvSpPr>
          <p:nvPr>
            <p:ph type="ctrTitle" sz="quarter"/>
          </p:nvPr>
        </p:nvSpPr>
        <p:spPr>
          <a:xfrm>
            <a:off x="2971800" y="3035389"/>
            <a:ext cx="6359403" cy="560343"/>
          </a:xfrm>
          <a:ln w="12700" cap="sq">
            <a:headEnd type="none" w="sm" len="sm"/>
            <a:tailEnd type="none" w="sm" len="sm"/>
          </a:ln>
        </p:spPr>
        <p:txBody>
          <a:bodyPr wrap="square"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dirty="0"/>
              <a:t>マスタ</a:t>
            </a:r>
            <a:r>
              <a:rPr lang="en-US" altLang="ja-JP" dirty="0"/>
              <a:t> </a:t>
            </a:r>
            <a:r>
              <a:rPr lang="ja-JP" altLang="en-US" dirty="0"/>
              <a:t>タイトルの書式設定</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solidFill>
                  <a:schemeClr val="bg2">
                    <a:lumMod val="75000"/>
                    <a:lumOff val="25000"/>
                  </a:schemeClr>
                </a:solidFill>
                <a:latin typeface="Calibri" pitchFamily="34" charset="0"/>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nchor="t" anchorCtr="0"/>
          <a:lstStyle>
            <a:lvl1pPr>
              <a:defRPr sz="2100"/>
            </a:lvl1pPr>
            <a:lvl2pPr>
              <a:defRPr sz="1800"/>
            </a:lvl2pPr>
            <a:lvl3pPr>
              <a:defRPr sz="1500"/>
            </a:lvl3pPr>
            <a:lvl4pPr>
              <a:defRPr sz="1300"/>
            </a:lvl4pPr>
            <a:lvl5pPr>
              <a:defRPr sz="1200"/>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fld id="{19168A96-8FC6-49A7-AAFF-8891F4FD4FE2}" type="slidenum">
              <a:rPr lang="ja-JP" altLang="en-US"/>
              <a:pPr/>
              <a:t>‹#›</a:t>
            </a:fld>
            <a:endParaRPr lang="en-US" altLang="ja-JP"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112708" y="2225443"/>
            <a:ext cx="7090465" cy="1913424"/>
          </a:xfrm>
        </p:spPr>
        <p:txBody>
          <a:bodyPr/>
          <a:lstStyle>
            <a:lvl1pPr algn="l">
              <a:defRPr sz="4400" b="0" cap="none">
                <a:solidFill>
                  <a:schemeClr val="bg2">
                    <a:lumMod val="75000"/>
                    <a:lumOff val="25000"/>
                  </a:schemeClr>
                </a:solidFill>
                <a:latin typeface="メイリオ" panose="020B0604030504040204" pitchFamily="50" charset="-128"/>
                <a:ea typeface="メイリオ" panose="020B0604030504040204" pitchFamily="50" charset="-128"/>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lumMod val="75000"/>
                    <a:lumOff val="25000"/>
                  </a:schemeClr>
                </a:solidFill>
                <a:latin typeface="メイリオ" panose="020B0604030504040204" pitchFamily="50" charset="-128"/>
                <a:ea typeface="メイリオ" panose="020B0604030504040204" pitchFamily="50" charset="-128"/>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dirty="0" smtClean="0"/>
              <a:t>マスタ テキストの書式設定</a:t>
            </a:r>
          </a:p>
        </p:txBody>
      </p:sp>
      <p:sp>
        <p:nvSpPr>
          <p:cNvPr id="4" name="Rectangle 5"/>
          <p:cNvSpPr>
            <a:spLocks noGrp="1" noChangeArrowheads="1"/>
          </p:cNvSpPr>
          <p:nvPr>
            <p:ph type="sldNum" sz="quarter" idx="10"/>
          </p:nvPr>
        </p:nvSpPr>
        <p:spPr>
          <a:ln/>
        </p:spPr>
        <p:txBody>
          <a:bodyPr/>
          <a:lstStyle>
            <a:lvl1pPr>
              <a:defRPr/>
            </a:lvl1pPr>
          </a:lstStyle>
          <a:p>
            <a:fld id="{32A7F7E3-2EA5-4E0E-99DF-9D27F789031C}" type="slidenum">
              <a:rPr lang="ja-JP" altLang="en-US"/>
              <a:pPr/>
              <a:t>‹#›</a:t>
            </a:fld>
            <a:endParaRPr lang="en-US" altLang="ja-JP" dirty="0"/>
          </a:p>
        </p:txBody>
      </p:sp>
      <p:sp>
        <p:nvSpPr>
          <p:cNvPr id="5" name="正方形/長方形 4"/>
          <p:cNvSpPr/>
          <p:nvPr userDrawn="1"/>
        </p:nvSpPr>
        <p:spPr bwMode="auto">
          <a:xfrm>
            <a:off x="0" y="0"/>
            <a:ext cx="9906000" cy="1128884"/>
          </a:xfrm>
          <a:prstGeom prst="rect">
            <a:avLst/>
          </a:prstGeom>
          <a:solidFill>
            <a:srgbClr val="FFFFFF"/>
          </a:solidFill>
          <a:ln w="381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p:txBody>
      </p:sp>
      <p:sp>
        <p:nvSpPr>
          <p:cNvPr id="11" name="正方形/長方形 10"/>
          <p:cNvSpPr/>
          <p:nvPr userDrawn="1"/>
        </p:nvSpPr>
        <p:spPr bwMode="auto">
          <a:xfrm>
            <a:off x="1752600" y="2198705"/>
            <a:ext cx="154210" cy="3744895"/>
          </a:xfrm>
          <a:prstGeom prst="rect">
            <a:avLst/>
          </a:prstGeom>
          <a:solidFill>
            <a:srgbClr val="1F497D"/>
          </a:solidFill>
          <a:ln w="38100" cap="sq" cmpd="sng" algn="ctr">
            <a:solidFill>
              <a:srgbClr val="1F497D"/>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ＤＦＧ華康ゴシック体W5" pitchFamily="50" charset="-128"/>
              <a:ea typeface="ＤＦＧ華康ゴシック体W5" pitchFamily="50" charset="-128"/>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51414" y="1322775"/>
            <a:ext cx="4515242"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982586" y="1322775"/>
            <a:ext cx="4515243"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15789" y="1143000"/>
            <a:ext cx="9183247" cy="2514600"/>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15789" y="3810001"/>
            <a:ext cx="9182040" cy="2601128"/>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15789" y="1322775"/>
            <a:ext cx="9183247" cy="1196877"/>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15789" y="2733616"/>
            <a:ext cx="9182040" cy="3677511"/>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5"/>
          <p:cNvSpPr>
            <a:spLocks noGrp="1" noChangeArrowheads="1"/>
          </p:cNvSpPr>
          <p:nvPr>
            <p:ph type="sldNum" sz="quarter" idx="10"/>
          </p:nvPr>
        </p:nvSpPr>
        <p:spPr>
          <a:ln/>
        </p:spPr>
        <p:txBody>
          <a:bodyPr/>
          <a:lstStyle>
            <a:lvl1pPr>
              <a:defRPr/>
            </a:lvl1pPr>
          </a:lstStyle>
          <a:p>
            <a:fld id="{889EB0C9-E24B-463D-BB62-FF98DEA61778}" type="slidenum">
              <a:rPr lang="ja-JP" altLang="en-US"/>
              <a:pPr/>
              <a:t>‹#›</a:t>
            </a:fld>
            <a:endParaRPr lang="en-US" altLang="ja-JP"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93D94DB2-09C9-4810-9F23-4FAAE8E978D7}" type="slidenum">
              <a:rPr lang="ja-JP" altLang="en-US"/>
              <a:pPr/>
              <a:t>‹#›</a:t>
            </a:fld>
            <a:endParaRPr lang="en-US" altLang="ja-JP"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51414" y="1272626"/>
            <a:ext cx="4515242" cy="5138501"/>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982586" y="1272626"/>
            <a:ext cx="4515243" cy="24572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82586" y="3930482"/>
            <a:ext cx="4515243" cy="248064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5"/>
          <p:cNvSpPr>
            <a:spLocks noGrp="1" noChangeArrowheads="1"/>
          </p:cNvSpPr>
          <p:nvPr>
            <p:ph type="sldNum" sz="quarter" idx="10"/>
          </p:nvPr>
        </p:nvSpPr>
        <p:spPr>
          <a:ln/>
        </p:spPr>
        <p:txBody>
          <a:bodyPr/>
          <a:lstStyle>
            <a:lvl1pPr>
              <a:defRPr/>
            </a:lvl1pPr>
          </a:lstStyle>
          <a:p>
            <a:fld id="{A6652962-3989-4FF4-990D-68B87D3CA273}" type="slidenum">
              <a:rPr lang="ja-JP" altLang="en-US"/>
              <a:pPr/>
              <a:t>‹#›</a:t>
            </a:fld>
            <a:endParaRPr lang="en-US" altLang="ja-JP"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1"/>
            <a:ext cx="9906000" cy="228599"/>
          </a:xfrm>
          <a:prstGeom prst="rect">
            <a:avLst/>
          </a:prstGeom>
          <a:solidFill>
            <a:schemeClr val="bg1"/>
          </a:solidFill>
          <a:ln>
            <a:solidFill>
              <a:schemeClr val="bg1"/>
            </a:solid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a:defRPr/>
            </a:pPr>
            <a:r>
              <a:rPr lang="ja-JP" altLang="en-US" sz="1200" b="1" i="0" dirty="0" smtClean="0">
                <a:latin typeface="メイリオ"/>
                <a:ea typeface="メイリオ"/>
                <a:cs typeface="メイリオ"/>
              </a:rPr>
              <a:t>オープンデータ流通推進コンソーシアム</a:t>
            </a:r>
            <a:endParaRPr lang="en-US" altLang="ja-JP" sz="1200" b="1" i="0" dirty="0">
              <a:latin typeface="メイリオ"/>
              <a:ea typeface="メイリオ"/>
              <a:cs typeface="メイリオ"/>
            </a:endParaRPr>
          </a:p>
        </p:txBody>
      </p:sp>
      <p:sp>
        <p:nvSpPr>
          <p:cNvPr id="1913859" name="Line 3"/>
          <p:cNvSpPr>
            <a:spLocks noChangeShapeType="1"/>
          </p:cNvSpPr>
          <p:nvPr/>
        </p:nvSpPr>
        <p:spPr bwMode="auto">
          <a:xfrm>
            <a:off x="0" y="6576804"/>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defRPr/>
            </a:pPr>
            <a:endParaRPr lang="ja-JP" altLang="en-US" dirty="0"/>
          </a:p>
        </p:txBody>
      </p:sp>
      <p:sp>
        <p:nvSpPr>
          <p:cNvPr id="1028" name="Rectangle 4"/>
          <p:cNvSpPr>
            <a:spLocks noGrp="1" noChangeArrowheads="1"/>
          </p:cNvSpPr>
          <p:nvPr>
            <p:ph type="body" idx="1"/>
          </p:nvPr>
        </p:nvSpPr>
        <p:spPr bwMode="auto">
          <a:xfrm>
            <a:off x="351414" y="1143000"/>
            <a:ext cx="9146415" cy="5268127"/>
          </a:xfrm>
          <a:prstGeom prst="rect">
            <a:avLst/>
          </a:prstGeom>
          <a:noFill/>
          <a:ln w="9525">
            <a:noFill/>
            <a:miter lim="800000"/>
            <a:headEnd/>
            <a:tailEnd/>
          </a:ln>
        </p:spPr>
        <p:txBody>
          <a:bodyPr vert="horz" wrap="square" lIns="0" tIns="33622" rIns="0" bIns="33622" numCol="1" anchor="t" anchorCtr="0" compatLnSpc="1">
            <a:prstTxWarp prst="textNoShape">
              <a:avLst/>
            </a:prstTxWarp>
            <a:norm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036" y="6602804"/>
            <a:ext cx="406964" cy="25519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a:defRPr kumimoji="1" sz="1100">
                <a:solidFill>
                  <a:srgbClr val="336699"/>
                </a:solidFill>
                <a:latin typeface="Arial" charset="0"/>
                <a:ea typeface="굴림" pitchFamily="34" charset="-127"/>
              </a:defRPr>
            </a:lvl1pPr>
          </a:lstStyle>
          <a:p>
            <a:fld id="{4AB2DD74-10E0-4AB2-B6D0-27B412D7252C}" type="slidenum">
              <a:rPr lang="ja-JP" altLang="en-US" smtClean="0"/>
              <a:pPr/>
              <a:t>‹#›</a:t>
            </a:fld>
            <a:endParaRPr lang="en-US" altLang="ja-JP" dirty="0"/>
          </a:p>
        </p:txBody>
      </p:sp>
      <p:sp>
        <p:nvSpPr>
          <p:cNvPr id="1030" name="Rectangle 6"/>
          <p:cNvSpPr>
            <a:spLocks noGrp="1" noChangeArrowheads="1"/>
          </p:cNvSpPr>
          <p:nvPr>
            <p:ph type="title"/>
          </p:nvPr>
        </p:nvSpPr>
        <p:spPr bwMode="auto">
          <a:xfrm>
            <a:off x="387642" y="304800"/>
            <a:ext cx="9134339" cy="581715"/>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ja-JP" altLang="en-US" dirty="0" smtClean="0"/>
              <a:t>マスタ タイトルの書式設定</a:t>
            </a:r>
          </a:p>
        </p:txBody>
      </p:sp>
      <p:sp>
        <p:nvSpPr>
          <p:cNvPr id="9" name="Line 3"/>
          <p:cNvSpPr>
            <a:spLocks noChangeShapeType="1"/>
          </p:cNvSpPr>
          <p:nvPr/>
        </p:nvSpPr>
        <p:spPr bwMode="auto">
          <a:xfrm>
            <a:off x="0" y="990600"/>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defRPr/>
            </a:pPr>
            <a:endParaRPr lang="ja-JP" altLang="en-US" dirty="0"/>
          </a:p>
        </p:txBody>
      </p:sp>
    </p:spTree>
  </p:cSld>
  <p:clrMap bg1="dk2" tx1="lt1" bg2="dk1" tx2="lt2" accent1="accent1" accent2="accent2" accent3="accent3" accent4="accent4" accent5="accent5" accent6="accent6" hlink="hlink" folHlink="folHlink"/>
  <p:sldLayoutIdLst>
    <p:sldLayoutId id="2147483688" r:id="rId1"/>
    <p:sldLayoutId id="2147483672" r:id="rId2"/>
    <p:sldLayoutId id="2147483673" r:id="rId3"/>
    <p:sldLayoutId id="2147483674" r:id="rId4"/>
    <p:sldLayoutId id="2147483689" r:id="rId5"/>
    <p:sldLayoutId id="2147483705" r:id="rId6"/>
    <p:sldLayoutId id="2147483676" r:id="rId7"/>
    <p:sldLayoutId id="2147483677" r:id="rId8"/>
    <p:sldLayoutId id="2147483684" r:id="rId9"/>
  </p:sldLayoutIdLst>
  <p:hf hdr="0" ftr="0" dt="0"/>
  <p:txStyles>
    <p:titleStyle>
      <a:lvl1pPr algn="l" defTabSz="972616" rtl="0" eaLnBrk="0" fontAlgn="base" hangingPunct="0">
        <a:spcBef>
          <a:spcPct val="0"/>
        </a:spcBef>
        <a:spcAft>
          <a:spcPct val="0"/>
        </a:spcAft>
        <a:defRPr kumimoji="1" sz="2600" baseline="0">
          <a:solidFill>
            <a:schemeClr val="bg2">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oleObject" Target="../embeddings/oleObject6.bin"/><Relationship Id="rId3" Type="http://schemas.openxmlformats.org/officeDocument/2006/relationships/image" Target="../media/image5.png"/><Relationship Id="rId7" Type="http://schemas.openxmlformats.org/officeDocument/2006/relationships/image" Target="../media/image6.jpeg"/><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4.bin"/><Relationship Id="rId5" Type="http://schemas.openxmlformats.org/officeDocument/2006/relationships/image" Target="../media/image3.emf"/><Relationship Id="rId10" Type="http://schemas.openxmlformats.org/officeDocument/2006/relationships/image" Target="../media/image4.e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5stardata.info/" TargetMode="External"/><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sz="quarter" idx="1"/>
          </p:nvPr>
        </p:nvSpPr>
        <p:spPr>
          <a:xfrm>
            <a:off x="4016896" y="5134039"/>
            <a:ext cx="5392204" cy="683454"/>
          </a:xfrm>
        </p:spPr>
        <p:txBody>
          <a:bodyPr/>
          <a:lstStyle/>
          <a:p>
            <a:r>
              <a:rPr lang="en-US" altLang="ja-JP" sz="2000" dirty="0" smtClean="0"/>
              <a:t>2014.07.31</a:t>
            </a:r>
            <a:r>
              <a:rPr lang="ja-JP" altLang="en-US" sz="2000" dirty="0" smtClean="0"/>
              <a:t/>
            </a:r>
            <a:br>
              <a:rPr lang="ja-JP" altLang="en-US" sz="2000" dirty="0" smtClean="0"/>
            </a:br>
            <a:r>
              <a:rPr lang="ja-JP" altLang="en-US" sz="2000" dirty="0" smtClean="0"/>
              <a:t>オープンデータ流通推進コンソーシアム</a:t>
            </a:r>
            <a:endParaRPr lang="en-US" altLang="ja-JP" sz="2000" dirty="0" smtClean="0"/>
          </a:p>
        </p:txBody>
      </p:sp>
      <p:pic>
        <p:nvPicPr>
          <p:cNvPr id="5" name="図 4"/>
          <p:cNvPicPr>
            <a:picLocks noChangeAspect="1"/>
          </p:cNvPicPr>
          <p:nvPr/>
        </p:nvPicPr>
        <p:blipFill>
          <a:blip r:embed="rId2" cstate="print"/>
          <a:stretch>
            <a:fillRect/>
          </a:stretch>
        </p:blipFill>
        <p:spPr>
          <a:xfrm>
            <a:off x="381000" y="1447800"/>
            <a:ext cx="2286000" cy="2097740"/>
          </a:xfrm>
          <a:prstGeom prst="rect">
            <a:avLst/>
          </a:prstGeom>
        </p:spPr>
      </p:pic>
      <p:sp>
        <p:nvSpPr>
          <p:cNvPr id="9" name="タイトル 2"/>
          <p:cNvSpPr>
            <a:spLocks noGrp="1"/>
          </p:cNvSpPr>
          <p:nvPr>
            <p:ph type="ctrTitle" sz="quarter"/>
          </p:nvPr>
        </p:nvSpPr>
        <p:spPr>
          <a:xfrm>
            <a:off x="2720752" y="2738577"/>
            <a:ext cx="7185248" cy="1842551"/>
          </a:xfrm>
        </p:spPr>
        <p:txBody>
          <a:bodyPr/>
          <a:lstStyle/>
          <a:p>
            <a:r>
              <a:rPr lang="ja-JP" altLang="en-US" dirty="0" smtClean="0">
                <a:latin typeface="メイリオ" pitchFamily="50" charset="-128"/>
                <a:ea typeface="メイリオ" pitchFamily="50" charset="-128"/>
                <a:cs typeface="メイリオ" pitchFamily="50" charset="-128"/>
              </a:rPr>
              <a:t>オープンデータガイド第１版</a:t>
            </a:r>
            <a:r>
              <a:rPr lang="en-US" altLang="ja-JP" dirty="0" smtClean="0">
                <a:latin typeface="メイリオ" pitchFamily="50" charset="-128"/>
                <a:ea typeface="メイリオ" pitchFamily="50" charset="-128"/>
                <a:cs typeface="メイリオ" pitchFamily="50" charset="-128"/>
              </a:rPr>
              <a:t/>
            </a:r>
            <a:br>
              <a:rPr lang="en-US" altLang="ja-JP" dirty="0" smtClean="0">
                <a:latin typeface="メイリオ" pitchFamily="50" charset="-128"/>
                <a:ea typeface="メイリオ" pitchFamily="50" charset="-128"/>
                <a:cs typeface="メイリオ" pitchFamily="50" charset="-128"/>
              </a:rPr>
            </a:br>
            <a:r>
              <a:rPr lang="ja-JP" altLang="en-US" sz="2400" dirty="0" smtClean="0">
                <a:latin typeface="メイリオ" pitchFamily="50" charset="-128"/>
                <a:ea typeface="メイリオ" pitchFamily="50" charset="-128"/>
                <a:cs typeface="メイリオ" pitchFamily="50" charset="-128"/>
              </a:rPr>
              <a:t>～</a:t>
            </a:r>
            <a:r>
              <a:rPr lang="ja-JP" altLang="en-US" sz="2400" dirty="0">
                <a:latin typeface="メイリオ" pitchFamily="50" charset="-128"/>
                <a:ea typeface="メイリオ" pitchFamily="50" charset="-128"/>
                <a:cs typeface="メイリオ" pitchFamily="50" charset="-128"/>
              </a:rPr>
              <a:t>オープンデータのためのルール</a:t>
            </a:r>
            <a:r>
              <a:rPr lang="ja-JP" altLang="en-US" sz="2400" dirty="0" smtClean="0">
                <a:latin typeface="メイリオ" pitchFamily="50" charset="-128"/>
                <a:ea typeface="メイリオ" pitchFamily="50" charset="-128"/>
                <a:cs typeface="メイリオ" pitchFamily="50" charset="-128"/>
              </a:rPr>
              <a:t>・技術</a:t>
            </a:r>
            <a:r>
              <a:rPr lang="ja-JP" altLang="en-US" sz="2400" dirty="0">
                <a:latin typeface="メイリオ" pitchFamily="50" charset="-128"/>
                <a:ea typeface="メイリオ" pitchFamily="50" charset="-128"/>
                <a:cs typeface="メイリオ" pitchFamily="50" charset="-128"/>
              </a:rPr>
              <a:t>の手引き</a:t>
            </a:r>
            <a:r>
              <a:rPr lang="ja-JP" altLang="en-US" sz="2400" dirty="0" smtClean="0">
                <a:latin typeface="メイリオ" pitchFamily="50" charset="-128"/>
                <a:ea typeface="メイリオ" pitchFamily="50" charset="-128"/>
                <a:cs typeface="メイリオ" pitchFamily="50" charset="-128"/>
              </a:rPr>
              <a:t>～</a:t>
            </a:r>
            <a:br>
              <a:rPr lang="ja-JP" altLang="en-US" sz="2400" dirty="0" smtClean="0">
                <a:latin typeface="メイリオ" pitchFamily="50" charset="-128"/>
                <a:ea typeface="メイリオ" pitchFamily="50" charset="-128"/>
                <a:cs typeface="メイリオ" pitchFamily="50" charset="-128"/>
              </a:rPr>
            </a:br>
            <a:r>
              <a:rPr lang="ja-JP" altLang="en-US" dirty="0">
                <a:latin typeface="メイリオ" pitchFamily="50" charset="-128"/>
                <a:ea typeface="メイリオ" pitchFamily="50" charset="-128"/>
                <a:cs typeface="メイリオ" pitchFamily="50" charset="-128"/>
              </a:rPr>
              <a:t>　</a:t>
            </a:r>
            <a:r>
              <a:rPr lang="en-US" altLang="ja-JP" sz="2400" dirty="0" smtClean="0">
                <a:latin typeface="メイリオ" pitchFamily="50" charset="-128"/>
                <a:ea typeface="メイリオ" pitchFamily="50" charset="-128"/>
                <a:cs typeface="メイリオ" pitchFamily="50" charset="-128"/>
              </a:rPr>
              <a:t/>
            </a:r>
            <a:br>
              <a:rPr lang="en-US" altLang="ja-JP" sz="2400" dirty="0" smtClean="0">
                <a:latin typeface="メイリオ" pitchFamily="50" charset="-128"/>
                <a:ea typeface="メイリオ" pitchFamily="50" charset="-128"/>
                <a:cs typeface="メイリオ" pitchFamily="50" charset="-128"/>
              </a:rPr>
            </a:br>
            <a:r>
              <a:rPr lang="ja-JP" altLang="en-US" sz="2400" dirty="0" smtClean="0">
                <a:latin typeface="メイリオ" pitchFamily="50" charset="-128"/>
                <a:ea typeface="メイリオ" pitchFamily="50" charset="-128"/>
                <a:cs typeface="メイリオ" pitchFamily="50" charset="-128"/>
              </a:rPr>
              <a:t>　　　　　　　　　　　　　　　　　　</a:t>
            </a:r>
            <a:r>
              <a:rPr lang="ja-JP" altLang="en-US" sz="2800" dirty="0" smtClean="0">
                <a:latin typeface="メイリオ" pitchFamily="50" charset="-128"/>
                <a:ea typeface="メイリオ" pitchFamily="50" charset="-128"/>
                <a:cs typeface="メイリオ" pitchFamily="50" charset="-128"/>
              </a:rPr>
              <a:t>概要版</a:t>
            </a:r>
            <a:endParaRPr lang="ja-JP" altLang="en-US" sz="2800" dirty="0">
              <a:latin typeface="メイリオ" pitchFamily="50" charset="-128"/>
              <a:ea typeface="メイリオ" pitchFamily="50" charset="-128"/>
              <a:cs typeface="メイリオ" pitchFamily="50" charset="-128"/>
            </a:endParaRPr>
          </a:p>
        </p:txBody>
      </p:sp>
      <p:sp>
        <p:nvSpPr>
          <p:cNvPr id="10" name="テキスト ボックス 9"/>
          <p:cNvSpPr txBox="1"/>
          <p:nvPr/>
        </p:nvSpPr>
        <p:spPr>
          <a:xfrm>
            <a:off x="2720752" y="3645024"/>
            <a:ext cx="7185248" cy="369332"/>
          </a:xfrm>
          <a:prstGeom prst="rect">
            <a:avLst/>
          </a:prstGeom>
          <a:solidFill>
            <a:schemeClr val="bg1"/>
          </a:solidFill>
          <a:ln>
            <a:solidFill>
              <a:srgbClr val="1F497D"/>
            </a:solidFill>
          </a:ln>
        </p:spPr>
        <p:txBody>
          <a:bodyPr wrap="square" rtlCol="0">
            <a:spAutoFit/>
          </a:bodyPr>
          <a:lstStyle/>
          <a:p>
            <a:pPr algn="l"/>
            <a:endParaRPr kumimoji="1" lang="ja-JP" altLang="en-US" dirty="0" smtClean="0">
              <a:latin typeface="ヒラギノ角ゴ ProN W6"/>
              <a:ea typeface="ヒラギノ角ゴ ProN W6"/>
              <a:cs typeface="ヒラギノ角ゴ ProN W6"/>
            </a:endParaRPr>
          </a:p>
        </p:txBody>
      </p:sp>
    </p:spTree>
    <p:extLst>
      <p:ext uri="{BB962C8B-B14F-4D97-AF65-F5344CB8AC3E}">
        <p14:creationId xmlns:p14="http://schemas.microsoft.com/office/powerpoint/2010/main" val="2616960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t>1.1 </a:t>
            </a:r>
            <a:r>
              <a:rPr kumimoji="1" lang="ja-JP" altLang="en-US" dirty="0" smtClean="0"/>
              <a:t>本書の目的</a:t>
            </a:r>
            <a:endParaRPr kumimoji="1" lang="ja-JP" altLang="en-US" dirty="0"/>
          </a:p>
        </p:txBody>
      </p:sp>
      <p:sp>
        <p:nvSpPr>
          <p:cNvPr id="6" name="コンテンツ プレースホルダー 5"/>
          <p:cNvSpPr>
            <a:spLocks noGrp="1"/>
          </p:cNvSpPr>
          <p:nvPr>
            <p:ph idx="1"/>
          </p:nvPr>
        </p:nvSpPr>
        <p:spPr/>
        <p:txBody>
          <a:bodyPr>
            <a:normAutofit fontScale="85000" lnSpcReduction="10000"/>
          </a:bodyPr>
          <a:lstStyle/>
          <a:p>
            <a:r>
              <a:rPr kumimoji="1" lang="ja-JP" altLang="en-US" dirty="0" smtClean="0"/>
              <a:t>背景</a:t>
            </a:r>
            <a:r>
              <a:rPr kumimoji="1" lang="en-US" altLang="ja-JP" dirty="0" smtClean="0"/>
              <a:t>: </a:t>
            </a:r>
            <a:r>
              <a:rPr kumimoji="1" lang="ja-JP" altLang="en-US" dirty="0" smtClean="0"/>
              <a:t>国・地方公共団体等によるオープンデータへの取組の活発化</a:t>
            </a:r>
            <a:endParaRPr kumimoji="1" lang="en-US" altLang="ja-JP" dirty="0" smtClean="0"/>
          </a:p>
          <a:p>
            <a:pPr lvl="1"/>
            <a:r>
              <a:rPr lang="ja-JP" altLang="en-US" dirty="0"/>
              <a:t>これらの組織がもつ公共データをオープンデータとして公開すれば、情報利用者によってアプリケーション開発等の様々な形での利活用が促進され、経済活性化や行政の透明性の向上等が期待</a:t>
            </a:r>
            <a:r>
              <a:rPr lang="ja-JP" altLang="en-US" dirty="0" smtClean="0"/>
              <a:t>できる。</a:t>
            </a:r>
          </a:p>
          <a:p>
            <a:r>
              <a:rPr kumimoji="1" lang="ja-JP" altLang="en-US" dirty="0" smtClean="0"/>
              <a:t>オープンデータ</a:t>
            </a:r>
            <a:r>
              <a:rPr lang="ja-JP" altLang="en-US" dirty="0" smtClean="0"/>
              <a:t>の特徴</a:t>
            </a:r>
          </a:p>
          <a:p>
            <a:pPr lvl="1"/>
            <a:r>
              <a:rPr lang="ja-JP" altLang="en-US" dirty="0" smtClean="0"/>
              <a:t>従来の情報</a:t>
            </a:r>
            <a:r>
              <a:rPr lang="ja-JP" altLang="en-US" dirty="0"/>
              <a:t>公開</a:t>
            </a:r>
            <a:r>
              <a:rPr lang="ja-JP" altLang="en-US" dirty="0" smtClean="0"/>
              <a:t>制度とは異なり、公開</a:t>
            </a:r>
            <a:r>
              <a:rPr lang="ja-JP" altLang="en-US" dirty="0"/>
              <a:t>したデータを利活用</a:t>
            </a:r>
            <a:r>
              <a:rPr lang="ja-JP" altLang="en-US" dirty="0" smtClean="0"/>
              <a:t>し、透明性・信頼性の向上だけでなく、国民参加・官民協働の推進、</a:t>
            </a:r>
            <a:r>
              <a:rPr lang="ja-JP" altLang="en-US" u="sng" dirty="0" smtClean="0"/>
              <a:t>経済</a:t>
            </a:r>
            <a:r>
              <a:rPr lang="ja-JP" altLang="en-US" u="sng" dirty="0"/>
              <a:t>の活性化・行政の</a:t>
            </a:r>
            <a:r>
              <a:rPr lang="ja-JP" altLang="en-US" u="sng" dirty="0" smtClean="0"/>
              <a:t>効率化等</a:t>
            </a:r>
            <a:r>
              <a:rPr lang="ja-JP" altLang="en-US" u="sng" dirty="0"/>
              <a:t>に役立てる</a:t>
            </a:r>
            <a:r>
              <a:rPr lang="ja-JP" altLang="en-US" dirty="0" smtClean="0"/>
              <a:t>ことを目的とする。特に</a:t>
            </a:r>
            <a:r>
              <a:rPr lang="ja-JP" altLang="en-US" u="sng" dirty="0" smtClean="0"/>
              <a:t>ビジネスでの利用</a:t>
            </a:r>
            <a:r>
              <a:rPr lang="ja-JP" altLang="en-US" dirty="0" smtClean="0"/>
              <a:t>についての期待が大きい。</a:t>
            </a:r>
          </a:p>
          <a:p>
            <a:pPr lvl="1"/>
            <a:r>
              <a:rPr kumimoji="1" lang="ja-JP" altLang="en-US" dirty="0" smtClean="0"/>
              <a:t>オープンデータの編集・加工・改変等は</a:t>
            </a:r>
            <a:r>
              <a:rPr kumimoji="1" lang="ja-JP" altLang="en-US" u="sng" dirty="0" smtClean="0"/>
              <a:t>コンピュータ</a:t>
            </a:r>
            <a:r>
              <a:rPr kumimoji="1" lang="ja-JP" altLang="en-US" dirty="0" smtClean="0"/>
              <a:t>によって行われる。</a:t>
            </a:r>
          </a:p>
          <a:p>
            <a:pPr lvl="1"/>
            <a:endParaRPr lang="ja-JP" altLang="en-US" dirty="0"/>
          </a:p>
          <a:p>
            <a:r>
              <a:rPr lang="ja-JP" altLang="en-US" dirty="0" smtClean="0"/>
              <a:t>オープンデータを普及させるために重要な事項</a:t>
            </a:r>
            <a:endParaRPr lang="en-US" altLang="ja-JP" dirty="0" smtClean="0"/>
          </a:p>
          <a:p>
            <a:pPr lvl="1"/>
            <a:r>
              <a:rPr lang="ja-JP" altLang="en-US" dirty="0" smtClean="0"/>
              <a:t>利用</a:t>
            </a:r>
            <a:r>
              <a:rPr lang="ja-JP" altLang="en-US" dirty="0"/>
              <a:t>ルールを定めてデータの二次利用を認める</a:t>
            </a:r>
            <a:r>
              <a:rPr lang="ja-JP" altLang="en-US" dirty="0" smtClean="0"/>
              <a:t>こと</a:t>
            </a:r>
            <a:endParaRPr lang="en-US" altLang="ja-JP" dirty="0" smtClean="0"/>
          </a:p>
          <a:p>
            <a:pPr lvl="1"/>
            <a:r>
              <a:rPr lang="ja-JP" altLang="en-US" dirty="0" smtClean="0"/>
              <a:t>データ</a:t>
            </a:r>
            <a:r>
              <a:rPr lang="ja-JP" altLang="en-US" dirty="0"/>
              <a:t>を利活用しやすい形式（機械判読に適した形式）で提供する</a:t>
            </a:r>
            <a:r>
              <a:rPr lang="ja-JP" altLang="en-US" dirty="0" smtClean="0"/>
              <a:t>こと</a:t>
            </a:r>
          </a:p>
          <a:p>
            <a:pPr lvl="1"/>
            <a:endParaRPr kumimoji="1" lang="ja-JP" altLang="en-US" dirty="0"/>
          </a:p>
          <a:p>
            <a:r>
              <a:rPr lang="ja-JP" altLang="en-US" dirty="0" smtClean="0"/>
              <a:t>このため、本書は</a:t>
            </a:r>
            <a:r>
              <a:rPr lang="en-US" altLang="ja-JP" dirty="0" smtClean="0"/>
              <a:t>…</a:t>
            </a:r>
            <a:endParaRPr lang="ja-JP" altLang="en-US" dirty="0" smtClean="0"/>
          </a:p>
          <a:p>
            <a:pPr lvl="1"/>
            <a:r>
              <a:rPr lang="ja-JP" altLang="en-US" dirty="0"/>
              <a:t>国、地方公共団体、独立行政法人、公共企業等が、自身が保有している公共データをオープンデータとして公開するための参考と</a:t>
            </a:r>
            <a:r>
              <a:rPr lang="ja-JP" altLang="en-US" dirty="0" smtClean="0"/>
              <a:t>なるよう、オープンデータ</a:t>
            </a:r>
            <a:r>
              <a:rPr lang="ja-JP" altLang="en-US" dirty="0"/>
              <a:t>流通推進コンソーシアム（データガバナンス委員会・技術委員会）が、オープンデータの作成・整形・公開に当たっての留意事項等を、「利用ルール」と「技術」の２つの観点から</a:t>
            </a:r>
            <a:r>
              <a:rPr lang="ja-JP" altLang="en-US" dirty="0" smtClean="0"/>
              <a:t>まとめたもの。</a:t>
            </a:r>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10</a:t>
            </a:fld>
            <a:endParaRPr lang="en-US" altLang="ja-JP" dirty="0"/>
          </a:p>
        </p:txBody>
      </p:sp>
      <p:sp>
        <p:nvSpPr>
          <p:cNvPr id="7" name="下矢印 6"/>
          <p:cNvSpPr/>
          <p:nvPr/>
        </p:nvSpPr>
        <p:spPr bwMode="auto">
          <a:xfrm>
            <a:off x="1856656" y="3284984"/>
            <a:ext cx="576064" cy="360040"/>
          </a:xfrm>
          <a:prstGeom prst="downArrow">
            <a:avLst/>
          </a:prstGeom>
          <a:solidFill>
            <a:schemeClr val="accent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下矢印 7"/>
          <p:cNvSpPr/>
          <p:nvPr/>
        </p:nvSpPr>
        <p:spPr bwMode="auto">
          <a:xfrm>
            <a:off x="1878630" y="4509120"/>
            <a:ext cx="576064" cy="360040"/>
          </a:xfrm>
          <a:prstGeom prst="downArrow">
            <a:avLst/>
          </a:prstGeom>
          <a:solidFill>
            <a:schemeClr val="accent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45397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1.2 </a:t>
            </a:r>
            <a:r>
              <a:rPr lang="ja-JP" altLang="en-US" dirty="0" smtClean="0"/>
              <a:t>本書の対象読者</a:t>
            </a:r>
            <a:endParaRPr kumimoji="1" lang="ja-JP" altLang="en-US" dirty="0"/>
          </a:p>
        </p:txBody>
      </p:sp>
      <p:sp>
        <p:nvSpPr>
          <p:cNvPr id="3" name="コンテンツ プレースホルダー 2"/>
          <p:cNvSpPr>
            <a:spLocks noGrp="1"/>
          </p:cNvSpPr>
          <p:nvPr>
            <p:ph idx="1"/>
          </p:nvPr>
        </p:nvSpPr>
        <p:spPr>
          <a:xfrm>
            <a:off x="351415" y="1143000"/>
            <a:ext cx="4385562" cy="5268127"/>
          </a:xfrm>
        </p:spPr>
        <p:txBody>
          <a:bodyPr>
            <a:normAutofit lnSpcReduction="10000"/>
          </a:bodyPr>
          <a:lstStyle/>
          <a:p>
            <a:r>
              <a:rPr kumimoji="1" lang="ja-JP" altLang="en-US" dirty="0" smtClean="0"/>
              <a:t>対象読者</a:t>
            </a:r>
          </a:p>
          <a:p>
            <a:pPr lvl="1"/>
            <a:r>
              <a:rPr lang="ja-JP" altLang="en-US" dirty="0"/>
              <a:t>現在保有しているデータや、これから作成するデータをオープンデータとして公開しようとする</a:t>
            </a:r>
            <a:r>
              <a:rPr lang="ja-JP" altLang="en-US" dirty="0" smtClean="0"/>
              <a:t>人。</a:t>
            </a:r>
          </a:p>
          <a:p>
            <a:pPr lvl="2"/>
            <a:r>
              <a:rPr lang="ja-JP" altLang="en-US" dirty="0" smtClean="0"/>
              <a:t>主</a:t>
            </a:r>
            <a:r>
              <a:rPr lang="ja-JP" altLang="en-US" dirty="0"/>
              <a:t>に国、地方公共団体、独立行政法人の職員を対象としているが、公共企業等の民間組織においても参考にできるものとして作成している</a:t>
            </a:r>
            <a:r>
              <a:rPr lang="ja-JP" altLang="en-US" dirty="0" smtClean="0"/>
              <a:t>。</a:t>
            </a:r>
          </a:p>
          <a:p>
            <a:r>
              <a:rPr lang="ja-JP" altLang="en-US" dirty="0" smtClean="0"/>
              <a:t>部ごとの対象範囲</a:t>
            </a:r>
          </a:p>
          <a:p>
            <a:pPr lvl="1"/>
            <a:r>
              <a:rPr lang="ja-JP" altLang="en-US" dirty="0" smtClean="0"/>
              <a:t>オープンデータの流れ</a:t>
            </a:r>
          </a:p>
          <a:p>
            <a:pPr lvl="2"/>
            <a:r>
              <a:rPr lang="ja-JP" altLang="en-US" dirty="0" smtClean="0"/>
              <a:t>情報</a:t>
            </a:r>
            <a:r>
              <a:rPr lang="ja-JP" altLang="en-US" dirty="0"/>
              <a:t>提供者が作成・</a:t>
            </a:r>
            <a:r>
              <a:rPr lang="ja-JP" altLang="en-US" dirty="0" smtClean="0"/>
              <a:t>公開する。</a:t>
            </a:r>
          </a:p>
          <a:p>
            <a:pPr lvl="2"/>
            <a:r>
              <a:rPr lang="ja-JP" altLang="en-US" dirty="0" smtClean="0"/>
              <a:t>これ</a:t>
            </a:r>
            <a:r>
              <a:rPr lang="ja-JP" altLang="en-US" dirty="0"/>
              <a:t>に情報利用者がアクセスし、編集・加工・改変等</a:t>
            </a:r>
            <a:r>
              <a:rPr lang="ja-JP" altLang="en-US" dirty="0" smtClean="0"/>
              <a:t>する。</a:t>
            </a:r>
          </a:p>
          <a:p>
            <a:pPr lvl="1"/>
            <a:r>
              <a:rPr lang="ja-JP" altLang="en-US" dirty="0" smtClean="0"/>
              <a:t>第</a:t>
            </a:r>
            <a:r>
              <a:rPr lang="en-US" altLang="ja-JP" dirty="0" smtClean="0"/>
              <a:t>I</a:t>
            </a:r>
            <a:r>
              <a:rPr lang="ja-JP" altLang="en-US" dirty="0" smtClean="0"/>
              <a:t>部と第</a:t>
            </a:r>
            <a:r>
              <a:rPr lang="en-US" altLang="ja-JP" dirty="0" smtClean="0"/>
              <a:t>II</a:t>
            </a:r>
            <a:r>
              <a:rPr lang="ja-JP" altLang="en-US" dirty="0" smtClean="0"/>
              <a:t>部の対象</a:t>
            </a:r>
          </a:p>
          <a:p>
            <a:pPr lvl="2"/>
            <a:r>
              <a:rPr kumimoji="1" lang="ja-JP" altLang="en-US" dirty="0"/>
              <a:t>データの作成段階</a:t>
            </a:r>
            <a:r>
              <a:rPr kumimoji="1" lang="ja-JP" altLang="en-US" dirty="0" smtClean="0"/>
              <a:t>から公開段階に至るまでに関与する人</a:t>
            </a:r>
            <a:r>
              <a:rPr lang="ja-JP" altLang="en-US" dirty="0" smtClean="0"/>
              <a:t>。</a:t>
            </a:r>
          </a:p>
          <a:p>
            <a:pPr lvl="1"/>
            <a:r>
              <a:rPr kumimoji="1" lang="ja-JP" altLang="en-US" dirty="0" smtClean="0"/>
              <a:t>第</a:t>
            </a:r>
            <a:r>
              <a:rPr kumimoji="1" lang="en-US" altLang="ja-JP" dirty="0" smtClean="0"/>
              <a:t>III</a:t>
            </a:r>
            <a:r>
              <a:rPr kumimoji="1" lang="ja-JP" altLang="en-US" dirty="0" smtClean="0"/>
              <a:t>部の対象</a:t>
            </a:r>
          </a:p>
          <a:p>
            <a:pPr lvl="2"/>
            <a:r>
              <a:rPr lang="ja-JP" altLang="en-US" dirty="0"/>
              <a:t>機械</a:t>
            </a:r>
            <a:r>
              <a:rPr lang="ja-JP" altLang="en-US" dirty="0" smtClean="0"/>
              <a:t>判読性の高いデータを作成・整形しようとする人</a:t>
            </a:r>
            <a:r>
              <a:rPr lang="ja-JP" altLang="en-US"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11</a:t>
            </a:fld>
            <a:endParaRPr lang="en-US" altLang="ja-JP" dirty="0"/>
          </a:p>
        </p:txBody>
      </p:sp>
      <p:sp>
        <p:nvSpPr>
          <p:cNvPr id="5" name="正方形/長方形 4"/>
          <p:cNvSpPr/>
          <p:nvPr/>
        </p:nvSpPr>
        <p:spPr bwMode="auto">
          <a:xfrm>
            <a:off x="4873402" y="1590728"/>
            <a:ext cx="4760117" cy="2791097"/>
          </a:xfrm>
          <a:prstGeom prst="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smtClean="0">
              <a:ln>
                <a:noFill/>
              </a:ln>
              <a:solidFill>
                <a:schemeClr val="bg2"/>
              </a:solidFill>
              <a:effectLst/>
              <a:latin typeface="ＤＦＧ華康ゴシック体W5" pitchFamily="50" charset="-128"/>
              <a:ea typeface="ＤＦＧ華康ゴシック体W5" pitchFamily="50" charset="-128"/>
            </a:endParaRPr>
          </a:p>
        </p:txBody>
      </p:sp>
      <p:sp>
        <p:nvSpPr>
          <p:cNvPr id="6" name="テキスト ボックス 5"/>
          <p:cNvSpPr txBox="1"/>
          <p:nvPr/>
        </p:nvSpPr>
        <p:spPr>
          <a:xfrm>
            <a:off x="5800952" y="1771337"/>
            <a:ext cx="949065" cy="244111"/>
          </a:xfrm>
          <a:prstGeom prst="rect">
            <a:avLst/>
          </a:prstGeom>
          <a:noFill/>
        </p:spPr>
        <p:txBody>
          <a:bodyPr wrap="none" rtlCol="0">
            <a:spAutoFit/>
          </a:bodyPr>
          <a:lstStyle/>
          <a:p>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文書・データ</a:t>
            </a:r>
          </a:p>
        </p:txBody>
      </p:sp>
      <p:sp>
        <p:nvSpPr>
          <p:cNvPr id="7" name="正方形/長方形 6"/>
          <p:cNvSpPr/>
          <p:nvPr/>
        </p:nvSpPr>
        <p:spPr bwMode="auto">
          <a:xfrm>
            <a:off x="5818377" y="2414807"/>
            <a:ext cx="3583917" cy="678234"/>
          </a:xfrm>
          <a:prstGeom prst="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smtClean="0">
              <a:ln>
                <a:noFill/>
              </a:ln>
              <a:solidFill>
                <a:schemeClr val="bg2"/>
              </a:solidFill>
              <a:effectLst/>
              <a:latin typeface="ＤＦＧ華康ゴシック体W5" pitchFamily="50" charset="-128"/>
              <a:ea typeface="ＤＦＧ華康ゴシック体W5" pitchFamily="50" charset="-128"/>
            </a:endParaRPr>
          </a:p>
        </p:txBody>
      </p:sp>
      <p:pic>
        <p:nvPicPr>
          <p:cNvPr id="8" name="Picture 2" descr="C:\Users\shindo\Pictures\materials\tex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918" y="1915512"/>
            <a:ext cx="609184" cy="741673"/>
          </a:xfrm>
          <a:prstGeom prst="rect">
            <a:avLst/>
          </a:prstGeom>
          <a:noFill/>
          <a:extLst>
            <a:ext uri="{909E8E84-426E-40DD-AFC4-6F175D3DCCD1}">
              <a14:hiddenFill xmlns:a14="http://schemas.microsoft.com/office/drawing/2010/main">
                <a:solidFill>
                  <a:srgbClr val="FFFFFF"/>
                </a:solidFill>
              </a14:hiddenFill>
            </a:ext>
          </a:extLst>
        </p:spPr>
      </p:pic>
      <p:sp>
        <p:nvSpPr>
          <p:cNvPr id="9" name="フローチャート : 書類 5"/>
          <p:cNvSpPr/>
          <p:nvPr/>
        </p:nvSpPr>
        <p:spPr bwMode="auto">
          <a:xfrm>
            <a:off x="5992823" y="2975096"/>
            <a:ext cx="527960" cy="484754"/>
          </a:xfrm>
          <a:prstGeom prst="flowChartDocument">
            <a:avLst/>
          </a:prstGeom>
          <a:solidFill>
            <a:schemeClr val="tx1"/>
          </a:solidFill>
          <a:ln w="12700" cap="sq" cmpd="sng" algn="ctr">
            <a:solidFill>
              <a:schemeClr val="bg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lang="en-US" altLang="ja-JP" sz="1100" dirty="0" smtClean="0">
              <a:solidFill>
                <a:schemeClr val="bg2"/>
              </a:solidFill>
              <a:latin typeface="+mn-lt"/>
            </a:endParaRPr>
          </a:p>
        </p:txBody>
      </p:sp>
      <p:sp>
        <p:nvSpPr>
          <p:cNvPr id="10" name="テキスト ボックス 9"/>
          <p:cNvSpPr txBox="1"/>
          <p:nvPr/>
        </p:nvSpPr>
        <p:spPr>
          <a:xfrm>
            <a:off x="4950012" y="3079282"/>
            <a:ext cx="1076627" cy="244111"/>
          </a:xfrm>
          <a:prstGeom prst="rect">
            <a:avLst/>
          </a:prstGeom>
          <a:noFill/>
        </p:spPr>
        <p:txBody>
          <a:bodyPr wrap="none" rtlCol="0">
            <a:spAutoFit/>
          </a:bodyPr>
          <a:lstStyle/>
          <a:p>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a:t>
            </a:r>
          </a:p>
        </p:txBody>
      </p:sp>
      <p:sp>
        <p:nvSpPr>
          <p:cNvPr id="11" name="フローチャート : 書類 9"/>
          <p:cNvSpPr/>
          <p:nvPr/>
        </p:nvSpPr>
        <p:spPr bwMode="auto">
          <a:xfrm>
            <a:off x="7013357" y="2975096"/>
            <a:ext cx="527960" cy="484754"/>
          </a:xfrm>
          <a:prstGeom prst="flowChartDocument">
            <a:avLst/>
          </a:prstGeom>
          <a:solidFill>
            <a:schemeClr val="tx1"/>
          </a:solidFill>
          <a:ln w="12700" cap="sq" cmpd="sng" algn="ctr">
            <a:solidFill>
              <a:schemeClr val="bg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lang="en-US" altLang="ja-JP" sz="1100" dirty="0" smtClean="0">
              <a:solidFill>
                <a:schemeClr val="bg2"/>
              </a:solidFill>
              <a:latin typeface="+mn-lt"/>
            </a:endParaRPr>
          </a:p>
        </p:txBody>
      </p:sp>
      <p:sp>
        <p:nvSpPr>
          <p:cNvPr id="12" name="フローチャート : 書類 10"/>
          <p:cNvSpPr/>
          <p:nvPr/>
        </p:nvSpPr>
        <p:spPr bwMode="auto">
          <a:xfrm>
            <a:off x="8175597" y="2975096"/>
            <a:ext cx="527960" cy="484754"/>
          </a:xfrm>
          <a:prstGeom prst="flowChartDocument">
            <a:avLst/>
          </a:prstGeom>
          <a:solidFill>
            <a:schemeClr val="tx1"/>
          </a:solidFill>
          <a:ln w="12700" cap="sq" cmpd="sng" algn="ctr">
            <a:solidFill>
              <a:schemeClr val="bg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lang="en-US" altLang="ja-JP" sz="1100" dirty="0" smtClean="0">
              <a:solidFill>
                <a:schemeClr val="bg2"/>
              </a:solidFill>
              <a:latin typeface="+mn-lt"/>
            </a:endParaRPr>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743525077"/>
              </p:ext>
            </p:extLst>
          </p:nvPr>
        </p:nvGraphicFramePr>
        <p:xfrm>
          <a:off x="5136691" y="1894353"/>
          <a:ext cx="334859" cy="520455"/>
        </p:xfrm>
        <a:graphic>
          <a:graphicData uri="http://schemas.openxmlformats.org/presentationml/2006/ole">
            <mc:AlternateContent xmlns:mc="http://schemas.openxmlformats.org/markup-compatibility/2006">
              <mc:Choice xmlns:v="urn:schemas-microsoft-com:vml" Requires="v">
                <p:oleObj spid="_x0000_s2512" name="Visio" r:id="rId4" imgW="593750" imgH="773887" progId="Visio.Drawing.11">
                  <p:embed/>
                </p:oleObj>
              </mc:Choice>
              <mc:Fallback>
                <p:oleObj name="Visio" r:id="rId4" imgW="593750" imgH="77388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6691" y="1894353"/>
                        <a:ext cx="334859" cy="520455"/>
                      </a:xfrm>
                      <a:prstGeom prst="rect">
                        <a:avLst/>
                      </a:prstGeom>
                      <a:noFill/>
                      <a:ln>
                        <a:noFill/>
                      </a:ln>
                      <a:effectLst/>
                    </p:spPr>
                  </p:pic>
                </p:oleObj>
              </mc:Fallback>
            </mc:AlternateContent>
          </a:graphicData>
        </a:graphic>
      </p:graphicFrame>
      <p:sp>
        <p:nvSpPr>
          <p:cNvPr id="14" name="右矢印 13"/>
          <p:cNvSpPr/>
          <p:nvPr/>
        </p:nvSpPr>
        <p:spPr bwMode="auto">
          <a:xfrm>
            <a:off x="5466570" y="1930653"/>
            <a:ext cx="562909" cy="440369"/>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1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下矢印 14"/>
          <p:cNvSpPr/>
          <p:nvPr/>
        </p:nvSpPr>
        <p:spPr bwMode="auto">
          <a:xfrm>
            <a:off x="7091062" y="3529742"/>
            <a:ext cx="389336" cy="380571"/>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endParaRPr>
          </a:p>
        </p:txBody>
      </p:sp>
      <p:sp>
        <p:nvSpPr>
          <p:cNvPr id="16" name="テキスト ボックス 15"/>
          <p:cNvSpPr txBox="1"/>
          <p:nvPr/>
        </p:nvSpPr>
        <p:spPr>
          <a:xfrm>
            <a:off x="5366242" y="1847013"/>
            <a:ext cx="451570" cy="251740"/>
          </a:xfrm>
          <a:prstGeom prst="rect">
            <a:avLst/>
          </a:prstGeom>
          <a:noFill/>
        </p:spPr>
        <p:txBody>
          <a:bodyPr wrap="none" rtlCol="0">
            <a:spAutoFit/>
          </a:bodyPr>
          <a:lstStyle/>
          <a:p>
            <a:pPr algn="l"/>
            <a:r>
              <a:rPr kumimoji="1" lang="ja-JP" altLang="en-US" sz="105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作成</a:t>
            </a:r>
          </a:p>
        </p:txBody>
      </p:sp>
      <p:sp>
        <p:nvSpPr>
          <p:cNvPr id="17" name="テキスト ボックス 16"/>
          <p:cNvSpPr txBox="1"/>
          <p:nvPr/>
        </p:nvSpPr>
        <p:spPr>
          <a:xfrm>
            <a:off x="6337317" y="2557126"/>
            <a:ext cx="451570" cy="251740"/>
          </a:xfrm>
          <a:prstGeom prst="rect">
            <a:avLst/>
          </a:prstGeom>
          <a:noFill/>
        </p:spPr>
        <p:txBody>
          <a:bodyPr wrap="none" rtlCol="0">
            <a:spAutoFit/>
          </a:bodyPr>
          <a:lstStyle/>
          <a:p>
            <a:pPr algn="l"/>
            <a:r>
              <a:rPr kumimoji="1" lang="ja-JP" altLang="en-US" sz="105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整形</a:t>
            </a:r>
          </a:p>
        </p:txBody>
      </p:sp>
      <p:sp>
        <p:nvSpPr>
          <p:cNvPr id="18" name="テキスト ボックス 17"/>
          <p:cNvSpPr txBox="1"/>
          <p:nvPr/>
        </p:nvSpPr>
        <p:spPr>
          <a:xfrm>
            <a:off x="7437359" y="3594157"/>
            <a:ext cx="451570" cy="251740"/>
          </a:xfrm>
          <a:prstGeom prst="rect">
            <a:avLst/>
          </a:prstGeom>
          <a:noFill/>
        </p:spPr>
        <p:txBody>
          <a:bodyPr wrap="none" rtlCol="0">
            <a:spAutoFit/>
          </a:bodyPr>
          <a:lstStyle/>
          <a:p>
            <a:pPr algn="l"/>
            <a:r>
              <a:rPr kumimoji="1" lang="ja-JP" altLang="en-US" sz="105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公開</a:t>
            </a:r>
          </a:p>
        </p:txBody>
      </p:sp>
      <p:graphicFrame>
        <p:nvGraphicFramePr>
          <p:cNvPr id="19" name="オブジェクト 18"/>
          <p:cNvGraphicFramePr>
            <a:graphicFrameLocks noChangeAspect="1"/>
          </p:cNvGraphicFramePr>
          <p:nvPr>
            <p:extLst>
              <p:ext uri="{D42A27DB-BD31-4B8C-83A1-F6EECF244321}">
                <p14:modId xmlns:p14="http://schemas.microsoft.com/office/powerpoint/2010/main" val="3530848981"/>
              </p:ext>
            </p:extLst>
          </p:nvPr>
        </p:nvGraphicFramePr>
        <p:xfrm>
          <a:off x="7109907" y="1835657"/>
          <a:ext cx="334859" cy="520455"/>
        </p:xfrm>
        <a:graphic>
          <a:graphicData uri="http://schemas.openxmlformats.org/presentationml/2006/ole">
            <mc:AlternateContent xmlns:mc="http://schemas.openxmlformats.org/markup-compatibility/2006">
              <mc:Choice xmlns:v="urn:schemas-microsoft-com:vml" Requires="v">
                <p:oleObj spid="_x0000_s2513" name="Visio" r:id="rId6" imgW="593750" imgH="773887" progId="Visio.Drawing.11">
                  <p:embed/>
                </p:oleObj>
              </mc:Choice>
              <mc:Fallback>
                <p:oleObj name="Visio" r:id="rId6" imgW="593750" imgH="77388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9907" y="1835657"/>
                        <a:ext cx="334859" cy="52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下矢印 19"/>
          <p:cNvSpPr/>
          <p:nvPr/>
        </p:nvSpPr>
        <p:spPr bwMode="auto">
          <a:xfrm>
            <a:off x="7082668" y="2414808"/>
            <a:ext cx="389336" cy="552506"/>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endParaRPr>
          </a:p>
        </p:txBody>
      </p:sp>
      <p:sp>
        <p:nvSpPr>
          <p:cNvPr id="21" name="テキスト ボックス 20"/>
          <p:cNvSpPr txBox="1"/>
          <p:nvPr/>
        </p:nvSpPr>
        <p:spPr>
          <a:xfrm>
            <a:off x="7391759" y="2496737"/>
            <a:ext cx="451570" cy="251740"/>
          </a:xfrm>
          <a:prstGeom prst="rect">
            <a:avLst/>
          </a:prstGeom>
          <a:noFill/>
        </p:spPr>
        <p:txBody>
          <a:bodyPr wrap="none" rtlCol="0">
            <a:spAutoFit/>
          </a:bodyPr>
          <a:lstStyle/>
          <a:p>
            <a:pPr algn="l"/>
            <a:r>
              <a:rPr kumimoji="1" lang="ja-JP" altLang="en-US" sz="105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作成</a:t>
            </a:r>
          </a:p>
        </p:txBody>
      </p:sp>
      <p:pic>
        <p:nvPicPr>
          <p:cNvPr id="22" name="Picture 2" descr="FieldSerevr2_002a"/>
          <p:cNvPicPr>
            <a:picLocks noChangeAspect="1" noChangeArrowheads="1"/>
          </p:cNvPicPr>
          <p:nvPr/>
        </p:nvPicPr>
        <p:blipFill>
          <a:blip r:embed="rId7" cstate="print"/>
          <a:srcRect/>
          <a:stretch>
            <a:fillRect/>
          </a:stretch>
        </p:blipFill>
        <p:spPr bwMode="auto">
          <a:xfrm>
            <a:off x="8007682" y="1768660"/>
            <a:ext cx="380999" cy="603023"/>
          </a:xfrm>
          <a:prstGeom prst="rect">
            <a:avLst/>
          </a:prstGeom>
          <a:ln>
            <a:noFill/>
          </a:ln>
          <a:effectLst>
            <a:softEdge rad="112500"/>
          </a:effectLst>
        </p:spPr>
      </p:pic>
      <p:pic>
        <p:nvPicPr>
          <p:cNvPr id="23" name="図 4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90655" y="1757288"/>
            <a:ext cx="429766" cy="512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テキスト ボックス 23"/>
          <p:cNvSpPr txBox="1"/>
          <p:nvPr/>
        </p:nvSpPr>
        <p:spPr>
          <a:xfrm>
            <a:off x="8107466" y="1590727"/>
            <a:ext cx="566377" cy="244111"/>
          </a:xfrm>
          <a:prstGeom prst="rect">
            <a:avLst/>
          </a:prstGeom>
          <a:noFill/>
        </p:spPr>
        <p:txBody>
          <a:bodyPr wrap="none" rtlCol="0">
            <a:spAutoFit/>
          </a:bodyPr>
          <a:lstStyle/>
          <a:p>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センサ</a:t>
            </a:r>
          </a:p>
        </p:txBody>
      </p:sp>
      <p:sp>
        <p:nvSpPr>
          <p:cNvPr id="25" name="テキスト ボックス 24"/>
          <p:cNvSpPr txBox="1"/>
          <p:nvPr/>
        </p:nvSpPr>
        <p:spPr>
          <a:xfrm>
            <a:off x="8536267" y="2529384"/>
            <a:ext cx="451570" cy="251740"/>
          </a:xfrm>
          <a:prstGeom prst="rect">
            <a:avLst/>
          </a:prstGeom>
          <a:noFill/>
        </p:spPr>
        <p:txBody>
          <a:bodyPr wrap="none" rtlCol="0">
            <a:spAutoFit/>
          </a:bodyPr>
          <a:lstStyle/>
          <a:p>
            <a:pPr algn="l"/>
            <a:r>
              <a:rPr kumimoji="1" lang="ja-JP" altLang="en-US" sz="105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生成</a:t>
            </a:r>
          </a:p>
        </p:txBody>
      </p:sp>
      <p:graphicFrame>
        <p:nvGraphicFramePr>
          <p:cNvPr id="26" name="オブジェクト 25"/>
          <p:cNvGraphicFramePr>
            <a:graphicFrameLocks noChangeAspect="1"/>
          </p:cNvGraphicFramePr>
          <p:nvPr>
            <p:extLst>
              <p:ext uri="{D42A27DB-BD31-4B8C-83A1-F6EECF244321}">
                <p14:modId xmlns:p14="http://schemas.microsoft.com/office/powerpoint/2010/main" val="830328859"/>
              </p:ext>
            </p:extLst>
          </p:nvPr>
        </p:nvGraphicFramePr>
        <p:xfrm>
          <a:off x="8244908" y="3910312"/>
          <a:ext cx="418126" cy="638012"/>
        </p:xfrm>
        <a:graphic>
          <a:graphicData uri="http://schemas.openxmlformats.org/presentationml/2006/ole">
            <mc:AlternateContent xmlns:mc="http://schemas.openxmlformats.org/markup-compatibility/2006">
              <mc:Choice xmlns:v="urn:schemas-microsoft-com:vml" Requires="v">
                <p:oleObj spid="_x0000_s2514" name="Visio" r:id="rId9" imgW="741578" imgH="947623" progId="Visio.Drawing.11">
                  <p:embed/>
                </p:oleObj>
              </mc:Choice>
              <mc:Fallback>
                <p:oleObj name="Visio" r:id="rId9" imgW="741578" imgH="947623"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44908" y="3910312"/>
                        <a:ext cx="418126" cy="63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 name="オブジェクト 26"/>
          <p:cNvGraphicFramePr>
            <a:graphicFrameLocks noChangeAspect="1"/>
          </p:cNvGraphicFramePr>
          <p:nvPr>
            <p:extLst>
              <p:ext uri="{D42A27DB-BD31-4B8C-83A1-F6EECF244321}">
                <p14:modId xmlns:p14="http://schemas.microsoft.com/office/powerpoint/2010/main" val="902374755"/>
              </p:ext>
            </p:extLst>
          </p:nvPr>
        </p:nvGraphicFramePr>
        <p:xfrm>
          <a:off x="6083975" y="3910312"/>
          <a:ext cx="418125" cy="638012"/>
        </p:xfrm>
        <a:graphic>
          <a:graphicData uri="http://schemas.openxmlformats.org/presentationml/2006/ole">
            <mc:AlternateContent xmlns:mc="http://schemas.openxmlformats.org/markup-compatibility/2006">
              <mc:Choice xmlns:v="urn:schemas-microsoft-com:vml" Requires="v">
                <p:oleObj spid="_x0000_s2515" name="Visio" r:id="rId11" imgW="741578" imgH="947623" progId="Visio.Drawing.11">
                  <p:embed/>
                </p:oleObj>
              </mc:Choice>
              <mc:Fallback>
                <p:oleObj name="Visio" r:id="rId11" imgW="741578" imgH="947623"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3975" y="3910312"/>
                        <a:ext cx="418125" cy="63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 name="オブジェクト 27"/>
          <p:cNvGraphicFramePr>
            <a:graphicFrameLocks noChangeAspect="1"/>
          </p:cNvGraphicFramePr>
          <p:nvPr>
            <p:extLst>
              <p:ext uri="{D42A27DB-BD31-4B8C-83A1-F6EECF244321}">
                <p14:modId xmlns:p14="http://schemas.microsoft.com/office/powerpoint/2010/main" val="3857638964"/>
              </p:ext>
            </p:extLst>
          </p:nvPr>
        </p:nvGraphicFramePr>
        <p:xfrm>
          <a:off x="7112509" y="3917545"/>
          <a:ext cx="418125" cy="638012"/>
        </p:xfrm>
        <a:graphic>
          <a:graphicData uri="http://schemas.openxmlformats.org/presentationml/2006/ole">
            <mc:AlternateContent xmlns:mc="http://schemas.openxmlformats.org/markup-compatibility/2006">
              <mc:Choice xmlns:v="urn:schemas-microsoft-com:vml" Requires="v">
                <p:oleObj spid="_x0000_s2516" name="Visio" r:id="rId12" imgW="741578" imgH="947623" progId="Visio.Drawing.11">
                  <p:embed/>
                </p:oleObj>
              </mc:Choice>
              <mc:Fallback>
                <p:oleObj name="Visio" r:id="rId12" imgW="741578" imgH="947623"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12509" y="3917545"/>
                        <a:ext cx="418125" cy="63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 name="テキスト ボックス 28"/>
          <p:cNvSpPr txBox="1"/>
          <p:nvPr/>
        </p:nvSpPr>
        <p:spPr>
          <a:xfrm>
            <a:off x="5029534" y="4011027"/>
            <a:ext cx="1045631" cy="383170"/>
          </a:xfrm>
          <a:prstGeom prst="rect">
            <a:avLst/>
          </a:prstGeom>
          <a:noFill/>
        </p:spPr>
        <p:txBody>
          <a:bodyPr wrap="none" rtlCol="0">
            <a:spAutoFit/>
          </a:bodyPr>
          <a:lstStyle/>
          <a:p>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データカタログ</a:t>
            </a:r>
            <a:b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サイトなど</a:t>
            </a:r>
          </a:p>
        </p:txBody>
      </p:sp>
      <p:graphicFrame>
        <p:nvGraphicFramePr>
          <p:cNvPr id="30" name="オブジェクト 29"/>
          <p:cNvGraphicFramePr>
            <a:graphicFrameLocks noChangeAspect="1"/>
          </p:cNvGraphicFramePr>
          <p:nvPr>
            <p:extLst>
              <p:ext uri="{D42A27DB-BD31-4B8C-83A1-F6EECF244321}">
                <p14:modId xmlns:p14="http://schemas.microsoft.com/office/powerpoint/2010/main" val="895212626"/>
              </p:ext>
            </p:extLst>
          </p:nvPr>
        </p:nvGraphicFramePr>
        <p:xfrm>
          <a:off x="7091062" y="4996777"/>
          <a:ext cx="334859" cy="520455"/>
        </p:xfrm>
        <a:graphic>
          <a:graphicData uri="http://schemas.openxmlformats.org/presentationml/2006/ole">
            <mc:AlternateContent xmlns:mc="http://schemas.openxmlformats.org/markup-compatibility/2006">
              <mc:Choice xmlns:v="urn:schemas-microsoft-com:vml" Requires="v">
                <p:oleObj spid="_x0000_s2517" name="Visio" r:id="rId13" imgW="593750" imgH="773887" progId="Visio.Drawing.11">
                  <p:embed/>
                </p:oleObj>
              </mc:Choice>
              <mc:Fallback>
                <p:oleObj name="Visio" r:id="rId13" imgW="593750" imgH="77388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1062" y="4996777"/>
                        <a:ext cx="334859" cy="52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上矢印 30"/>
          <p:cNvSpPr/>
          <p:nvPr/>
        </p:nvSpPr>
        <p:spPr bwMode="auto">
          <a:xfrm>
            <a:off x="7107848" y="4596200"/>
            <a:ext cx="308113" cy="387803"/>
          </a:xfrm>
          <a:prstGeom prst="up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smtClean="0">
              <a:ln>
                <a:noFill/>
              </a:ln>
              <a:solidFill>
                <a:schemeClr val="bg2"/>
              </a:solidFill>
              <a:effectLst/>
              <a:latin typeface="ＤＦＧ華康ゴシック体W5" pitchFamily="50" charset="-128"/>
              <a:ea typeface="ＤＦＧ華康ゴシック体W5" pitchFamily="50" charset="-128"/>
            </a:endParaRPr>
          </a:p>
        </p:txBody>
      </p:sp>
      <p:sp>
        <p:nvSpPr>
          <p:cNvPr id="32" name="テキスト ボックス 31"/>
          <p:cNvSpPr txBox="1"/>
          <p:nvPr/>
        </p:nvSpPr>
        <p:spPr>
          <a:xfrm>
            <a:off x="7843329" y="4876560"/>
            <a:ext cx="1349160" cy="243166"/>
          </a:xfrm>
          <a:prstGeom prst="rect">
            <a:avLst/>
          </a:prstGeom>
          <a:noFill/>
        </p:spPr>
        <p:txBody>
          <a:bodyPr wrap="none" rtlCol="0">
            <a:spAutoFit/>
          </a:bodyPr>
          <a:lstStyle/>
          <a:p>
            <a:pPr algn="l"/>
            <a:r>
              <a:rPr kumimoji="1" lang="ja-JP" altLang="en-US" sz="105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編集・加工・改変等</a:t>
            </a:r>
          </a:p>
        </p:txBody>
      </p:sp>
      <p:sp>
        <p:nvSpPr>
          <p:cNvPr id="33" name="テキスト ボックス 32"/>
          <p:cNvSpPr txBox="1"/>
          <p:nvPr/>
        </p:nvSpPr>
        <p:spPr>
          <a:xfrm>
            <a:off x="8773300" y="3093237"/>
            <a:ext cx="698739" cy="383170"/>
          </a:xfrm>
          <a:prstGeom prst="rect">
            <a:avLst/>
          </a:prstGeom>
          <a:noFill/>
        </p:spPr>
        <p:txBody>
          <a:bodyPr wrap="none" rtlCol="0">
            <a:spAutoFit/>
          </a:bodyPr>
          <a:lstStyle/>
          <a:p>
            <a:pPr algn="l"/>
            <a:r>
              <a:rPr kumimoji="1" lang="ja-JP" altLang="en-US" sz="1000" dirty="0" smtClean="0">
                <a:solidFill>
                  <a:srgbClr val="FF0000"/>
                </a:solidFill>
                <a:latin typeface="メイリオ" panose="020B0604030504040204" pitchFamily="50" charset="-128"/>
                <a:ea typeface="メイリオ" panose="020B0604030504040204" pitchFamily="50" charset="-128"/>
                <a:cs typeface="ヒラギノ角ゴ ProN W6"/>
              </a:rPr>
              <a:t>第</a:t>
            </a:r>
            <a:r>
              <a:rPr kumimoji="1" lang="en-US" altLang="ja-JP" sz="1000" dirty="0" smtClean="0">
                <a:solidFill>
                  <a:srgbClr val="FF0000"/>
                </a:solidFill>
                <a:latin typeface="メイリオ" panose="020B0604030504040204" pitchFamily="50" charset="-128"/>
                <a:ea typeface="メイリオ" panose="020B0604030504040204" pitchFamily="50" charset="-128"/>
                <a:cs typeface="ヒラギノ角ゴ ProN W6"/>
              </a:rPr>
              <a:t>III</a:t>
            </a:r>
            <a:r>
              <a:rPr kumimoji="1" lang="ja-JP" altLang="en-US" sz="1000" dirty="0" smtClean="0">
                <a:solidFill>
                  <a:srgbClr val="FF0000"/>
                </a:solidFill>
                <a:latin typeface="メイリオ" panose="020B0604030504040204" pitchFamily="50" charset="-128"/>
                <a:ea typeface="メイリオ" panose="020B0604030504040204" pitchFamily="50" charset="-128"/>
                <a:cs typeface="ヒラギノ角ゴ ProN W6"/>
              </a:rPr>
              <a:t>部の</a:t>
            </a:r>
          </a:p>
          <a:p>
            <a:pPr algn="l"/>
            <a:r>
              <a:rPr kumimoji="1" lang="ja-JP" altLang="en-US" sz="1000" dirty="0" smtClean="0">
                <a:solidFill>
                  <a:srgbClr val="FF0000"/>
                </a:solidFill>
                <a:latin typeface="メイリオ" panose="020B0604030504040204" pitchFamily="50" charset="-128"/>
                <a:ea typeface="メイリオ" panose="020B0604030504040204" pitchFamily="50" charset="-128"/>
                <a:cs typeface="ヒラギノ角ゴ ProN W6"/>
              </a:rPr>
              <a:t>対象範囲</a:t>
            </a:r>
          </a:p>
        </p:txBody>
      </p:sp>
      <p:sp>
        <p:nvSpPr>
          <p:cNvPr id="34" name="テキスト ボックス 33"/>
          <p:cNvSpPr txBox="1"/>
          <p:nvPr/>
        </p:nvSpPr>
        <p:spPr>
          <a:xfrm>
            <a:off x="8563111" y="4374377"/>
            <a:ext cx="1070409" cy="383170"/>
          </a:xfrm>
          <a:prstGeom prst="rect">
            <a:avLst/>
          </a:prstGeom>
          <a:noFill/>
        </p:spPr>
        <p:txBody>
          <a:bodyPr wrap="none" rtlCol="0">
            <a:spAutoFit/>
          </a:bodyPr>
          <a:lstStyle/>
          <a:p>
            <a:pPr algn="l"/>
            <a:r>
              <a:rPr kumimoji="1" lang="ja-JP" altLang="en-US" sz="1000" dirty="0" smtClean="0">
                <a:solidFill>
                  <a:srgbClr val="FF0000"/>
                </a:solidFill>
                <a:latin typeface="メイリオ" panose="020B0604030504040204" pitchFamily="50" charset="-128"/>
                <a:ea typeface="メイリオ" panose="020B0604030504040204" pitchFamily="50" charset="-128"/>
                <a:cs typeface="ヒラギノ角ゴ ProN W6"/>
              </a:rPr>
              <a:t>第</a:t>
            </a:r>
            <a:r>
              <a:rPr kumimoji="1" lang="en-US" altLang="ja-JP" sz="1000" dirty="0" smtClean="0">
                <a:solidFill>
                  <a:srgbClr val="FF0000"/>
                </a:solidFill>
                <a:latin typeface="メイリオ" panose="020B0604030504040204" pitchFamily="50" charset="-128"/>
                <a:ea typeface="メイリオ" panose="020B0604030504040204" pitchFamily="50" charset="-128"/>
                <a:cs typeface="ヒラギノ角ゴ ProN W6"/>
              </a:rPr>
              <a:t>I</a:t>
            </a:r>
            <a:r>
              <a:rPr kumimoji="1" lang="ja-JP" altLang="en-US" sz="1000" dirty="0" smtClean="0">
                <a:solidFill>
                  <a:srgbClr val="FF0000"/>
                </a:solidFill>
                <a:latin typeface="メイリオ" panose="020B0604030504040204" pitchFamily="50" charset="-128"/>
                <a:ea typeface="メイリオ" panose="020B0604030504040204" pitchFamily="50" charset="-128"/>
                <a:cs typeface="ヒラギノ角ゴ ProN W6"/>
              </a:rPr>
              <a:t>部・第</a:t>
            </a:r>
            <a:r>
              <a:rPr kumimoji="1" lang="en-US" altLang="ja-JP" sz="1000" dirty="0" smtClean="0">
                <a:solidFill>
                  <a:srgbClr val="FF0000"/>
                </a:solidFill>
                <a:latin typeface="メイリオ" panose="020B0604030504040204" pitchFamily="50" charset="-128"/>
                <a:ea typeface="メイリオ" panose="020B0604030504040204" pitchFamily="50" charset="-128"/>
                <a:cs typeface="ヒラギノ角ゴ ProN W6"/>
              </a:rPr>
              <a:t>II</a:t>
            </a:r>
            <a:r>
              <a:rPr kumimoji="1" lang="ja-JP" altLang="en-US" sz="1000" dirty="0" smtClean="0">
                <a:solidFill>
                  <a:srgbClr val="FF0000"/>
                </a:solidFill>
                <a:latin typeface="メイリオ" panose="020B0604030504040204" pitchFamily="50" charset="-128"/>
                <a:ea typeface="メイリオ" panose="020B0604030504040204" pitchFamily="50" charset="-128"/>
                <a:cs typeface="ヒラギノ角ゴ ProN W6"/>
              </a:rPr>
              <a:t>部の</a:t>
            </a:r>
          </a:p>
          <a:p>
            <a:pPr algn="r"/>
            <a:r>
              <a:rPr kumimoji="1" lang="ja-JP" altLang="en-US" sz="1000" dirty="0" smtClean="0">
                <a:solidFill>
                  <a:srgbClr val="FF0000"/>
                </a:solidFill>
                <a:latin typeface="メイリオ" panose="020B0604030504040204" pitchFamily="50" charset="-128"/>
                <a:ea typeface="メイリオ" panose="020B0604030504040204" pitchFamily="50" charset="-128"/>
                <a:cs typeface="ヒラギノ角ゴ ProN W6"/>
              </a:rPr>
              <a:t>対象範囲</a:t>
            </a:r>
          </a:p>
        </p:txBody>
      </p:sp>
      <p:sp>
        <p:nvSpPr>
          <p:cNvPr id="35" name="下矢印 34"/>
          <p:cNvSpPr/>
          <p:nvPr/>
        </p:nvSpPr>
        <p:spPr bwMode="auto">
          <a:xfrm>
            <a:off x="6080816" y="2575705"/>
            <a:ext cx="389336" cy="372332"/>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endParaRPr>
          </a:p>
        </p:txBody>
      </p:sp>
      <p:sp>
        <p:nvSpPr>
          <p:cNvPr id="36" name="下矢印 35"/>
          <p:cNvSpPr/>
          <p:nvPr/>
        </p:nvSpPr>
        <p:spPr bwMode="auto">
          <a:xfrm>
            <a:off x="8244908" y="2414808"/>
            <a:ext cx="389336" cy="571468"/>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endParaRPr>
          </a:p>
        </p:txBody>
      </p:sp>
      <p:sp>
        <p:nvSpPr>
          <p:cNvPr id="37" name="下矢印 36"/>
          <p:cNvSpPr/>
          <p:nvPr/>
        </p:nvSpPr>
        <p:spPr bwMode="auto">
          <a:xfrm>
            <a:off x="6063842" y="3544661"/>
            <a:ext cx="389336" cy="380571"/>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endParaRPr>
          </a:p>
        </p:txBody>
      </p:sp>
      <p:sp>
        <p:nvSpPr>
          <p:cNvPr id="38" name="下矢印 37"/>
          <p:cNvSpPr/>
          <p:nvPr/>
        </p:nvSpPr>
        <p:spPr bwMode="auto">
          <a:xfrm>
            <a:off x="8244908" y="3560372"/>
            <a:ext cx="389336" cy="380571"/>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endParaRPr>
          </a:p>
        </p:txBody>
      </p:sp>
      <p:sp>
        <p:nvSpPr>
          <p:cNvPr id="39" name="テキスト ボックス 38"/>
          <p:cNvSpPr txBox="1"/>
          <p:nvPr/>
        </p:nvSpPr>
        <p:spPr>
          <a:xfrm>
            <a:off x="6470152" y="3575477"/>
            <a:ext cx="451570" cy="251740"/>
          </a:xfrm>
          <a:prstGeom prst="rect">
            <a:avLst/>
          </a:prstGeom>
          <a:noFill/>
        </p:spPr>
        <p:txBody>
          <a:bodyPr wrap="none" rtlCol="0">
            <a:spAutoFit/>
          </a:bodyPr>
          <a:lstStyle/>
          <a:p>
            <a:pPr algn="l"/>
            <a:r>
              <a:rPr kumimoji="1" lang="ja-JP" altLang="en-US" sz="105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公開</a:t>
            </a:r>
          </a:p>
        </p:txBody>
      </p:sp>
      <p:sp>
        <p:nvSpPr>
          <p:cNvPr id="40" name="テキスト ボックス 39"/>
          <p:cNvSpPr txBox="1"/>
          <p:nvPr/>
        </p:nvSpPr>
        <p:spPr>
          <a:xfrm>
            <a:off x="8654924" y="3617985"/>
            <a:ext cx="451570" cy="251740"/>
          </a:xfrm>
          <a:prstGeom prst="rect">
            <a:avLst/>
          </a:prstGeom>
          <a:noFill/>
        </p:spPr>
        <p:txBody>
          <a:bodyPr wrap="none" rtlCol="0">
            <a:spAutoFit/>
          </a:bodyPr>
          <a:lstStyle/>
          <a:p>
            <a:pPr algn="l"/>
            <a:r>
              <a:rPr kumimoji="1" lang="ja-JP" altLang="en-US" sz="105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公開</a:t>
            </a:r>
          </a:p>
        </p:txBody>
      </p:sp>
      <p:sp>
        <p:nvSpPr>
          <p:cNvPr id="41" name="上矢印 40"/>
          <p:cNvSpPr/>
          <p:nvPr/>
        </p:nvSpPr>
        <p:spPr bwMode="auto">
          <a:xfrm rot="18832995">
            <a:off x="6557425" y="4514822"/>
            <a:ext cx="305429" cy="638609"/>
          </a:xfrm>
          <a:prstGeom prst="up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smtClean="0">
              <a:ln>
                <a:noFill/>
              </a:ln>
              <a:solidFill>
                <a:schemeClr val="bg2"/>
              </a:solidFill>
              <a:effectLst/>
              <a:latin typeface="ＤＦＧ華康ゴシック体W5" pitchFamily="50" charset="-128"/>
              <a:ea typeface="ＤＦＧ華康ゴシック体W5" pitchFamily="50" charset="-128"/>
            </a:endParaRPr>
          </a:p>
        </p:txBody>
      </p:sp>
      <p:sp>
        <p:nvSpPr>
          <p:cNvPr id="42" name="上矢印 41"/>
          <p:cNvSpPr/>
          <p:nvPr/>
        </p:nvSpPr>
        <p:spPr bwMode="auto">
          <a:xfrm rot="2827930">
            <a:off x="7736214" y="4422673"/>
            <a:ext cx="305429" cy="734856"/>
          </a:xfrm>
          <a:prstGeom prst="up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smtClean="0">
              <a:ln>
                <a:noFill/>
              </a:ln>
              <a:solidFill>
                <a:schemeClr val="bg2"/>
              </a:solidFill>
              <a:effectLst/>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943608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1.3 </a:t>
            </a:r>
            <a:r>
              <a:rPr kumimoji="1" lang="ja-JP" altLang="en-US" dirty="0" smtClean="0"/>
              <a:t>本書の構成</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知りたい内容と参照</a:t>
            </a:r>
            <a:r>
              <a:rPr lang="ja-JP" altLang="en-US" dirty="0"/>
              <a:t>すべき</a:t>
            </a:r>
            <a:r>
              <a:rPr lang="ja-JP" altLang="en-US" dirty="0" smtClean="0"/>
              <a:t>章との対応表</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12</a:t>
            </a:fld>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1933665062"/>
              </p:ext>
            </p:extLst>
          </p:nvPr>
        </p:nvGraphicFramePr>
        <p:xfrm>
          <a:off x="344488" y="1484784"/>
          <a:ext cx="9433048" cy="5061840"/>
        </p:xfrm>
        <a:graphic>
          <a:graphicData uri="http://schemas.openxmlformats.org/drawingml/2006/table">
            <a:tbl>
              <a:tblPr firstRow="1" bandRow="1">
                <a:tableStyleId>{5C22544A-7EE6-4342-B048-85BDC9FD1C3A}</a:tableStyleId>
              </a:tblPr>
              <a:tblGrid>
                <a:gridCol w="8280920"/>
                <a:gridCol w="1152128"/>
              </a:tblGrid>
              <a:tr h="0">
                <a:tc>
                  <a:txBody>
                    <a:bodyPr/>
                    <a:lstStyle/>
                    <a:p>
                      <a:pPr algn="ctr"/>
                      <a:r>
                        <a:rPr kumimoji="1" lang="ja-JP" altLang="en-US" sz="1400" dirty="0" smtClean="0">
                          <a:latin typeface="メイリオ" panose="020B0604030504040204" pitchFamily="50" charset="-128"/>
                          <a:ea typeface="メイリオ" panose="020B0604030504040204" pitchFamily="50" charset="-128"/>
                        </a:rPr>
                        <a:t>知りたい内容</a:t>
                      </a:r>
                      <a:endParaRPr kumimoji="1" lang="ja-JP" altLang="en-US" sz="1400" dirty="0">
                        <a:latin typeface="メイリオ" panose="020B0604030504040204" pitchFamily="50" charset="-128"/>
                        <a:ea typeface="メイリオ" panose="020B0604030504040204" pitchFamily="50" charset="-128"/>
                      </a:endParaRPr>
                    </a:p>
                  </a:txBody>
                  <a:tcPr marL="36000" marR="36000" marT="36000" marB="36000"/>
                </a:tc>
                <a:tc>
                  <a:txBody>
                    <a:bodyPr/>
                    <a:lstStyle/>
                    <a:p>
                      <a:pPr algn="ctr"/>
                      <a:r>
                        <a:rPr kumimoji="1" lang="ja-JP" altLang="en-US" sz="1400" dirty="0" smtClean="0">
                          <a:latin typeface="メイリオ" panose="020B0604030504040204" pitchFamily="50" charset="-128"/>
                          <a:ea typeface="メイリオ" panose="020B0604030504040204" pitchFamily="50" charset="-128"/>
                        </a:rPr>
                        <a:t>該当する章</a:t>
                      </a:r>
                      <a:endParaRPr kumimoji="1" lang="ja-JP" altLang="en-US" sz="1400" dirty="0">
                        <a:latin typeface="メイリオ" panose="020B0604030504040204" pitchFamily="50" charset="-128"/>
                        <a:ea typeface="メイリオ" panose="020B0604030504040204" pitchFamily="50" charset="-128"/>
                      </a:endParaRPr>
                    </a:p>
                  </a:txBody>
                  <a:tcPr marL="36000" marR="36000" marT="36000" marB="36000"/>
                </a:tc>
              </a:tr>
              <a:tr h="108012">
                <a:tc>
                  <a:txBody>
                    <a:bodyPr/>
                    <a:lstStyle/>
                    <a:p>
                      <a:pPr marL="200025" indent="-200025" algn="just">
                        <a:spcAft>
                          <a:spcPts val="0"/>
                        </a:spcAft>
                      </a:pPr>
                      <a:r>
                        <a:rPr lang="en-US" sz="1400" kern="100" dirty="0">
                          <a:effectLst/>
                          <a:latin typeface="メイリオ" panose="020B0604030504040204" pitchFamily="50" charset="-128"/>
                          <a:ea typeface="メイリオ" panose="020B0604030504040204" pitchFamily="50" charset="-128"/>
                          <a:cs typeface="Times New Roman"/>
                        </a:rPr>
                        <a:t>1. </a:t>
                      </a:r>
                      <a:r>
                        <a:rPr lang="ja-JP" sz="1400" kern="100" dirty="0">
                          <a:effectLst/>
                          <a:latin typeface="メイリオ" panose="020B0604030504040204" pitchFamily="50" charset="-128"/>
                          <a:ea typeface="メイリオ" panose="020B0604030504040204" pitchFamily="50" charset="-128"/>
                          <a:cs typeface="Times New Roman"/>
                        </a:rPr>
                        <a:t>オープンデータの定義や背景・意義が知りたい。</a:t>
                      </a:r>
                    </a:p>
                  </a:txBody>
                  <a:tcPr marL="36000" marR="36000" marT="36000" marB="36000"/>
                </a:tc>
                <a:tc>
                  <a:txBody>
                    <a:bodyPr/>
                    <a:lstStyle/>
                    <a:p>
                      <a:pPr algn="ctr">
                        <a:spcAft>
                          <a:spcPts val="0"/>
                        </a:spcAft>
                      </a:pPr>
                      <a:r>
                        <a:rPr lang="ja-JP" sz="1400" kern="100" dirty="0">
                          <a:effectLst/>
                          <a:latin typeface="メイリオ" panose="020B0604030504040204" pitchFamily="50" charset="-128"/>
                          <a:ea typeface="メイリオ" panose="020B0604030504040204" pitchFamily="50" charset="-128"/>
                          <a:cs typeface="Times New Roman"/>
                        </a:rPr>
                        <a:t>第</a:t>
                      </a:r>
                      <a:r>
                        <a:rPr lang="en-US" sz="1400" kern="100" dirty="0">
                          <a:effectLst/>
                          <a:latin typeface="メイリオ" panose="020B0604030504040204" pitchFamily="50" charset="-128"/>
                          <a:ea typeface="メイリオ" panose="020B0604030504040204" pitchFamily="50" charset="-128"/>
                          <a:cs typeface="Times New Roman"/>
                        </a:rPr>
                        <a:t>2</a:t>
                      </a:r>
                      <a:r>
                        <a:rPr lang="ja-JP" sz="1400" kern="100" dirty="0">
                          <a:effectLst/>
                          <a:latin typeface="メイリオ" panose="020B0604030504040204" pitchFamily="50" charset="-128"/>
                          <a:ea typeface="メイリオ" panose="020B0604030504040204" pitchFamily="50" charset="-128"/>
                          <a:cs typeface="Times New Roman"/>
                        </a:rPr>
                        <a:t>章</a:t>
                      </a:r>
                    </a:p>
                  </a:txBody>
                  <a:tcPr marL="36000" marR="36000" marT="36000" marB="36000"/>
                </a:tc>
              </a:tr>
              <a:tr h="108012">
                <a:tc>
                  <a:txBody>
                    <a:bodyPr/>
                    <a:lstStyle/>
                    <a:p>
                      <a:pPr marL="200025" indent="-200025" algn="just">
                        <a:spcAft>
                          <a:spcPts val="0"/>
                        </a:spcAft>
                      </a:pPr>
                      <a:r>
                        <a:rPr lang="en-US" sz="1400" kern="100" dirty="0">
                          <a:effectLst/>
                          <a:latin typeface="メイリオ" panose="020B0604030504040204" pitchFamily="50" charset="-128"/>
                          <a:ea typeface="メイリオ" panose="020B0604030504040204" pitchFamily="50" charset="-128"/>
                          <a:cs typeface="Times New Roman"/>
                        </a:rPr>
                        <a:t>2. </a:t>
                      </a:r>
                      <a:r>
                        <a:rPr lang="ja-JP" sz="1400" kern="100" dirty="0">
                          <a:effectLst/>
                          <a:latin typeface="メイリオ" panose="020B0604030504040204" pitchFamily="50" charset="-128"/>
                          <a:ea typeface="メイリオ" panose="020B0604030504040204" pitchFamily="50" charset="-128"/>
                          <a:cs typeface="Times New Roman"/>
                        </a:rPr>
                        <a:t>オープンデータに関する国内外の動向を知りたい。</a:t>
                      </a:r>
                    </a:p>
                  </a:txBody>
                  <a:tcPr marL="36000" marR="36000" marT="36000" marB="36000"/>
                </a:tc>
                <a:tc>
                  <a:txBody>
                    <a:bodyPr/>
                    <a:lstStyle/>
                    <a:p>
                      <a:pPr algn="ctr">
                        <a:spcAft>
                          <a:spcPts val="0"/>
                        </a:spcAft>
                      </a:pPr>
                      <a:r>
                        <a:rPr lang="ja-JP" sz="1400" kern="100">
                          <a:effectLst/>
                          <a:latin typeface="メイリオ" panose="020B0604030504040204" pitchFamily="50" charset="-128"/>
                          <a:ea typeface="メイリオ" panose="020B0604030504040204" pitchFamily="50" charset="-128"/>
                          <a:cs typeface="Times New Roman"/>
                        </a:rPr>
                        <a:t>第</a:t>
                      </a:r>
                      <a:r>
                        <a:rPr lang="en-US" sz="1400" kern="100">
                          <a:effectLst/>
                          <a:latin typeface="メイリオ" panose="020B0604030504040204" pitchFamily="50" charset="-128"/>
                          <a:ea typeface="メイリオ" panose="020B0604030504040204" pitchFamily="50" charset="-128"/>
                          <a:cs typeface="Times New Roman"/>
                        </a:rPr>
                        <a:t>2</a:t>
                      </a:r>
                      <a:r>
                        <a:rPr lang="ja-JP" sz="1400" kern="100">
                          <a:effectLst/>
                          <a:latin typeface="メイリオ" panose="020B0604030504040204" pitchFamily="50" charset="-128"/>
                          <a:ea typeface="メイリオ" panose="020B0604030504040204" pitchFamily="50" charset="-128"/>
                          <a:cs typeface="Times New Roman"/>
                        </a:rPr>
                        <a:t>章</a:t>
                      </a:r>
                    </a:p>
                  </a:txBody>
                  <a:tcPr marL="36000" marR="36000" marT="36000" marB="36000"/>
                </a:tc>
              </a:tr>
              <a:tr h="108012">
                <a:tc>
                  <a:txBody>
                    <a:bodyPr/>
                    <a:lstStyle/>
                    <a:p>
                      <a:pPr marL="200025" indent="-200025" algn="just">
                        <a:spcAft>
                          <a:spcPts val="0"/>
                        </a:spcAft>
                      </a:pPr>
                      <a:r>
                        <a:rPr lang="en-US" sz="1400" kern="100" dirty="0">
                          <a:effectLst/>
                          <a:latin typeface="メイリオ" panose="020B0604030504040204" pitchFamily="50" charset="-128"/>
                          <a:ea typeface="メイリオ" panose="020B0604030504040204" pitchFamily="50" charset="-128"/>
                          <a:cs typeface="Times New Roman"/>
                        </a:rPr>
                        <a:t>3. </a:t>
                      </a:r>
                      <a:r>
                        <a:rPr lang="ja-JP" sz="1400" kern="100" dirty="0">
                          <a:effectLst/>
                          <a:latin typeface="メイリオ" panose="020B0604030504040204" pitchFamily="50" charset="-128"/>
                          <a:ea typeface="メイリオ" panose="020B0604030504040204" pitchFamily="50" charset="-128"/>
                          <a:cs typeface="Times New Roman"/>
                        </a:rPr>
                        <a:t>組織体制や準備・計画すべきこと等、データをオープンデータにするまでの手順を知りたい。</a:t>
                      </a:r>
                    </a:p>
                  </a:txBody>
                  <a:tcPr marL="36000" marR="36000" marT="36000" marB="36000"/>
                </a:tc>
                <a:tc>
                  <a:txBody>
                    <a:bodyPr/>
                    <a:lstStyle/>
                    <a:p>
                      <a:pPr algn="ctr">
                        <a:spcAft>
                          <a:spcPts val="0"/>
                        </a:spcAft>
                      </a:pPr>
                      <a:r>
                        <a:rPr lang="ja-JP" sz="1400" kern="100">
                          <a:effectLst/>
                          <a:latin typeface="メイリオ" panose="020B0604030504040204" pitchFamily="50" charset="-128"/>
                          <a:ea typeface="メイリオ" panose="020B0604030504040204" pitchFamily="50" charset="-128"/>
                          <a:cs typeface="Times New Roman"/>
                        </a:rPr>
                        <a:t>第</a:t>
                      </a:r>
                      <a:r>
                        <a:rPr lang="en-US" sz="1400" kern="100">
                          <a:effectLst/>
                          <a:latin typeface="メイリオ" panose="020B0604030504040204" pitchFamily="50" charset="-128"/>
                          <a:ea typeface="メイリオ" panose="020B0604030504040204" pitchFamily="50" charset="-128"/>
                          <a:cs typeface="Times New Roman"/>
                        </a:rPr>
                        <a:t>3</a:t>
                      </a:r>
                      <a:r>
                        <a:rPr lang="ja-JP" sz="1400" kern="100">
                          <a:effectLst/>
                          <a:latin typeface="メイリオ" panose="020B0604030504040204" pitchFamily="50" charset="-128"/>
                          <a:ea typeface="メイリオ" panose="020B0604030504040204" pitchFamily="50" charset="-128"/>
                          <a:cs typeface="Times New Roman"/>
                        </a:rPr>
                        <a:t>章</a:t>
                      </a:r>
                    </a:p>
                  </a:txBody>
                  <a:tcPr marL="36000" marR="36000" marT="36000" marB="36000"/>
                </a:tc>
              </a:tr>
              <a:tr h="108012">
                <a:tc>
                  <a:txBody>
                    <a:bodyPr/>
                    <a:lstStyle/>
                    <a:p>
                      <a:pPr marL="200025" indent="-200025" algn="just">
                        <a:spcAft>
                          <a:spcPts val="0"/>
                        </a:spcAft>
                      </a:pPr>
                      <a:r>
                        <a:rPr lang="en-US" sz="1400" kern="100" dirty="0">
                          <a:effectLst/>
                          <a:latin typeface="メイリオ" panose="020B0604030504040204" pitchFamily="50" charset="-128"/>
                          <a:ea typeface="メイリオ" panose="020B0604030504040204" pitchFamily="50" charset="-128"/>
                          <a:cs typeface="Times New Roman"/>
                        </a:rPr>
                        <a:t>4. </a:t>
                      </a:r>
                      <a:r>
                        <a:rPr lang="ja-JP" sz="1400" kern="100" dirty="0">
                          <a:effectLst/>
                          <a:latin typeface="メイリオ" panose="020B0604030504040204" pitchFamily="50" charset="-128"/>
                          <a:ea typeface="メイリオ" panose="020B0604030504040204" pitchFamily="50" charset="-128"/>
                          <a:cs typeface="Times New Roman"/>
                        </a:rPr>
                        <a:t>データをオープンデータにする際には二次利用を認める利用ルールをつけると聞いたが、その背景や考え方について知りたい。</a:t>
                      </a:r>
                    </a:p>
                  </a:txBody>
                  <a:tcPr marL="36000" marR="36000" marT="36000" marB="36000"/>
                </a:tc>
                <a:tc>
                  <a:txBody>
                    <a:bodyPr/>
                    <a:lstStyle/>
                    <a:p>
                      <a:pPr algn="ctr">
                        <a:spcAft>
                          <a:spcPts val="0"/>
                        </a:spcAft>
                      </a:pPr>
                      <a:r>
                        <a:rPr lang="ja-JP" sz="1400" kern="100">
                          <a:effectLst/>
                          <a:latin typeface="メイリオ" panose="020B0604030504040204" pitchFamily="50" charset="-128"/>
                          <a:ea typeface="メイリオ" panose="020B0604030504040204" pitchFamily="50" charset="-128"/>
                          <a:cs typeface="Times New Roman"/>
                        </a:rPr>
                        <a:t>第</a:t>
                      </a:r>
                      <a:r>
                        <a:rPr lang="en-US" sz="1400" kern="100">
                          <a:effectLst/>
                          <a:latin typeface="メイリオ" panose="020B0604030504040204" pitchFamily="50" charset="-128"/>
                          <a:ea typeface="メイリオ" panose="020B0604030504040204" pitchFamily="50" charset="-128"/>
                          <a:cs typeface="Times New Roman"/>
                        </a:rPr>
                        <a:t>4</a:t>
                      </a:r>
                      <a:r>
                        <a:rPr lang="ja-JP" sz="1400" kern="100">
                          <a:effectLst/>
                          <a:latin typeface="メイリオ" panose="020B0604030504040204" pitchFamily="50" charset="-128"/>
                          <a:ea typeface="メイリオ" panose="020B0604030504040204" pitchFamily="50" charset="-128"/>
                          <a:cs typeface="Times New Roman"/>
                        </a:rPr>
                        <a:t>章</a:t>
                      </a:r>
                    </a:p>
                  </a:txBody>
                  <a:tcPr marL="36000" marR="36000" marT="36000" marB="36000"/>
                </a:tc>
              </a:tr>
              <a:tr h="108012">
                <a:tc>
                  <a:txBody>
                    <a:bodyPr/>
                    <a:lstStyle/>
                    <a:p>
                      <a:pPr marL="200025" indent="-200025" algn="just">
                        <a:spcAft>
                          <a:spcPts val="0"/>
                        </a:spcAft>
                      </a:pPr>
                      <a:r>
                        <a:rPr lang="en-US" sz="1400" kern="100" dirty="0">
                          <a:effectLst/>
                          <a:latin typeface="メイリオ" panose="020B0604030504040204" pitchFamily="50" charset="-128"/>
                          <a:ea typeface="メイリオ" panose="020B0604030504040204" pitchFamily="50" charset="-128"/>
                          <a:cs typeface="Times New Roman"/>
                        </a:rPr>
                        <a:t>5. </a:t>
                      </a:r>
                      <a:r>
                        <a:rPr lang="ja-JP" sz="1400" kern="100" dirty="0">
                          <a:effectLst/>
                          <a:latin typeface="メイリオ" panose="020B0604030504040204" pitchFamily="50" charset="-128"/>
                          <a:ea typeface="メイリオ" panose="020B0604030504040204" pitchFamily="50" charset="-128"/>
                          <a:cs typeface="Times New Roman"/>
                        </a:rPr>
                        <a:t>具体的にどのような利用ルールがあり、それはどのような特徴を持っているのか知りたい。</a:t>
                      </a:r>
                    </a:p>
                  </a:txBody>
                  <a:tcPr marL="36000" marR="36000" marT="36000" marB="36000"/>
                </a:tc>
                <a:tc>
                  <a:txBody>
                    <a:bodyPr/>
                    <a:lstStyle/>
                    <a:p>
                      <a:pPr algn="ctr">
                        <a:spcAft>
                          <a:spcPts val="0"/>
                        </a:spcAft>
                      </a:pPr>
                      <a:r>
                        <a:rPr lang="ja-JP" sz="1400" kern="100">
                          <a:effectLst/>
                          <a:latin typeface="メイリオ" panose="020B0604030504040204" pitchFamily="50" charset="-128"/>
                          <a:ea typeface="メイリオ" panose="020B0604030504040204" pitchFamily="50" charset="-128"/>
                          <a:cs typeface="Times New Roman"/>
                        </a:rPr>
                        <a:t>第</a:t>
                      </a:r>
                      <a:r>
                        <a:rPr lang="en-US" sz="1400" kern="100">
                          <a:effectLst/>
                          <a:latin typeface="メイリオ" panose="020B0604030504040204" pitchFamily="50" charset="-128"/>
                          <a:ea typeface="メイリオ" panose="020B0604030504040204" pitchFamily="50" charset="-128"/>
                          <a:cs typeface="Times New Roman"/>
                        </a:rPr>
                        <a:t>5</a:t>
                      </a:r>
                      <a:r>
                        <a:rPr lang="ja-JP" sz="1400" kern="100">
                          <a:effectLst/>
                          <a:latin typeface="メイリオ" panose="020B0604030504040204" pitchFamily="50" charset="-128"/>
                          <a:ea typeface="メイリオ" panose="020B0604030504040204" pitchFamily="50" charset="-128"/>
                          <a:cs typeface="Times New Roman"/>
                        </a:rPr>
                        <a:t>章</a:t>
                      </a:r>
                      <a:r>
                        <a:rPr lang="en-US" sz="1400" kern="100">
                          <a:effectLst/>
                          <a:latin typeface="メイリオ" panose="020B0604030504040204" pitchFamily="50" charset="-128"/>
                          <a:ea typeface="メイリオ" panose="020B0604030504040204" pitchFamily="50" charset="-128"/>
                          <a:cs typeface="Times New Roman"/>
                        </a:rPr>
                        <a:t> </a:t>
                      </a:r>
                      <a:endParaRPr lang="ja-JP" sz="1400" kern="100">
                        <a:effectLst/>
                        <a:latin typeface="メイリオ" panose="020B0604030504040204" pitchFamily="50" charset="-128"/>
                        <a:ea typeface="メイリオ" panose="020B0604030504040204" pitchFamily="50" charset="-128"/>
                        <a:cs typeface="Times New Roman"/>
                      </a:endParaRPr>
                    </a:p>
                  </a:txBody>
                  <a:tcPr marL="36000" marR="36000" marT="36000" marB="36000"/>
                </a:tc>
              </a:tr>
              <a:tr h="108012">
                <a:tc>
                  <a:txBody>
                    <a:bodyPr/>
                    <a:lstStyle/>
                    <a:p>
                      <a:pPr marL="200025" indent="-200025" algn="just">
                        <a:spcAft>
                          <a:spcPts val="0"/>
                        </a:spcAft>
                      </a:pPr>
                      <a:r>
                        <a:rPr lang="en-US" sz="1400" kern="100" dirty="0">
                          <a:effectLst/>
                          <a:latin typeface="メイリオ" panose="020B0604030504040204" pitchFamily="50" charset="-128"/>
                          <a:ea typeface="メイリオ" panose="020B0604030504040204" pitchFamily="50" charset="-128"/>
                          <a:cs typeface="Times New Roman"/>
                        </a:rPr>
                        <a:t>6. </a:t>
                      </a:r>
                      <a:r>
                        <a:rPr lang="ja-JP" sz="1400" kern="100" dirty="0">
                          <a:effectLst/>
                          <a:latin typeface="メイリオ" panose="020B0604030504040204" pitchFamily="50" charset="-128"/>
                          <a:ea typeface="メイリオ" panose="020B0604030504040204" pitchFamily="50" charset="-128"/>
                          <a:cs typeface="Times New Roman"/>
                        </a:rPr>
                        <a:t>どの利用ルールを適用すべきかを検討するための視点や、その視点に基づく各利用ルールの評価について知りたい。</a:t>
                      </a:r>
                    </a:p>
                  </a:txBody>
                  <a:tcPr marL="36000" marR="36000" marT="36000" marB="36000"/>
                </a:tc>
                <a:tc>
                  <a:txBody>
                    <a:bodyPr/>
                    <a:lstStyle/>
                    <a:p>
                      <a:pPr algn="ctr">
                        <a:spcAft>
                          <a:spcPts val="0"/>
                        </a:spcAft>
                      </a:pPr>
                      <a:r>
                        <a:rPr lang="ja-JP" sz="1400" kern="100">
                          <a:effectLst/>
                          <a:latin typeface="メイリオ" panose="020B0604030504040204" pitchFamily="50" charset="-128"/>
                          <a:ea typeface="メイリオ" panose="020B0604030504040204" pitchFamily="50" charset="-128"/>
                          <a:cs typeface="Times New Roman"/>
                        </a:rPr>
                        <a:t>第</a:t>
                      </a:r>
                      <a:r>
                        <a:rPr lang="en-US" sz="1400" kern="100">
                          <a:effectLst/>
                          <a:latin typeface="メイリオ" panose="020B0604030504040204" pitchFamily="50" charset="-128"/>
                          <a:ea typeface="メイリオ" panose="020B0604030504040204" pitchFamily="50" charset="-128"/>
                          <a:cs typeface="Times New Roman"/>
                        </a:rPr>
                        <a:t>6</a:t>
                      </a:r>
                      <a:r>
                        <a:rPr lang="ja-JP" sz="1400" kern="100">
                          <a:effectLst/>
                          <a:latin typeface="メイリオ" panose="020B0604030504040204" pitchFamily="50" charset="-128"/>
                          <a:ea typeface="メイリオ" panose="020B0604030504040204" pitchFamily="50" charset="-128"/>
                          <a:cs typeface="Times New Roman"/>
                        </a:rPr>
                        <a:t>章</a:t>
                      </a:r>
                    </a:p>
                  </a:txBody>
                  <a:tcPr marL="36000" marR="36000" marT="36000" marB="36000"/>
                </a:tc>
              </a:tr>
              <a:tr h="108012">
                <a:tc>
                  <a:txBody>
                    <a:bodyPr/>
                    <a:lstStyle/>
                    <a:p>
                      <a:pPr marL="200025" indent="-200025" algn="just">
                        <a:spcAft>
                          <a:spcPts val="0"/>
                        </a:spcAft>
                      </a:pPr>
                      <a:r>
                        <a:rPr lang="en-US" sz="1400" kern="100" dirty="0">
                          <a:effectLst/>
                          <a:latin typeface="メイリオ" panose="020B0604030504040204" pitchFamily="50" charset="-128"/>
                          <a:ea typeface="メイリオ" panose="020B0604030504040204" pitchFamily="50" charset="-128"/>
                          <a:cs typeface="Times New Roman"/>
                        </a:rPr>
                        <a:t>7. </a:t>
                      </a:r>
                      <a:r>
                        <a:rPr lang="ja-JP" sz="1400" kern="100" dirty="0">
                          <a:effectLst/>
                          <a:latin typeface="メイリオ" panose="020B0604030504040204" pitchFamily="50" charset="-128"/>
                          <a:ea typeface="メイリオ" panose="020B0604030504040204" pitchFamily="50" charset="-128"/>
                          <a:cs typeface="Times New Roman"/>
                        </a:rPr>
                        <a:t>オープンデータにすることが決まったが、データにどのような利用ルールをつけるべきか知りたい。</a:t>
                      </a:r>
                    </a:p>
                  </a:txBody>
                  <a:tcPr marL="36000" marR="36000" marT="36000" marB="36000"/>
                </a:tc>
                <a:tc>
                  <a:txBody>
                    <a:bodyPr/>
                    <a:lstStyle/>
                    <a:p>
                      <a:pPr algn="ctr">
                        <a:spcAft>
                          <a:spcPts val="0"/>
                        </a:spcAft>
                      </a:pPr>
                      <a:r>
                        <a:rPr lang="ja-JP" sz="1400" kern="100">
                          <a:effectLst/>
                          <a:latin typeface="メイリオ" panose="020B0604030504040204" pitchFamily="50" charset="-128"/>
                          <a:ea typeface="メイリオ" panose="020B0604030504040204" pitchFamily="50" charset="-128"/>
                          <a:cs typeface="Times New Roman"/>
                        </a:rPr>
                        <a:t>第</a:t>
                      </a:r>
                      <a:r>
                        <a:rPr lang="en-US" sz="1400" kern="100">
                          <a:effectLst/>
                          <a:latin typeface="メイリオ" panose="020B0604030504040204" pitchFamily="50" charset="-128"/>
                          <a:ea typeface="メイリオ" panose="020B0604030504040204" pitchFamily="50" charset="-128"/>
                          <a:cs typeface="Times New Roman"/>
                        </a:rPr>
                        <a:t>6</a:t>
                      </a:r>
                      <a:r>
                        <a:rPr lang="ja-JP" sz="1400" kern="100">
                          <a:effectLst/>
                          <a:latin typeface="メイリオ" panose="020B0604030504040204" pitchFamily="50" charset="-128"/>
                          <a:ea typeface="メイリオ" panose="020B0604030504040204" pitchFamily="50" charset="-128"/>
                          <a:cs typeface="Times New Roman"/>
                        </a:rPr>
                        <a:t>章</a:t>
                      </a:r>
                    </a:p>
                  </a:txBody>
                  <a:tcPr marL="36000" marR="36000" marT="36000" marB="36000"/>
                </a:tc>
              </a:tr>
              <a:tr h="108012">
                <a:tc>
                  <a:txBody>
                    <a:bodyPr/>
                    <a:lstStyle/>
                    <a:p>
                      <a:pPr marL="200025" indent="-200025" algn="just">
                        <a:spcAft>
                          <a:spcPts val="0"/>
                        </a:spcAft>
                      </a:pPr>
                      <a:r>
                        <a:rPr lang="en-US" sz="1400" kern="100" dirty="0">
                          <a:effectLst/>
                          <a:latin typeface="メイリオ" panose="020B0604030504040204" pitchFamily="50" charset="-128"/>
                          <a:ea typeface="メイリオ" panose="020B0604030504040204" pitchFamily="50" charset="-128"/>
                          <a:cs typeface="Times New Roman"/>
                        </a:rPr>
                        <a:t>8. </a:t>
                      </a:r>
                      <a:r>
                        <a:rPr lang="ja-JP" sz="1400" kern="100" dirty="0">
                          <a:effectLst/>
                          <a:latin typeface="メイリオ" panose="020B0604030504040204" pitchFamily="50" charset="-128"/>
                          <a:ea typeface="メイリオ" panose="020B0604030504040204" pitchFamily="50" charset="-128"/>
                          <a:cs typeface="Times New Roman"/>
                        </a:rPr>
                        <a:t>利用ルールについて、政府における今後の見直しの方向性について知りたい。</a:t>
                      </a:r>
                    </a:p>
                  </a:txBody>
                  <a:tcPr marL="36000" marR="36000" marT="36000" marB="36000"/>
                </a:tc>
                <a:tc>
                  <a:txBody>
                    <a:bodyPr/>
                    <a:lstStyle/>
                    <a:p>
                      <a:pPr algn="ctr">
                        <a:spcAft>
                          <a:spcPts val="0"/>
                        </a:spcAft>
                      </a:pPr>
                      <a:r>
                        <a:rPr lang="ja-JP" sz="1400" kern="100">
                          <a:effectLst/>
                          <a:latin typeface="メイリオ" panose="020B0604030504040204" pitchFamily="50" charset="-128"/>
                          <a:ea typeface="メイリオ" panose="020B0604030504040204" pitchFamily="50" charset="-128"/>
                          <a:cs typeface="Times New Roman"/>
                        </a:rPr>
                        <a:t>第</a:t>
                      </a:r>
                      <a:r>
                        <a:rPr lang="en-US" sz="1400" kern="100">
                          <a:effectLst/>
                          <a:latin typeface="メイリオ" panose="020B0604030504040204" pitchFamily="50" charset="-128"/>
                          <a:ea typeface="メイリオ" panose="020B0604030504040204" pitchFamily="50" charset="-128"/>
                          <a:cs typeface="Times New Roman"/>
                        </a:rPr>
                        <a:t>7</a:t>
                      </a:r>
                      <a:r>
                        <a:rPr lang="ja-JP" sz="1400" kern="100">
                          <a:effectLst/>
                          <a:latin typeface="メイリオ" panose="020B0604030504040204" pitchFamily="50" charset="-128"/>
                          <a:ea typeface="メイリオ" panose="020B0604030504040204" pitchFamily="50" charset="-128"/>
                          <a:cs typeface="Times New Roman"/>
                        </a:rPr>
                        <a:t>章</a:t>
                      </a:r>
                    </a:p>
                  </a:txBody>
                  <a:tcPr marL="36000" marR="36000" marT="36000" marB="36000"/>
                </a:tc>
              </a:tr>
              <a:tr h="108012">
                <a:tc>
                  <a:txBody>
                    <a:bodyPr/>
                    <a:lstStyle/>
                    <a:p>
                      <a:pPr marL="200025" indent="-200025" algn="just">
                        <a:spcAft>
                          <a:spcPts val="0"/>
                        </a:spcAft>
                      </a:pPr>
                      <a:r>
                        <a:rPr lang="en-US" sz="1400" kern="100" dirty="0">
                          <a:effectLst/>
                          <a:latin typeface="メイリオ" panose="020B0604030504040204" pitchFamily="50" charset="-128"/>
                          <a:ea typeface="メイリオ" panose="020B0604030504040204" pitchFamily="50" charset="-128"/>
                          <a:cs typeface="Times New Roman"/>
                        </a:rPr>
                        <a:t>9. </a:t>
                      </a:r>
                      <a:r>
                        <a:rPr lang="ja-JP" sz="1400" kern="100" dirty="0">
                          <a:effectLst/>
                          <a:latin typeface="メイリオ" panose="020B0604030504040204" pitchFamily="50" charset="-128"/>
                          <a:ea typeface="メイリオ" panose="020B0604030504040204" pitchFamily="50" charset="-128"/>
                          <a:cs typeface="Times New Roman"/>
                        </a:rPr>
                        <a:t>機械判読性を高めるために有用なデータ形式や識別子体系、データ伝送プロトコルについて知りたい。</a:t>
                      </a:r>
                    </a:p>
                  </a:txBody>
                  <a:tcPr marL="36000" marR="36000" marT="36000" marB="36000"/>
                </a:tc>
                <a:tc>
                  <a:txBody>
                    <a:bodyPr/>
                    <a:lstStyle/>
                    <a:p>
                      <a:pPr algn="ctr">
                        <a:spcAft>
                          <a:spcPts val="0"/>
                        </a:spcAft>
                      </a:pPr>
                      <a:r>
                        <a:rPr lang="ja-JP" sz="1400" kern="100">
                          <a:effectLst/>
                          <a:latin typeface="メイリオ" panose="020B0604030504040204" pitchFamily="50" charset="-128"/>
                          <a:ea typeface="メイリオ" panose="020B0604030504040204" pitchFamily="50" charset="-128"/>
                          <a:cs typeface="Times New Roman"/>
                        </a:rPr>
                        <a:t>第</a:t>
                      </a:r>
                      <a:r>
                        <a:rPr lang="en-US" sz="1400" kern="100">
                          <a:effectLst/>
                          <a:latin typeface="メイリオ" panose="020B0604030504040204" pitchFamily="50" charset="-128"/>
                          <a:ea typeface="メイリオ" panose="020B0604030504040204" pitchFamily="50" charset="-128"/>
                          <a:cs typeface="Times New Roman"/>
                        </a:rPr>
                        <a:t>8</a:t>
                      </a:r>
                      <a:r>
                        <a:rPr lang="ja-JP" sz="1400" kern="100">
                          <a:effectLst/>
                          <a:latin typeface="メイリオ" panose="020B0604030504040204" pitchFamily="50" charset="-128"/>
                          <a:ea typeface="メイリオ" panose="020B0604030504040204" pitchFamily="50" charset="-128"/>
                          <a:cs typeface="Times New Roman"/>
                        </a:rPr>
                        <a:t>章</a:t>
                      </a:r>
                    </a:p>
                    <a:p>
                      <a:pPr algn="ctr">
                        <a:spcAft>
                          <a:spcPts val="0"/>
                        </a:spcAft>
                      </a:pPr>
                      <a:r>
                        <a:rPr lang="ja-JP" sz="1400" kern="100">
                          <a:effectLst/>
                          <a:latin typeface="メイリオ" panose="020B0604030504040204" pitchFamily="50" charset="-128"/>
                          <a:ea typeface="メイリオ" panose="020B0604030504040204" pitchFamily="50" charset="-128"/>
                          <a:cs typeface="Times New Roman"/>
                        </a:rPr>
                        <a:t>第</a:t>
                      </a:r>
                      <a:r>
                        <a:rPr lang="en-US" sz="1400" kern="100">
                          <a:effectLst/>
                          <a:latin typeface="メイリオ" panose="020B0604030504040204" pitchFamily="50" charset="-128"/>
                          <a:ea typeface="メイリオ" panose="020B0604030504040204" pitchFamily="50" charset="-128"/>
                          <a:cs typeface="Times New Roman"/>
                        </a:rPr>
                        <a:t>10</a:t>
                      </a:r>
                      <a:r>
                        <a:rPr lang="ja-JP" sz="1400" kern="100">
                          <a:effectLst/>
                          <a:latin typeface="メイリオ" panose="020B0604030504040204" pitchFamily="50" charset="-128"/>
                          <a:ea typeface="メイリオ" panose="020B0604030504040204" pitchFamily="50" charset="-128"/>
                          <a:cs typeface="Times New Roman"/>
                        </a:rPr>
                        <a:t>章</a:t>
                      </a:r>
                    </a:p>
                  </a:txBody>
                  <a:tcPr marL="36000" marR="36000" marT="36000" marB="36000"/>
                </a:tc>
              </a:tr>
              <a:tr h="108012">
                <a:tc>
                  <a:txBody>
                    <a:bodyPr/>
                    <a:lstStyle/>
                    <a:p>
                      <a:pPr marL="200025" indent="-200025" algn="just">
                        <a:spcAft>
                          <a:spcPts val="0"/>
                        </a:spcAft>
                      </a:pPr>
                      <a:r>
                        <a:rPr lang="en-US" sz="1400" kern="100" dirty="0">
                          <a:effectLst/>
                          <a:latin typeface="メイリオ" panose="020B0604030504040204" pitchFamily="50" charset="-128"/>
                          <a:ea typeface="メイリオ" panose="020B0604030504040204" pitchFamily="50" charset="-128"/>
                          <a:cs typeface="Times New Roman"/>
                        </a:rPr>
                        <a:t>10. </a:t>
                      </a:r>
                      <a:r>
                        <a:rPr lang="ja-JP" sz="1400" kern="100" dirty="0">
                          <a:effectLst/>
                          <a:latin typeface="メイリオ" panose="020B0604030504040204" pitchFamily="50" charset="-128"/>
                          <a:ea typeface="メイリオ" panose="020B0604030504040204" pitchFamily="50" charset="-128"/>
                          <a:cs typeface="Times New Roman"/>
                        </a:rPr>
                        <a:t>オープンデータを作成・編集する際に、どのような技術レベルを目指すべきか知りたい。</a:t>
                      </a:r>
                    </a:p>
                  </a:txBody>
                  <a:tcPr marL="36000" marR="36000" marT="36000" marB="36000"/>
                </a:tc>
                <a:tc>
                  <a:txBody>
                    <a:bodyPr/>
                    <a:lstStyle/>
                    <a:p>
                      <a:pPr algn="ctr">
                        <a:spcAft>
                          <a:spcPts val="0"/>
                        </a:spcAft>
                      </a:pPr>
                      <a:r>
                        <a:rPr lang="ja-JP" sz="1400" kern="100">
                          <a:effectLst/>
                          <a:latin typeface="メイリオ" panose="020B0604030504040204" pitchFamily="50" charset="-128"/>
                          <a:ea typeface="メイリオ" panose="020B0604030504040204" pitchFamily="50" charset="-128"/>
                          <a:cs typeface="Times New Roman"/>
                        </a:rPr>
                        <a:t>第</a:t>
                      </a:r>
                      <a:r>
                        <a:rPr lang="en-US" sz="1400" kern="100">
                          <a:effectLst/>
                          <a:latin typeface="メイリオ" panose="020B0604030504040204" pitchFamily="50" charset="-128"/>
                          <a:ea typeface="メイリオ" panose="020B0604030504040204" pitchFamily="50" charset="-128"/>
                          <a:cs typeface="Times New Roman"/>
                        </a:rPr>
                        <a:t>8</a:t>
                      </a:r>
                      <a:r>
                        <a:rPr lang="ja-JP" sz="1400" kern="100">
                          <a:effectLst/>
                          <a:latin typeface="メイリオ" panose="020B0604030504040204" pitchFamily="50" charset="-128"/>
                          <a:ea typeface="メイリオ" panose="020B0604030504040204" pitchFamily="50" charset="-128"/>
                          <a:cs typeface="Times New Roman"/>
                        </a:rPr>
                        <a:t>章</a:t>
                      </a:r>
                    </a:p>
                  </a:txBody>
                  <a:tcPr marL="36000" marR="36000" marT="36000" marB="36000"/>
                </a:tc>
              </a:tr>
              <a:tr h="108012">
                <a:tc>
                  <a:txBody>
                    <a:bodyPr/>
                    <a:lstStyle/>
                    <a:p>
                      <a:pPr marL="200025" indent="-200025" algn="just">
                        <a:spcAft>
                          <a:spcPts val="0"/>
                        </a:spcAft>
                      </a:pPr>
                      <a:r>
                        <a:rPr lang="en-US" sz="1400" kern="100" dirty="0">
                          <a:effectLst/>
                          <a:latin typeface="メイリオ" panose="020B0604030504040204" pitchFamily="50" charset="-128"/>
                          <a:ea typeface="メイリオ" panose="020B0604030504040204" pitchFamily="50" charset="-128"/>
                          <a:cs typeface="Times New Roman"/>
                        </a:rPr>
                        <a:t>11. </a:t>
                      </a:r>
                      <a:r>
                        <a:rPr lang="ja-JP" sz="1400" kern="100" dirty="0">
                          <a:effectLst/>
                          <a:latin typeface="メイリオ" panose="020B0604030504040204" pitchFamily="50" charset="-128"/>
                          <a:ea typeface="メイリオ" panose="020B0604030504040204" pitchFamily="50" charset="-128"/>
                          <a:cs typeface="Times New Roman"/>
                        </a:rPr>
                        <a:t>表形式データ、文書形式データ</a:t>
                      </a:r>
                      <a:r>
                        <a:rPr lang="ja-JP" sz="1400" kern="100" dirty="0" smtClean="0">
                          <a:effectLst/>
                          <a:latin typeface="メイリオ" panose="020B0604030504040204" pitchFamily="50" charset="-128"/>
                          <a:ea typeface="メイリオ" panose="020B0604030504040204" pitchFamily="50" charset="-128"/>
                          <a:cs typeface="Times New Roman"/>
                        </a:rPr>
                        <a:t>、</a:t>
                      </a:r>
                      <a:r>
                        <a:rPr lang="zh-TW" altLang="en-US" sz="1400" kern="100" dirty="0" smtClean="0">
                          <a:effectLst/>
                          <a:latin typeface="メイリオ" panose="020B0604030504040204" pitchFamily="50" charset="-128"/>
                          <a:ea typeface="メイリオ" panose="020B0604030504040204" pitchFamily="50" charset="-128"/>
                          <a:cs typeface="Times New Roman"/>
                        </a:rPr>
                        <a:t>地理空間情報</a:t>
                      </a:r>
                      <a:r>
                        <a:rPr lang="ja-JP" sz="1400" kern="100" dirty="0" smtClean="0">
                          <a:effectLst/>
                          <a:latin typeface="メイリオ" panose="020B0604030504040204" pitchFamily="50" charset="-128"/>
                          <a:ea typeface="メイリオ" panose="020B0604030504040204" pitchFamily="50" charset="-128"/>
                          <a:cs typeface="Times New Roman"/>
                        </a:rPr>
                        <a:t>等</a:t>
                      </a:r>
                      <a:r>
                        <a:rPr lang="ja-JP" sz="1400" kern="100" dirty="0">
                          <a:effectLst/>
                          <a:latin typeface="メイリオ" panose="020B0604030504040204" pitchFamily="50" charset="-128"/>
                          <a:ea typeface="メイリオ" panose="020B0604030504040204" pitchFamily="50" charset="-128"/>
                          <a:cs typeface="Times New Roman"/>
                        </a:rPr>
                        <a:t>、様々なデータをオープンデータにしたいが、それらの作成・編集に際して技術的に留意すべき事項を知りたい。</a:t>
                      </a:r>
                    </a:p>
                  </a:txBody>
                  <a:tcPr marL="36000" marR="36000" marT="36000" marB="36000"/>
                </a:tc>
                <a:tc>
                  <a:txBody>
                    <a:bodyPr/>
                    <a:lstStyle/>
                    <a:p>
                      <a:pPr algn="ctr">
                        <a:spcAft>
                          <a:spcPts val="0"/>
                        </a:spcAft>
                      </a:pPr>
                      <a:r>
                        <a:rPr lang="ja-JP" sz="1400" kern="100">
                          <a:effectLst/>
                          <a:latin typeface="メイリオ" panose="020B0604030504040204" pitchFamily="50" charset="-128"/>
                          <a:ea typeface="メイリオ" panose="020B0604030504040204" pitchFamily="50" charset="-128"/>
                          <a:cs typeface="Times New Roman"/>
                        </a:rPr>
                        <a:t>第</a:t>
                      </a:r>
                      <a:r>
                        <a:rPr lang="en-US" sz="1400" kern="100">
                          <a:effectLst/>
                          <a:latin typeface="メイリオ" panose="020B0604030504040204" pitchFamily="50" charset="-128"/>
                          <a:ea typeface="メイリオ" panose="020B0604030504040204" pitchFamily="50" charset="-128"/>
                          <a:cs typeface="Times New Roman"/>
                        </a:rPr>
                        <a:t>9</a:t>
                      </a:r>
                      <a:r>
                        <a:rPr lang="ja-JP" sz="1400" kern="100">
                          <a:effectLst/>
                          <a:latin typeface="メイリオ" panose="020B0604030504040204" pitchFamily="50" charset="-128"/>
                          <a:ea typeface="メイリオ" panose="020B0604030504040204" pitchFamily="50" charset="-128"/>
                          <a:cs typeface="Times New Roman"/>
                        </a:rPr>
                        <a:t>章</a:t>
                      </a:r>
                    </a:p>
                  </a:txBody>
                  <a:tcPr marL="36000" marR="36000" marT="36000" marB="36000"/>
                </a:tc>
              </a:tr>
              <a:tr h="108012">
                <a:tc>
                  <a:txBody>
                    <a:bodyPr/>
                    <a:lstStyle/>
                    <a:p>
                      <a:pPr marL="200025" indent="-200025" algn="just">
                        <a:spcAft>
                          <a:spcPts val="0"/>
                        </a:spcAft>
                      </a:pPr>
                      <a:r>
                        <a:rPr lang="en-US" sz="1400" kern="100" dirty="0">
                          <a:effectLst/>
                          <a:latin typeface="メイリオ" panose="020B0604030504040204" pitchFamily="50" charset="-128"/>
                          <a:ea typeface="メイリオ" panose="020B0604030504040204" pitchFamily="50" charset="-128"/>
                          <a:cs typeface="Times New Roman"/>
                        </a:rPr>
                        <a:t>12. Web</a:t>
                      </a:r>
                      <a:r>
                        <a:rPr lang="ja-JP" sz="1400" kern="100" dirty="0">
                          <a:effectLst/>
                          <a:latin typeface="メイリオ" panose="020B0604030504040204" pitchFamily="50" charset="-128"/>
                          <a:ea typeface="メイリオ" panose="020B0604030504040204" pitchFamily="50" charset="-128"/>
                          <a:cs typeface="Times New Roman"/>
                        </a:rPr>
                        <a:t>サービス、</a:t>
                      </a:r>
                      <a:r>
                        <a:rPr lang="en-US" sz="1400" kern="100" dirty="0">
                          <a:effectLst/>
                          <a:latin typeface="メイリオ" panose="020B0604030504040204" pitchFamily="50" charset="-128"/>
                          <a:ea typeface="メイリオ" panose="020B0604030504040204" pitchFamily="50" charset="-128"/>
                          <a:cs typeface="Times New Roman"/>
                        </a:rPr>
                        <a:t>GIS</a:t>
                      </a:r>
                      <a:r>
                        <a:rPr lang="ja-JP" sz="1400" kern="100" dirty="0">
                          <a:effectLst/>
                          <a:latin typeface="メイリオ" panose="020B0604030504040204" pitchFamily="50" charset="-128"/>
                          <a:ea typeface="メイリオ" panose="020B0604030504040204" pitchFamily="50" charset="-128"/>
                          <a:cs typeface="Times New Roman"/>
                        </a:rPr>
                        <a:t>ツール等オープンデータの作成・編集・公開に有用なツールにどのようなものがあるか知りたい。</a:t>
                      </a:r>
                    </a:p>
                  </a:txBody>
                  <a:tcPr marL="36000" marR="36000" marT="36000" marB="36000"/>
                </a:tc>
                <a:tc>
                  <a:txBody>
                    <a:bodyPr/>
                    <a:lstStyle/>
                    <a:p>
                      <a:pPr algn="ctr">
                        <a:spcAft>
                          <a:spcPts val="0"/>
                        </a:spcAft>
                      </a:pPr>
                      <a:r>
                        <a:rPr lang="ja-JP" sz="1400" kern="100">
                          <a:effectLst/>
                          <a:latin typeface="メイリオ" panose="020B0604030504040204" pitchFamily="50" charset="-128"/>
                          <a:ea typeface="メイリオ" panose="020B0604030504040204" pitchFamily="50" charset="-128"/>
                          <a:cs typeface="Times New Roman"/>
                        </a:rPr>
                        <a:t>第</a:t>
                      </a:r>
                      <a:r>
                        <a:rPr lang="en-US" sz="1400" kern="100">
                          <a:effectLst/>
                          <a:latin typeface="メイリオ" panose="020B0604030504040204" pitchFamily="50" charset="-128"/>
                          <a:ea typeface="メイリオ" panose="020B0604030504040204" pitchFamily="50" charset="-128"/>
                          <a:cs typeface="Times New Roman"/>
                        </a:rPr>
                        <a:t>10</a:t>
                      </a:r>
                      <a:r>
                        <a:rPr lang="ja-JP" sz="1400" kern="100">
                          <a:effectLst/>
                          <a:latin typeface="メイリオ" panose="020B0604030504040204" pitchFamily="50" charset="-128"/>
                          <a:ea typeface="メイリオ" panose="020B0604030504040204" pitchFamily="50" charset="-128"/>
                          <a:cs typeface="Times New Roman"/>
                        </a:rPr>
                        <a:t>章</a:t>
                      </a:r>
                    </a:p>
                  </a:txBody>
                  <a:tcPr marL="36000" marR="36000" marT="36000" marB="36000"/>
                </a:tc>
              </a:tr>
              <a:tr h="108012">
                <a:tc>
                  <a:txBody>
                    <a:bodyPr/>
                    <a:lstStyle/>
                    <a:p>
                      <a:pPr marL="200025" indent="-200025" algn="just">
                        <a:spcAft>
                          <a:spcPts val="0"/>
                        </a:spcAft>
                      </a:pPr>
                      <a:r>
                        <a:rPr lang="en-US" sz="1400" kern="100" dirty="0">
                          <a:effectLst/>
                          <a:latin typeface="メイリオ" panose="020B0604030504040204" pitchFamily="50" charset="-128"/>
                          <a:ea typeface="メイリオ" panose="020B0604030504040204" pitchFamily="50" charset="-128"/>
                          <a:cs typeface="Times New Roman"/>
                        </a:rPr>
                        <a:t>13. </a:t>
                      </a:r>
                      <a:r>
                        <a:rPr lang="ja-JP" sz="1400" kern="100" dirty="0">
                          <a:effectLst/>
                          <a:latin typeface="メイリオ" panose="020B0604030504040204" pitchFamily="50" charset="-128"/>
                          <a:ea typeface="メイリオ" panose="020B0604030504040204" pitchFamily="50" charset="-128"/>
                          <a:cs typeface="Times New Roman"/>
                        </a:rPr>
                        <a:t>代表的なデータカタログシステムの一つである</a:t>
                      </a:r>
                      <a:r>
                        <a:rPr lang="en-US" sz="1400" kern="100" dirty="0">
                          <a:effectLst/>
                          <a:latin typeface="メイリオ" panose="020B0604030504040204" pitchFamily="50" charset="-128"/>
                          <a:ea typeface="メイリオ" panose="020B0604030504040204" pitchFamily="50" charset="-128"/>
                          <a:cs typeface="Times New Roman"/>
                        </a:rPr>
                        <a:t>CKAN</a:t>
                      </a:r>
                      <a:r>
                        <a:rPr lang="ja-JP" sz="1400" kern="100" dirty="0">
                          <a:effectLst/>
                          <a:latin typeface="メイリオ" panose="020B0604030504040204" pitchFamily="50" charset="-128"/>
                          <a:ea typeface="メイリオ" panose="020B0604030504040204" pitchFamily="50" charset="-128"/>
                          <a:cs typeface="Times New Roman"/>
                        </a:rPr>
                        <a:t>と、その利用方法について知りたい。</a:t>
                      </a:r>
                    </a:p>
                  </a:txBody>
                  <a:tcPr marL="36000" marR="36000" marT="36000" marB="36000"/>
                </a:tc>
                <a:tc>
                  <a:txBody>
                    <a:bodyPr/>
                    <a:lstStyle/>
                    <a:p>
                      <a:pPr algn="ctr">
                        <a:spcAft>
                          <a:spcPts val="0"/>
                        </a:spcAft>
                      </a:pPr>
                      <a:r>
                        <a:rPr lang="ja-JP" sz="1400" kern="100" dirty="0">
                          <a:effectLst/>
                          <a:latin typeface="メイリオ" panose="020B0604030504040204" pitchFamily="50" charset="-128"/>
                          <a:ea typeface="メイリオ" panose="020B0604030504040204" pitchFamily="50" charset="-128"/>
                          <a:cs typeface="Times New Roman"/>
                        </a:rPr>
                        <a:t>第</a:t>
                      </a:r>
                      <a:r>
                        <a:rPr lang="en-US" sz="1400" kern="100" dirty="0">
                          <a:effectLst/>
                          <a:latin typeface="メイリオ" panose="020B0604030504040204" pitchFamily="50" charset="-128"/>
                          <a:ea typeface="メイリオ" panose="020B0604030504040204" pitchFamily="50" charset="-128"/>
                          <a:cs typeface="Times New Roman"/>
                        </a:rPr>
                        <a:t>11</a:t>
                      </a:r>
                      <a:r>
                        <a:rPr lang="ja-JP" sz="1400" kern="100" dirty="0">
                          <a:effectLst/>
                          <a:latin typeface="メイリオ" panose="020B0604030504040204" pitchFamily="50" charset="-128"/>
                          <a:ea typeface="メイリオ" panose="020B0604030504040204" pitchFamily="50" charset="-128"/>
                          <a:cs typeface="Times New Roman"/>
                        </a:rPr>
                        <a:t>章</a:t>
                      </a:r>
                    </a:p>
                  </a:txBody>
                  <a:tcPr marL="36000" marR="36000" marT="36000" marB="36000"/>
                </a:tc>
              </a:tr>
            </a:tbl>
          </a:graphicData>
        </a:graphic>
      </p:graphicFrame>
    </p:spTree>
    <p:extLst>
      <p:ext uri="{BB962C8B-B14F-4D97-AF65-F5344CB8AC3E}">
        <p14:creationId xmlns:p14="http://schemas.microsoft.com/office/powerpoint/2010/main" val="4070775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1.4 </a:t>
            </a:r>
            <a:r>
              <a:rPr kumimoji="1" lang="ja-JP" altLang="en-US" dirty="0" smtClean="0"/>
              <a:t>用語定義</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本書で利用する用語の定義</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13</a:t>
            </a:fld>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442654510"/>
              </p:ext>
            </p:extLst>
          </p:nvPr>
        </p:nvGraphicFramePr>
        <p:xfrm>
          <a:off x="488504" y="1628800"/>
          <a:ext cx="9289032" cy="4718400"/>
        </p:xfrm>
        <a:graphic>
          <a:graphicData uri="http://schemas.openxmlformats.org/drawingml/2006/table">
            <a:tbl>
              <a:tblPr firstRow="1" bandRow="1">
                <a:tableStyleId>{5C22544A-7EE6-4342-B048-85BDC9FD1C3A}</a:tableStyleId>
              </a:tblPr>
              <a:tblGrid>
                <a:gridCol w="1378358"/>
                <a:gridCol w="7910674"/>
              </a:tblGrid>
              <a:tr h="0">
                <a:tc>
                  <a:txBody>
                    <a:bodyPr/>
                    <a:lstStyle/>
                    <a:p>
                      <a:pPr algn="ctr"/>
                      <a:r>
                        <a:rPr kumimoji="1" lang="ja-JP" altLang="en-US" sz="1000" dirty="0" smtClean="0">
                          <a:latin typeface="メイリオ" panose="020B0604030504040204" pitchFamily="50" charset="-128"/>
                          <a:ea typeface="メイリオ" panose="020B0604030504040204" pitchFamily="50" charset="-128"/>
                        </a:rPr>
                        <a:t>用語</a:t>
                      </a:r>
                      <a:endParaRPr kumimoji="1" lang="ja-JP" altLang="en-US" sz="1000" dirty="0">
                        <a:latin typeface="メイリオ" panose="020B0604030504040204" pitchFamily="50" charset="-128"/>
                        <a:ea typeface="メイリオ" panose="020B0604030504040204" pitchFamily="50" charset="-128"/>
                      </a:endParaRPr>
                    </a:p>
                  </a:txBody>
                  <a:tcPr marL="36000" marR="36000" marT="18000" marB="18000"/>
                </a:tc>
                <a:tc>
                  <a:txBody>
                    <a:bodyPr/>
                    <a:lstStyle/>
                    <a:p>
                      <a:pPr algn="ctr"/>
                      <a:r>
                        <a:rPr kumimoji="1" lang="ja-JP" altLang="en-US" sz="1000" dirty="0" smtClean="0">
                          <a:latin typeface="メイリオ" panose="020B0604030504040204" pitchFamily="50" charset="-128"/>
                          <a:ea typeface="メイリオ" panose="020B0604030504040204" pitchFamily="50" charset="-128"/>
                        </a:rPr>
                        <a:t>定義</a:t>
                      </a:r>
                      <a:endParaRPr kumimoji="1" lang="ja-JP" altLang="en-US" sz="1000" dirty="0">
                        <a:latin typeface="メイリオ" panose="020B0604030504040204" pitchFamily="50" charset="-128"/>
                        <a:ea typeface="メイリオ" panose="020B0604030504040204" pitchFamily="50" charset="-128"/>
                      </a:endParaRPr>
                    </a:p>
                  </a:txBody>
                  <a:tcPr marL="36000" marR="36000" marT="18000" marB="18000"/>
                </a:tc>
              </a:tr>
              <a:tr h="108012">
                <a:tc>
                  <a:txBody>
                    <a:bodyPr/>
                    <a:lstStyle/>
                    <a:p>
                      <a:pPr algn="just">
                        <a:spcAft>
                          <a:spcPts val="0"/>
                        </a:spcAft>
                      </a:pPr>
                      <a:r>
                        <a:rPr lang="ja-JP" sz="1000" kern="100" dirty="0">
                          <a:effectLst/>
                          <a:latin typeface="メイリオ" panose="020B0604030504040204" pitchFamily="50" charset="-128"/>
                          <a:ea typeface="メイリオ" panose="020B0604030504040204" pitchFamily="50" charset="-128"/>
                          <a:cs typeface="Times New Roman"/>
                        </a:rPr>
                        <a:t>データ</a:t>
                      </a:r>
                    </a:p>
                  </a:txBody>
                  <a:tcPr marL="36000" marR="36000" marT="18000" marB="18000"/>
                </a:tc>
                <a:tc>
                  <a:txBody>
                    <a:bodyPr/>
                    <a:lstStyle/>
                    <a:p>
                      <a:pPr algn="just">
                        <a:spcAft>
                          <a:spcPts val="0"/>
                        </a:spcAft>
                      </a:pPr>
                      <a:r>
                        <a:rPr lang="ja-JP" sz="1000" kern="100" dirty="0">
                          <a:effectLst/>
                          <a:latin typeface="メイリオ" panose="020B0604030504040204" pitchFamily="50" charset="-128"/>
                          <a:ea typeface="メイリオ" panose="020B0604030504040204" pitchFamily="50" charset="-128"/>
                          <a:cs typeface="Times New Roman"/>
                        </a:rPr>
                        <a:t>オープンデータの対象となる情報一般のこと。著作権の発生する情報も発生しない情報も含む。</a:t>
                      </a:r>
                    </a:p>
                  </a:txBody>
                  <a:tcPr marL="36000" marR="36000" marT="18000" marB="18000"/>
                </a:tc>
              </a:tr>
              <a:tr h="108012">
                <a:tc>
                  <a:txBody>
                    <a:bodyPr/>
                    <a:lstStyle/>
                    <a:p>
                      <a:pPr algn="just">
                        <a:spcAft>
                          <a:spcPts val="0"/>
                        </a:spcAft>
                      </a:pPr>
                      <a:r>
                        <a:rPr lang="ja-JP" sz="1000" kern="100" dirty="0">
                          <a:effectLst/>
                          <a:latin typeface="メイリオ" panose="020B0604030504040204" pitchFamily="50" charset="-128"/>
                          <a:ea typeface="メイリオ" panose="020B0604030504040204" pitchFamily="50" charset="-128"/>
                          <a:cs typeface="Times New Roman"/>
                        </a:rPr>
                        <a:t>公共データ</a:t>
                      </a:r>
                    </a:p>
                  </a:txBody>
                  <a:tcPr marL="36000" marR="36000" marT="18000" marB="18000"/>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Times New Roman"/>
                        </a:rPr>
                        <a:t>国、地方公共団体、独立行政法人、公共企業等の保有しているデータ。</a:t>
                      </a:r>
                    </a:p>
                  </a:txBody>
                  <a:tcPr marL="36000" marR="36000" marT="18000" marB="18000"/>
                </a:tc>
              </a:tr>
              <a:tr h="108012">
                <a:tc>
                  <a:txBody>
                    <a:bodyPr/>
                    <a:lstStyle/>
                    <a:p>
                      <a:pPr algn="just">
                        <a:spcAft>
                          <a:spcPts val="0"/>
                        </a:spcAft>
                      </a:pPr>
                      <a:r>
                        <a:rPr lang="ja-JP" sz="1000" kern="100" dirty="0">
                          <a:effectLst/>
                          <a:latin typeface="メイリオ" panose="020B0604030504040204" pitchFamily="50" charset="-128"/>
                          <a:ea typeface="メイリオ" panose="020B0604030504040204" pitchFamily="50" charset="-128"/>
                          <a:cs typeface="Times New Roman"/>
                        </a:rPr>
                        <a:t>コンテンツ</a:t>
                      </a:r>
                    </a:p>
                  </a:txBody>
                  <a:tcPr marL="36000" marR="36000" marT="18000" marB="18000"/>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Times New Roman"/>
                        </a:rPr>
                        <a:t>データと同様の意味を持つ。本書では引用箇所以外では使用しない。</a:t>
                      </a:r>
                    </a:p>
                  </a:txBody>
                  <a:tcPr marL="36000" marR="36000" marT="18000" marB="18000"/>
                </a:tc>
              </a:tr>
              <a:tr h="108012">
                <a:tc>
                  <a:txBody>
                    <a:bodyPr/>
                    <a:lstStyle/>
                    <a:p>
                      <a:pPr algn="just">
                        <a:spcAft>
                          <a:spcPts val="0"/>
                        </a:spcAft>
                      </a:pPr>
                      <a:r>
                        <a:rPr lang="ja-JP" sz="1000" kern="100" dirty="0">
                          <a:effectLst/>
                          <a:latin typeface="メイリオ" panose="020B0604030504040204" pitchFamily="50" charset="-128"/>
                          <a:ea typeface="メイリオ" panose="020B0604030504040204" pitchFamily="50" charset="-128"/>
                          <a:cs typeface="Times New Roman"/>
                        </a:rPr>
                        <a:t>オープンデータ</a:t>
                      </a:r>
                    </a:p>
                  </a:txBody>
                  <a:tcPr marL="36000" marR="36000" marT="18000" marB="18000"/>
                </a:tc>
                <a:tc>
                  <a:txBody>
                    <a:bodyPr/>
                    <a:lstStyle/>
                    <a:p>
                      <a:pPr algn="just">
                        <a:spcAft>
                          <a:spcPts val="0"/>
                        </a:spcAft>
                      </a:pPr>
                      <a:r>
                        <a:rPr lang="ja-JP" sz="1000" kern="100" dirty="0">
                          <a:effectLst/>
                          <a:latin typeface="メイリオ" panose="020B0604030504040204" pitchFamily="50" charset="-128"/>
                          <a:ea typeface="メイリオ" panose="020B0604030504040204" pitchFamily="50" charset="-128"/>
                          <a:cs typeface="Times New Roman"/>
                        </a:rPr>
                        <a:t>営利目的も含めた二次利用が可能な利用ルールで公開された、機械判読に適したデータ形式のデータ</a:t>
                      </a:r>
                      <a:r>
                        <a:rPr lang="ja-JP" sz="1000" kern="100" dirty="0" smtClean="0">
                          <a:effectLst/>
                          <a:latin typeface="メイリオ" panose="020B0604030504040204" pitchFamily="50" charset="-128"/>
                          <a:ea typeface="メイリオ" panose="020B0604030504040204" pitchFamily="50" charset="-128"/>
                          <a:cs typeface="Times New Roman"/>
                        </a:rPr>
                        <a:t>。</a:t>
                      </a:r>
                      <a:endParaRPr lang="ja-JP" sz="1000" kern="100" dirty="0">
                        <a:effectLst/>
                        <a:latin typeface="メイリオ" panose="020B0604030504040204" pitchFamily="50" charset="-128"/>
                        <a:ea typeface="メイリオ" panose="020B0604030504040204" pitchFamily="50" charset="-128"/>
                        <a:cs typeface="Times New Roman"/>
                      </a:endParaRPr>
                    </a:p>
                  </a:txBody>
                  <a:tcPr marL="36000" marR="36000" marT="18000" marB="18000"/>
                </a:tc>
              </a:tr>
              <a:tr h="108012">
                <a:tc>
                  <a:txBody>
                    <a:bodyPr/>
                    <a:lstStyle/>
                    <a:p>
                      <a:pPr algn="just">
                        <a:spcAft>
                          <a:spcPts val="0"/>
                        </a:spcAft>
                      </a:pPr>
                      <a:r>
                        <a:rPr lang="ja-JP" sz="1000" kern="100" dirty="0">
                          <a:effectLst/>
                          <a:latin typeface="メイリオ" panose="020B0604030504040204" pitchFamily="50" charset="-128"/>
                          <a:ea typeface="メイリオ" panose="020B0604030504040204" pitchFamily="50" charset="-128"/>
                          <a:cs typeface="Times New Roman"/>
                        </a:rPr>
                        <a:t>情報提供者</a:t>
                      </a:r>
                    </a:p>
                  </a:txBody>
                  <a:tcPr marL="36000" marR="36000" marT="18000" marB="18000"/>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Times New Roman"/>
                        </a:rPr>
                        <a:t>オープンデータとしてデータを提供する者又は機関。</a:t>
                      </a:r>
                    </a:p>
                  </a:txBody>
                  <a:tcPr marL="36000" marR="36000" marT="18000" marB="18000"/>
                </a:tc>
              </a:tr>
              <a:tr h="108012">
                <a:tc>
                  <a:txBody>
                    <a:bodyPr/>
                    <a:lstStyle/>
                    <a:p>
                      <a:pPr algn="just">
                        <a:spcAft>
                          <a:spcPts val="0"/>
                        </a:spcAft>
                      </a:pPr>
                      <a:r>
                        <a:rPr lang="ja-JP" sz="1000" kern="100" dirty="0">
                          <a:effectLst/>
                          <a:latin typeface="メイリオ" panose="020B0604030504040204" pitchFamily="50" charset="-128"/>
                          <a:ea typeface="メイリオ" panose="020B0604030504040204" pitchFamily="50" charset="-128"/>
                          <a:cs typeface="Times New Roman"/>
                        </a:rPr>
                        <a:t>情報利用者</a:t>
                      </a:r>
                    </a:p>
                  </a:txBody>
                  <a:tcPr marL="36000" marR="36000" marT="18000" marB="18000"/>
                </a:tc>
                <a:tc>
                  <a:txBody>
                    <a:bodyPr/>
                    <a:lstStyle/>
                    <a:p>
                      <a:pPr algn="just">
                        <a:spcAft>
                          <a:spcPts val="0"/>
                        </a:spcAft>
                      </a:pPr>
                      <a:r>
                        <a:rPr lang="ja-JP" sz="1000" kern="100" dirty="0">
                          <a:effectLst/>
                          <a:latin typeface="メイリオ" panose="020B0604030504040204" pitchFamily="50" charset="-128"/>
                          <a:ea typeface="メイリオ" panose="020B0604030504040204" pitchFamily="50" charset="-128"/>
                          <a:cs typeface="Times New Roman"/>
                        </a:rPr>
                        <a:t>オープンデータとして公開されているデータを二次利用する者又は機関。</a:t>
                      </a:r>
                    </a:p>
                  </a:txBody>
                  <a:tcPr marL="36000" marR="36000" marT="18000" marB="18000"/>
                </a:tc>
              </a:tr>
              <a:tr h="108012">
                <a:tc>
                  <a:txBody>
                    <a:bodyPr/>
                    <a:lstStyle/>
                    <a:p>
                      <a:pPr algn="just">
                        <a:spcAft>
                          <a:spcPts val="0"/>
                        </a:spcAft>
                      </a:pPr>
                      <a:r>
                        <a:rPr lang="ja-JP" sz="1000" kern="100" dirty="0">
                          <a:effectLst/>
                          <a:latin typeface="メイリオ" panose="020B0604030504040204" pitchFamily="50" charset="-128"/>
                          <a:ea typeface="メイリオ" panose="020B0604030504040204" pitchFamily="50" charset="-128"/>
                          <a:cs typeface="Times New Roman"/>
                        </a:rPr>
                        <a:t>二次利用</a:t>
                      </a:r>
                    </a:p>
                  </a:txBody>
                  <a:tcPr marL="36000" marR="36000" marT="18000" marB="18000"/>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Times New Roman"/>
                        </a:rPr>
                        <a:t>情報提供者の提供したデータをもとに、情報利用者が何らかの編集・加工・改変等を行い、新たなデータを作成することや、情報提供者の提供したデータの単なる複製や再配布を行うこと。</a:t>
                      </a:r>
                    </a:p>
                  </a:txBody>
                  <a:tcPr marL="36000" marR="36000" marT="18000" marB="18000"/>
                </a:tc>
              </a:tr>
              <a:tr h="108012">
                <a:tc>
                  <a:txBody>
                    <a:bodyPr/>
                    <a:lstStyle/>
                    <a:p>
                      <a:pPr algn="just">
                        <a:spcAft>
                          <a:spcPts val="0"/>
                        </a:spcAft>
                      </a:pPr>
                      <a:r>
                        <a:rPr lang="ja-JP" sz="1000" kern="100" dirty="0">
                          <a:effectLst/>
                          <a:latin typeface="メイリオ" panose="020B0604030504040204" pitchFamily="50" charset="-128"/>
                          <a:ea typeface="メイリオ" panose="020B0604030504040204" pitchFamily="50" charset="-128"/>
                          <a:cs typeface="Times New Roman"/>
                        </a:rPr>
                        <a:t>マッシュアップ</a:t>
                      </a:r>
                    </a:p>
                  </a:txBody>
                  <a:tcPr marL="36000" marR="36000" marT="18000" marB="18000"/>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Times New Roman"/>
                        </a:rPr>
                        <a:t>情報利用者が、複数の情報提供者の提供したデータ同士や、自らの保有するデータを組み合わせて、新たなデータを作成すること。</a:t>
                      </a:r>
                    </a:p>
                  </a:txBody>
                  <a:tcPr marL="36000" marR="36000" marT="18000" marB="18000"/>
                </a:tc>
              </a:tr>
              <a:tr h="108012">
                <a:tc>
                  <a:txBody>
                    <a:bodyPr/>
                    <a:lstStyle/>
                    <a:p>
                      <a:pPr algn="just">
                        <a:spcAft>
                          <a:spcPts val="0"/>
                        </a:spcAft>
                      </a:pPr>
                      <a:r>
                        <a:rPr lang="ja-JP" sz="1000" kern="100" dirty="0">
                          <a:effectLst/>
                          <a:latin typeface="メイリオ" panose="020B0604030504040204" pitchFamily="50" charset="-128"/>
                          <a:ea typeface="メイリオ" panose="020B0604030504040204" pitchFamily="50" charset="-128"/>
                          <a:cs typeface="Times New Roman"/>
                        </a:rPr>
                        <a:t>ライセンス</a:t>
                      </a:r>
                    </a:p>
                  </a:txBody>
                  <a:tcPr marL="36000" marR="36000" marT="18000" marB="18000"/>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Times New Roman"/>
                        </a:rPr>
                        <a:t>情報提供者がデータを提供する際に指定する利用条件。著作権に基づいて情報提供者と情報利用者が契約するという構成をとる。本書では引用箇所や固有名詞以外では使用しない。</a:t>
                      </a:r>
                    </a:p>
                  </a:txBody>
                  <a:tcPr marL="36000" marR="36000" marT="18000" marB="18000"/>
                </a:tc>
              </a:tr>
              <a:tr h="108012">
                <a:tc>
                  <a:txBody>
                    <a:bodyPr/>
                    <a:lstStyle/>
                    <a:p>
                      <a:pPr algn="just">
                        <a:spcAft>
                          <a:spcPts val="0"/>
                        </a:spcAft>
                      </a:pPr>
                      <a:r>
                        <a:rPr lang="ja-JP" sz="1000" kern="100" dirty="0">
                          <a:effectLst/>
                          <a:latin typeface="メイリオ" panose="020B0604030504040204" pitchFamily="50" charset="-128"/>
                          <a:ea typeface="メイリオ" panose="020B0604030504040204" pitchFamily="50" charset="-128"/>
                          <a:cs typeface="Times New Roman"/>
                        </a:rPr>
                        <a:t>利用ルール</a:t>
                      </a:r>
                    </a:p>
                  </a:txBody>
                  <a:tcPr marL="36000" marR="36000" marT="18000" marB="18000"/>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Times New Roman"/>
                        </a:rPr>
                        <a:t>情報提供者がデータを提供する際に指定する利用条件。著作権に基づかない契約や、情報提供者による一方的な宣言も含む。</a:t>
                      </a:r>
                    </a:p>
                  </a:txBody>
                  <a:tcPr marL="36000" marR="36000" marT="18000" marB="18000"/>
                </a:tc>
              </a:tr>
              <a:tr h="108012">
                <a:tc>
                  <a:txBody>
                    <a:bodyPr/>
                    <a:lstStyle/>
                    <a:p>
                      <a:pPr algn="just">
                        <a:spcAft>
                          <a:spcPts val="0"/>
                        </a:spcAft>
                      </a:pPr>
                      <a:r>
                        <a:rPr lang="ja-JP" sz="1000" kern="100" dirty="0">
                          <a:effectLst/>
                          <a:latin typeface="メイリオ" panose="020B0604030504040204" pitchFamily="50" charset="-128"/>
                          <a:ea typeface="メイリオ" panose="020B0604030504040204" pitchFamily="50" charset="-128"/>
                          <a:cs typeface="Times New Roman"/>
                        </a:rPr>
                        <a:t>改ざん</a:t>
                      </a:r>
                    </a:p>
                  </a:txBody>
                  <a:tcPr marL="36000" marR="36000" marT="18000" marB="18000"/>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Times New Roman"/>
                        </a:rPr>
                        <a:t>オリジナルデータを改変し、それをオリジナルデータだと偽ること。</a:t>
                      </a:r>
                    </a:p>
                  </a:txBody>
                  <a:tcPr marL="36000" marR="36000" marT="18000" marB="18000"/>
                </a:tc>
              </a:tr>
              <a:tr h="108012">
                <a:tc>
                  <a:txBody>
                    <a:bodyPr/>
                    <a:lstStyle/>
                    <a:p>
                      <a:pPr algn="just">
                        <a:spcAft>
                          <a:spcPts val="0"/>
                        </a:spcAft>
                      </a:pPr>
                      <a:r>
                        <a:rPr lang="ja-JP" sz="1000" kern="100" dirty="0">
                          <a:effectLst/>
                          <a:latin typeface="メイリオ" panose="020B0604030504040204" pitchFamily="50" charset="-128"/>
                          <a:ea typeface="メイリオ" panose="020B0604030504040204" pitchFamily="50" charset="-128"/>
                          <a:cs typeface="Times New Roman"/>
                        </a:rPr>
                        <a:t>機械判読</a:t>
                      </a:r>
                    </a:p>
                  </a:txBody>
                  <a:tcPr marL="36000" marR="36000" marT="18000" marB="18000"/>
                </a:tc>
                <a:tc>
                  <a:txBody>
                    <a:bodyPr/>
                    <a:lstStyle/>
                    <a:p>
                      <a:pPr algn="just">
                        <a:spcAft>
                          <a:spcPts val="0"/>
                        </a:spcAft>
                      </a:pPr>
                      <a:r>
                        <a:rPr lang="ja-JP" sz="1000" kern="100" dirty="0">
                          <a:effectLst/>
                          <a:latin typeface="メイリオ" panose="020B0604030504040204" pitchFamily="50" charset="-128"/>
                          <a:ea typeface="メイリオ" panose="020B0604030504040204" pitchFamily="50" charset="-128"/>
                          <a:cs typeface="Times New Roman"/>
                        </a:rPr>
                        <a:t>コンピュータプログラムがデータの論理的な構造を判読でき、構造中の値（表の中に入っている数値、テキスト等）を自動的に編集・加工・改変等できること。</a:t>
                      </a:r>
                      <a:r>
                        <a:rPr lang="en-US" sz="1000" kern="100" dirty="0">
                          <a:effectLst/>
                          <a:latin typeface="メイリオ" panose="020B0604030504040204" pitchFamily="50" charset="-128"/>
                          <a:ea typeface="メイリオ" panose="020B0604030504040204" pitchFamily="50" charset="-128"/>
                          <a:cs typeface="Times New Roman"/>
                        </a:rPr>
                        <a:t>”Machine Readable”</a:t>
                      </a:r>
                      <a:r>
                        <a:rPr lang="ja-JP" sz="1000" kern="100" dirty="0">
                          <a:effectLst/>
                          <a:latin typeface="メイリオ" panose="020B0604030504040204" pitchFamily="50" charset="-128"/>
                          <a:ea typeface="メイリオ" panose="020B0604030504040204" pitchFamily="50" charset="-128"/>
                          <a:cs typeface="Times New Roman"/>
                        </a:rPr>
                        <a:t>の日本語訳であり「機械可読」ともいう。</a:t>
                      </a:r>
                    </a:p>
                  </a:txBody>
                  <a:tcPr marL="36000" marR="36000" marT="18000" marB="18000"/>
                </a:tc>
              </a:tr>
              <a:tr h="108012">
                <a:tc>
                  <a:txBody>
                    <a:bodyPr/>
                    <a:lstStyle/>
                    <a:p>
                      <a:pPr algn="just">
                        <a:spcAft>
                          <a:spcPts val="0"/>
                        </a:spcAft>
                      </a:pPr>
                      <a:r>
                        <a:rPr lang="ja-JP" sz="1000" kern="100" dirty="0">
                          <a:effectLst/>
                          <a:latin typeface="メイリオ" panose="020B0604030504040204" pitchFamily="50" charset="-128"/>
                          <a:ea typeface="メイリオ" panose="020B0604030504040204" pitchFamily="50" charset="-128"/>
                          <a:cs typeface="Times New Roman"/>
                        </a:rPr>
                        <a:t>機械判読性</a:t>
                      </a:r>
                    </a:p>
                  </a:txBody>
                  <a:tcPr marL="36000" marR="36000" marT="18000" marB="18000"/>
                </a:tc>
                <a:tc>
                  <a:txBody>
                    <a:bodyPr/>
                    <a:lstStyle/>
                    <a:p>
                      <a:pPr algn="just">
                        <a:spcAft>
                          <a:spcPts val="0"/>
                        </a:spcAft>
                      </a:pPr>
                      <a:r>
                        <a:rPr lang="ja-JP" sz="1000" kern="100" dirty="0">
                          <a:effectLst/>
                          <a:latin typeface="メイリオ" panose="020B0604030504040204" pitchFamily="50" charset="-128"/>
                          <a:ea typeface="メイリオ" panose="020B0604030504040204" pitchFamily="50" charset="-128"/>
                          <a:cs typeface="Times New Roman"/>
                        </a:rPr>
                        <a:t>対象とするデータに対する機械判読の可能性。</a:t>
                      </a:r>
                    </a:p>
                  </a:txBody>
                  <a:tcPr marL="36000" marR="36000" marT="18000" marB="18000"/>
                </a:tc>
              </a:tr>
              <a:tr h="108012">
                <a:tc>
                  <a:txBody>
                    <a:bodyPr/>
                    <a:lstStyle/>
                    <a:p>
                      <a:pPr algn="just">
                        <a:spcAft>
                          <a:spcPts val="0"/>
                        </a:spcAft>
                      </a:pPr>
                      <a:r>
                        <a:rPr lang="ja-JP" sz="1000" kern="100" dirty="0">
                          <a:effectLst/>
                          <a:latin typeface="メイリオ" panose="020B0604030504040204" pitchFamily="50" charset="-128"/>
                          <a:ea typeface="メイリオ" panose="020B0604030504040204" pitchFamily="50" charset="-128"/>
                          <a:cs typeface="Times New Roman"/>
                        </a:rPr>
                        <a:t>メタデータ</a:t>
                      </a:r>
                    </a:p>
                  </a:txBody>
                  <a:tcPr marL="36000" marR="36000" marT="18000" marB="18000"/>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Times New Roman"/>
                        </a:rPr>
                        <a:t>公開するデータに関して、それがどのようなデータであるかを示す情報。</a:t>
                      </a:r>
                    </a:p>
                  </a:txBody>
                  <a:tcPr marL="36000" marR="36000" marT="18000" marB="18000"/>
                </a:tc>
              </a:tr>
              <a:tr h="108012">
                <a:tc>
                  <a:txBody>
                    <a:bodyPr/>
                    <a:lstStyle/>
                    <a:p>
                      <a:pPr algn="just">
                        <a:spcAft>
                          <a:spcPts val="0"/>
                        </a:spcAft>
                      </a:pPr>
                      <a:r>
                        <a:rPr lang="ja-JP" sz="1000" kern="100" dirty="0">
                          <a:effectLst/>
                          <a:latin typeface="メイリオ" panose="020B0604030504040204" pitchFamily="50" charset="-128"/>
                          <a:ea typeface="メイリオ" panose="020B0604030504040204" pitchFamily="50" charset="-128"/>
                          <a:cs typeface="Times New Roman"/>
                        </a:rPr>
                        <a:t>データカタログ</a:t>
                      </a:r>
                    </a:p>
                  </a:txBody>
                  <a:tcPr marL="36000" marR="36000" marT="18000" marB="18000"/>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Times New Roman"/>
                        </a:rPr>
                        <a:t>データの所在、種類、名称等、公開しているデータに関する情報（メタデータ）をまとめたもの。データの目録・索引。</a:t>
                      </a:r>
                    </a:p>
                  </a:txBody>
                  <a:tcPr marL="36000" marR="36000" marT="18000" marB="18000"/>
                </a:tc>
              </a:tr>
              <a:tr h="108012">
                <a:tc>
                  <a:txBody>
                    <a:bodyPr/>
                    <a:lstStyle/>
                    <a:p>
                      <a:pPr algn="just">
                        <a:spcAft>
                          <a:spcPts val="0"/>
                        </a:spcAft>
                        <a:tabLst>
                          <a:tab pos="828675" algn="l"/>
                        </a:tabLst>
                      </a:pPr>
                      <a:r>
                        <a:rPr lang="ja-JP" sz="1000" kern="100" dirty="0">
                          <a:effectLst/>
                          <a:latin typeface="メイリオ" panose="020B0604030504040204" pitchFamily="50" charset="-128"/>
                          <a:ea typeface="メイリオ" panose="020B0604030504040204" pitchFamily="50" charset="-128"/>
                          <a:cs typeface="Times New Roman"/>
                        </a:rPr>
                        <a:t>表形式データ</a:t>
                      </a:r>
                    </a:p>
                  </a:txBody>
                  <a:tcPr marL="36000" marR="36000" marT="18000" marB="18000"/>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Times New Roman"/>
                        </a:rPr>
                        <a:t>行と列の、縦横</a:t>
                      </a:r>
                      <a:r>
                        <a:rPr lang="en-US" sz="1000" kern="100">
                          <a:effectLst/>
                          <a:latin typeface="メイリオ" panose="020B0604030504040204" pitchFamily="50" charset="-128"/>
                          <a:ea typeface="メイリオ" panose="020B0604030504040204" pitchFamily="50" charset="-128"/>
                          <a:cs typeface="Times New Roman"/>
                        </a:rPr>
                        <a:t>2</a:t>
                      </a:r>
                      <a:r>
                        <a:rPr lang="ja-JP" sz="1000" kern="100">
                          <a:effectLst/>
                          <a:latin typeface="メイリオ" panose="020B0604030504040204" pitchFamily="50" charset="-128"/>
                          <a:ea typeface="メイリオ" panose="020B0604030504040204" pitchFamily="50" charset="-128"/>
                          <a:cs typeface="Times New Roman"/>
                        </a:rPr>
                        <a:t>次元状に配列されたデータ。</a:t>
                      </a:r>
                    </a:p>
                  </a:txBody>
                  <a:tcPr marL="36000" marR="36000" marT="18000" marB="18000"/>
                </a:tc>
              </a:tr>
              <a:tr h="108012">
                <a:tc>
                  <a:txBody>
                    <a:bodyPr/>
                    <a:lstStyle/>
                    <a:p>
                      <a:pPr algn="just">
                        <a:spcAft>
                          <a:spcPts val="0"/>
                        </a:spcAft>
                        <a:tabLst>
                          <a:tab pos="828675" algn="l"/>
                        </a:tabLst>
                      </a:pPr>
                      <a:r>
                        <a:rPr lang="ja-JP" sz="1000" kern="100" dirty="0">
                          <a:effectLst/>
                          <a:latin typeface="メイリオ" panose="020B0604030504040204" pitchFamily="50" charset="-128"/>
                          <a:ea typeface="メイリオ" panose="020B0604030504040204" pitchFamily="50" charset="-128"/>
                          <a:cs typeface="Times New Roman"/>
                        </a:rPr>
                        <a:t>文書形式データ</a:t>
                      </a:r>
                    </a:p>
                  </a:txBody>
                  <a:tcPr marL="36000" marR="36000" marT="18000" marB="18000"/>
                </a:tc>
                <a:tc>
                  <a:txBody>
                    <a:bodyPr/>
                    <a:lstStyle/>
                    <a:p>
                      <a:pPr algn="just">
                        <a:spcAft>
                          <a:spcPts val="0"/>
                        </a:spcAft>
                      </a:pPr>
                      <a:r>
                        <a:rPr lang="en-US" sz="1000" kern="100">
                          <a:effectLst/>
                          <a:latin typeface="メイリオ" panose="020B0604030504040204" pitchFamily="50" charset="-128"/>
                          <a:ea typeface="メイリオ" panose="020B0604030504040204" pitchFamily="50" charset="-128"/>
                          <a:cs typeface="Times New Roman"/>
                        </a:rPr>
                        <a:t>1</a:t>
                      </a:r>
                      <a:r>
                        <a:rPr lang="ja-JP" sz="1000" kern="100">
                          <a:effectLst/>
                          <a:latin typeface="メイリオ" panose="020B0604030504040204" pitchFamily="50" charset="-128"/>
                          <a:ea typeface="メイリオ" panose="020B0604030504040204" pitchFamily="50" charset="-128"/>
                          <a:cs typeface="Times New Roman"/>
                        </a:rPr>
                        <a:t>次元状に配列された文字を主な構成要素とし、一部図や表等を含み、人間がそれを読むことによって人間に何らかの作用を与えることを目的としたデータ。</a:t>
                      </a:r>
                    </a:p>
                  </a:txBody>
                  <a:tcPr marL="36000" marR="36000" marT="18000" marB="18000"/>
                </a:tc>
              </a:tr>
              <a:tr h="108012">
                <a:tc>
                  <a:txBody>
                    <a:bodyPr/>
                    <a:lstStyle/>
                    <a:p>
                      <a:pPr algn="just">
                        <a:spcAft>
                          <a:spcPts val="0"/>
                        </a:spcAft>
                        <a:tabLst>
                          <a:tab pos="828675" algn="l"/>
                        </a:tabLst>
                      </a:pPr>
                      <a:r>
                        <a:rPr lang="ja-JP" sz="1000" kern="100" dirty="0">
                          <a:effectLst/>
                          <a:latin typeface="メイリオ" panose="020B0604030504040204" pitchFamily="50" charset="-128"/>
                          <a:ea typeface="メイリオ" panose="020B0604030504040204" pitchFamily="50" charset="-128"/>
                          <a:cs typeface="Times New Roman"/>
                        </a:rPr>
                        <a:t>リアルタイムデータ</a:t>
                      </a:r>
                    </a:p>
                  </a:txBody>
                  <a:tcPr marL="36000" marR="36000" marT="18000" marB="18000"/>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Times New Roman"/>
                        </a:rPr>
                        <a:t>時刻に応じて、値が刻々と変化するデータ。</a:t>
                      </a:r>
                    </a:p>
                  </a:txBody>
                  <a:tcPr marL="36000" marR="36000" marT="18000" marB="18000"/>
                </a:tc>
              </a:tr>
              <a:tr h="108012">
                <a:tc>
                  <a:txBody>
                    <a:bodyPr/>
                    <a:lstStyle/>
                    <a:p>
                      <a:pPr algn="just">
                        <a:spcAft>
                          <a:spcPts val="0"/>
                        </a:spcAft>
                        <a:tabLst>
                          <a:tab pos="828675" algn="l"/>
                        </a:tabLst>
                      </a:pPr>
                      <a:r>
                        <a:rPr lang="zh-TW" altLang="en-US" sz="1000" kern="100" dirty="0" smtClean="0">
                          <a:effectLst/>
                          <a:latin typeface="メイリオ" panose="020B0604030504040204" pitchFamily="50" charset="-128"/>
                          <a:ea typeface="メイリオ" panose="020B0604030504040204" pitchFamily="50" charset="-128"/>
                          <a:cs typeface="Times New Roman"/>
                        </a:rPr>
                        <a:t>地理空間情報</a:t>
                      </a:r>
                      <a:endParaRPr lang="ja-JP" sz="1000" kern="100" dirty="0">
                        <a:effectLst/>
                        <a:latin typeface="メイリオ" panose="020B0604030504040204" pitchFamily="50" charset="-128"/>
                        <a:ea typeface="メイリオ" panose="020B0604030504040204" pitchFamily="50" charset="-128"/>
                        <a:cs typeface="Times New Roman"/>
                      </a:endParaRPr>
                    </a:p>
                  </a:txBody>
                  <a:tcPr marL="36000" marR="36000" marT="18000" marB="18000"/>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Times New Roman"/>
                        </a:rPr>
                        <a:t>空間上の特定の地点又は区域の位置を示す情報と、これに関連付けられた情報。例えば、</a:t>
                      </a:r>
                      <a:r>
                        <a:rPr lang="en-US" sz="1000" kern="100">
                          <a:effectLst/>
                          <a:latin typeface="メイリオ" panose="020B0604030504040204" pitchFamily="50" charset="-128"/>
                          <a:ea typeface="メイリオ" panose="020B0604030504040204" pitchFamily="50" charset="-128"/>
                          <a:cs typeface="Times New Roman"/>
                        </a:rPr>
                        <a:t>2</a:t>
                      </a:r>
                      <a:r>
                        <a:rPr lang="ja-JP" sz="1000" kern="100">
                          <a:effectLst/>
                          <a:latin typeface="メイリオ" panose="020B0604030504040204" pitchFamily="50" charset="-128"/>
                          <a:ea typeface="メイリオ" panose="020B0604030504040204" pitchFamily="50" charset="-128"/>
                          <a:cs typeface="Times New Roman"/>
                        </a:rPr>
                        <a:t>次元平面状の地図の地点や領域と関連づけられたデータ。</a:t>
                      </a:r>
                    </a:p>
                  </a:txBody>
                  <a:tcPr marL="36000" marR="36000" marT="18000" marB="18000"/>
                </a:tc>
              </a:tr>
              <a:tr h="108012">
                <a:tc>
                  <a:txBody>
                    <a:bodyPr/>
                    <a:lstStyle/>
                    <a:p>
                      <a:pPr algn="just">
                        <a:spcAft>
                          <a:spcPts val="0"/>
                        </a:spcAft>
                        <a:tabLst>
                          <a:tab pos="828675" algn="l"/>
                        </a:tabLst>
                      </a:pPr>
                      <a:r>
                        <a:rPr lang="ja-JP" sz="1000" kern="100" dirty="0" smtClean="0">
                          <a:effectLst/>
                          <a:latin typeface="メイリオ" panose="020B0604030504040204" pitchFamily="50" charset="-128"/>
                          <a:ea typeface="メイリオ" panose="020B0604030504040204" pitchFamily="50" charset="-128"/>
                          <a:cs typeface="Times New Roman"/>
                        </a:rPr>
                        <a:t>語彙</a:t>
                      </a:r>
                      <a:r>
                        <a:rPr lang="en-US" altLang="ja-JP" sz="1000" kern="100" dirty="0" smtClean="0">
                          <a:effectLst/>
                          <a:latin typeface="メイリオ" panose="020B0604030504040204" pitchFamily="50" charset="-128"/>
                          <a:ea typeface="メイリオ" panose="020B0604030504040204" pitchFamily="50" charset="-128"/>
                          <a:cs typeface="Times New Roman"/>
                        </a:rPr>
                        <a:t>(</a:t>
                      </a:r>
                      <a:r>
                        <a:rPr lang="ja-JP" sz="1000" kern="100" dirty="0" smtClean="0">
                          <a:effectLst/>
                          <a:latin typeface="メイリオ" panose="020B0604030504040204" pitchFamily="50" charset="-128"/>
                          <a:ea typeface="メイリオ" panose="020B0604030504040204" pitchFamily="50" charset="-128"/>
                          <a:cs typeface="Times New Roman"/>
                        </a:rPr>
                        <a:t>ボキャブラリ</a:t>
                      </a:r>
                      <a:r>
                        <a:rPr lang="en-US" altLang="ja-JP" sz="1000" kern="100" dirty="0" smtClean="0">
                          <a:effectLst/>
                          <a:latin typeface="メイリオ" panose="020B0604030504040204" pitchFamily="50" charset="-128"/>
                          <a:ea typeface="メイリオ" panose="020B0604030504040204" pitchFamily="50" charset="-128"/>
                          <a:cs typeface="Times New Roman"/>
                        </a:rPr>
                        <a:t>)</a:t>
                      </a:r>
                      <a:endParaRPr lang="ja-JP" sz="1000" kern="100" dirty="0">
                        <a:effectLst/>
                        <a:latin typeface="メイリオ" panose="020B0604030504040204" pitchFamily="50" charset="-128"/>
                        <a:ea typeface="メイリオ" panose="020B0604030504040204" pitchFamily="50" charset="-128"/>
                        <a:cs typeface="Times New Roman"/>
                      </a:endParaRPr>
                    </a:p>
                  </a:txBody>
                  <a:tcPr marL="36000" marR="36000" marT="18000" marB="18000"/>
                </a:tc>
                <a:tc>
                  <a:txBody>
                    <a:bodyPr/>
                    <a:lstStyle/>
                    <a:p>
                      <a:pPr algn="just">
                        <a:spcAft>
                          <a:spcPts val="0"/>
                        </a:spcAft>
                      </a:pPr>
                      <a:r>
                        <a:rPr lang="ja-JP" sz="1000" kern="100" dirty="0">
                          <a:effectLst/>
                          <a:latin typeface="メイリオ" panose="020B0604030504040204" pitchFamily="50" charset="-128"/>
                          <a:ea typeface="メイリオ" panose="020B0604030504040204" pitchFamily="50" charset="-128"/>
                          <a:cs typeface="Times New Roman"/>
                        </a:rPr>
                        <a:t>ある分野に属する物事やデータを記述するために、その分野で共通に理解されるべき属性や種別に関する意味定義の集合。</a:t>
                      </a:r>
                    </a:p>
                  </a:txBody>
                  <a:tcPr marL="36000" marR="36000" marT="18000" marB="18000"/>
                </a:tc>
              </a:tr>
            </a:tbl>
          </a:graphicData>
        </a:graphic>
      </p:graphicFrame>
    </p:spTree>
    <p:extLst>
      <p:ext uri="{BB962C8B-B14F-4D97-AF65-F5344CB8AC3E}">
        <p14:creationId xmlns:p14="http://schemas.microsoft.com/office/powerpoint/2010/main" val="3784039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a:t>
            </a:r>
            <a:r>
              <a:rPr lang="en-US" altLang="ja-JP" dirty="0"/>
              <a:t>2</a:t>
            </a:r>
            <a:r>
              <a:rPr lang="ja-JP" altLang="en-US" dirty="0" smtClean="0"/>
              <a:t>章 オープンデータの動向と意義</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本章の概要</a:t>
            </a:r>
          </a:p>
          <a:p>
            <a:pPr lvl="1"/>
            <a:r>
              <a:rPr lang="ja-JP" altLang="en-US" dirty="0"/>
              <a:t>オープンデータの背景について理解するため、日本政府、地方公共団体、諸外国におけるオープンデータに関する主な動向を紹介するとともに、オープンデータの意義について解説する</a:t>
            </a:r>
            <a:r>
              <a:rPr lang="ja-JP" altLang="en-US" dirty="0" smtClean="0"/>
              <a:t>。</a:t>
            </a:r>
          </a:p>
          <a:p>
            <a:r>
              <a:rPr lang="ja-JP" altLang="en-US" dirty="0"/>
              <a:t>本章</a:t>
            </a:r>
            <a:r>
              <a:rPr lang="ja-JP" altLang="en-US" dirty="0" smtClean="0"/>
              <a:t>の構成</a:t>
            </a:r>
            <a:endParaRPr lang="ja-JP" altLang="en-US" dirty="0"/>
          </a:p>
          <a:p>
            <a:pPr marL="663670" lvl="1" indent="-457200">
              <a:buFont typeface="+mj-lt"/>
              <a:buAutoNum type="arabicPeriod"/>
            </a:pPr>
            <a:r>
              <a:rPr lang="ja-JP" altLang="en-US" dirty="0" smtClean="0"/>
              <a:t>オープンデータ</a:t>
            </a:r>
            <a:r>
              <a:rPr lang="ja-JP" altLang="en-US" dirty="0"/>
              <a:t>に関する主な</a:t>
            </a:r>
            <a:r>
              <a:rPr lang="ja-JP" altLang="en-US" dirty="0" smtClean="0"/>
              <a:t>動向</a:t>
            </a:r>
          </a:p>
          <a:p>
            <a:pPr lvl="2"/>
            <a:r>
              <a:rPr lang="ja-JP" altLang="en-US" dirty="0"/>
              <a:t>日本</a:t>
            </a:r>
            <a:r>
              <a:rPr lang="ja-JP" altLang="en-US" dirty="0" smtClean="0"/>
              <a:t>政府・地方公共団体・海外でのオープンデータに関する取組を、それぞれ紹介する。</a:t>
            </a:r>
            <a:endParaRPr lang="en-US" altLang="ja-JP" dirty="0" smtClean="0"/>
          </a:p>
          <a:p>
            <a:pPr marL="663670" lvl="1" indent="-457200">
              <a:buFont typeface="+mj-lt"/>
              <a:buAutoNum type="arabicPeriod"/>
            </a:pPr>
            <a:r>
              <a:rPr lang="ja-JP" altLang="en-US" dirty="0" smtClean="0"/>
              <a:t>オープンデータの</a:t>
            </a:r>
            <a:r>
              <a:rPr lang="ja-JP" altLang="en-US" dirty="0"/>
              <a:t>意義</a:t>
            </a:r>
          </a:p>
          <a:p>
            <a:pPr lvl="2"/>
            <a:r>
              <a:rPr lang="ja-JP" altLang="en-US" dirty="0"/>
              <a:t>「電子行政オープンデータ戦略」及び「二次利用の促進のための府省のデータ公開に関する基本的考え方（ガイドライン）」の記述より、</a:t>
            </a:r>
            <a:r>
              <a:rPr lang="ja-JP" altLang="en-US" dirty="0" smtClean="0"/>
              <a:t>オープンデータの</a:t>
            </a:r>
            <a:r>
              <a:rPr lang="ja-JP" altLang="en-US" dirty="0"/>
              <a:t>意義を示す。</a:t>
            </a:r>
          </a:p>
          <a:p>
            <a:pPr marL="663670" lvl="1" indent="-457200">
              <a:buFont typeface="+mj-lt"/>
              <a:buAutoNum type="arabicPeriod"/>
            </a:pPr>
            <a:r>
              <a:rPr kumimoji="1" lang="ja-JP" altLang="en-US" dirty="0" smtClean="0"/>
              <a:t>本書におけるオープンデータの定義</a:t>
            </a:r>
          </a:p>
          <a:p>
            <a:pPr lvl="2"/>
            <a:r>
              <a:rPr lang="ja-JP" altLang="en-US" dirty="0" smtClean="0"/>
              <a:t>「</a:t>
            </a:r>
            <a:r>
              <a:rPr lang="en-US" altLang="ja-JP" dirty="0" smtClean="0"/>
              <a:t>5</a:t>
            </a:r>
            <a:r>
              <a:rPr lang="ja-JP" altLang="en-US" dirty="0" smtClean="0"/>
              <a:t>★</a:t>
            </a:r>
            <a:r>
              <a:rPr lang="en-US" altLang="ja-JP" dirty="0" smtClean="0"/>
              <a:t>Open Data</a:t>
            </a:r>
            <a:r>
              <a:rPr lang="ja-JP" altLang="en-US" dirty="0" smtClean="0"/>
              <a:t>」や「電子行政オープンデータ戦略」、「</a:t>
            </a:r>
            <a:r>
              <a:rPr lang="ja-JP" altLang="en-US" dirty="0"/>
              <a:t>電子行政オープンデータ推進のための</a:t>
            </a:r>
            <a:r>
              <a:rPr lang="ja-JP" altLang="en-US" dirty="0" smtClean="0"/>
              <a:t>ロードマップ」の記述に基づき、オープンデータの定義を行う。</a:t>
            </a:r>
            <a:endParaRPr lang="en-US" altLang="ja-JP"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14</a:t>
            </a:fld>
            <a:endParaRPr lang="en-US" altLang="ja-JP" dirty="0"/>
          </a:p>
        </p:txBody>
      </p:sp>
    </p:spTree>
    <p:extLst>
      <p:ext uri="{BB962C8B-B14F-4D97-AF65-F5344CB8AC3E}">
        <p14:creationId xmlns:p14="http://schemas.microsoft.com/office/powerpoint/2010/main" val="3080219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2.1</a:t>
            </a:r>
            <a:r>
              <a:rPr kumimoji="1" lang="ja-JP" altLang="en-US" dirty="0" smtClean="0"/>
              <a:t> オープンデータに関する主な動向</a:t>
            </a:r>
            <a:endParaRPr kumimoji="1" lang="ja-JP" altLang="en-US" dirty="0"/>
          </a:p>
        </p:txBody>
      </p:sp>
      <p:sp>
        <p:nvSpPr>
          <p:cNvPr id="3" name="コンテンツ プレースホルダー 2"/>
          <p:cNvSpPr>
            <a:spLocks noGrp="1"/>
          </p:cNvSpPr>
          <p:nvPr>
            <p:ph idx="1"/>
          </p:nvPr>
        </p:nvSpPr>
        <p:spPr>
          <a:xfrm>
            <a:off x="351414" y="1143001"/>
            <a:ext cx="9354114" cy="1637927"/>
          </a:xfrm>
        </p:spPr>
        <p:txBody>
          <a:bodyPr>
            <a:normAutofit fontScale="85000" lnSpcReduction="10000"/>
          </a:bodyPr>
          <a:lstStyle/>
          <a:p>
            <a:pPr marL="457200" indent="-457200">
              <a:buFont typeface="+mj-lt"/>
              <a:buAutoNum type="arabicPeriod"/>
            </a:pPr>
            <a:r>
              <a:rPr kumimoji="1" lang="ja-JP" altLang="en-US" dirty="0" smtClean="0"/>
              <a:t>日本政府の取組</a:t>
            </a:r>
          </a:p>
          <a:p>
            <a:pPr lvl="1"/>
            <a:r>
              <a:rPr lang="ja-JP" altLang="en-US" dirty="0" smtClean="0"/>
              <a:t>オープンガバメントから取組が始まる。</a:t>
            </a:r>
          </a:p>
          <a:p>
            <a:pPr lvl="1"/>
            <a:r>
              <a:rPr lang="ja-JP" altLang="en-US" dirty="0" smtClean="0"/>
              <a:t>「</a:t>
            </a:r>
            <a:r>
              <a:rPr lang="ja-JP" altLang="en-US" dirty="0"/>
              <a:t>電子行政オープンデータ戦略」（</a:t>
            </a:r>
            <a:r>
              <a:rPr lang="en-US" altLang="ja-JP" dirty="0"/>
              <a:t>2012</a:t>
            </a:r>
            <a:r>
              <a:rPr lang="ja-JP" altLang="en-US" dirty="0"/>
              <a:t>年</a:t>
            </a:r>
            <a:r>
              <a:rPr lang="en-US" altLang="ja-JP" dirty="0"/>
              <a:t>7</a:t>
            </a:r>
            <a:r>
              <a:rPr lang="ja-JP" altLang="en-US" dirty="0"/>
              <a:t>月</a:t>
            </a:r>
            <a:r>
              <a:rPr lang="en-US" altLang="ja-JP" dirty="0"/>
              <a:t>4</a:t>
            </a:r>
            <a:r>
              <a:rPr lang="ja-JP" altLang="en-US" dirty="0"/>
              <a:t>日 高度情報通信ネットワーク社会推進戦略本部決定）を契機として、日本政府におけるオープンデータに</a:t>
            </a:r>
            <a:r>
              <a:rPr lang="ja-JP" altLang="en-US" dirty="0" smtClean="0"/>
              <a:t>関する取組が</a:t>
            </a:r>
            <a:r>
              <a:rPr lang="ja-JP" altLang="en-US" dirty="0"/>
              <a:t>急速</a:t>
            </a:r>
            <a:r>
              <a:rPr lang="ja-JP" altLang="en-US" dirty="0" smtClean="0"/>
              <a:t>に進んでいる。</a:t>
            </a:r>
            <a:endParaRPr lang="ja-JP" altLang="en-US" dirty="0"/>
          </a:p>
          <a:p>
            <a:pPr lvl="1"/>
            <a:r>
              <a:rPr lang="en-US" altLang="ja-JP" dirty="0"/>
              <a:t>2013</a:t>
            </a:r>
            <a:r>
              <a:rPr lang="ja-JP" altLang="en-US" dirty="0"/>
              <a:t>年</a:t>
            </a:r>
            <a:r>
              <a:rPr lang="en-US" altLang="ja-JP" dirty="0"/>
              <a:t>6</a:t>
            </a:r>
            <a:r>
              <a:rPr lang="ja-JP" altLang="en-US" dirty="0"/>
              <a:t>月</a:t>
            </a:r>
            <a:r>
              <a:rPr lang="en-US" altLang="ja-JP" dirty="0"/>
              <a:t>14</a:t>
            </a:r>
            <a:r>
              <a:rPr lang="ja-JP" altLang="en-US" dirty="0"/>
              <a:t>日に閣議決定された「日本再興戦略</a:t>
            </a:r>
            <a:r>
              <a:rPr lang="ja-JP" altLang="en-US" dirty="0" smtClean="0"/>
              <a:t>」や</a:t>
            </a:r>
            <a:r>
              <a:rPr lang="ja-JP" altLang="en-US" dirty="0"/>
              <a:t>「世界最先端</a:t>
            </a:r>
            <a:r>
              <a:rPr lang="en-US" altLang="ja-JP" dirty="0"/>
              <a:t>IT</a:t>
            </a:r>
            <a:r>
              <a:rPr lang="ja-JP" altLang="en-US" dirty="0"/>
              <a:t>国家創造</a:t>
            </a:r>
            <a:r>
              <a:rPr lang="ja-JP" altLang="en-US" dirty="0" smtClean="0"/>
              <a:t>宣言」に</a:t>
            </a:r>
            <a:r>
              <a:rPr lang="ja-JP" altLang="en-US" dirty="0"/>
              <a:t>おいても、</a:t>
            </a:r>
            <a:r>
              <a:rPr lang="ja-JP" altLang="en-US" dirty="0" smtClean="0"/>
              <a:t>オープンデータは重要</a:t>
            </a:r>
            <a:r>
              <a:rPr lang="ja-JP" altLang="en-US" dirty="0"/>
              <a:t>な施策</a:t>
            </a:r>
            <a:r>
              <a:rPr lang="ja-JP" altLang="en-US" dirty="0" smtClean="0"/>
              <a:t>の</a:t>
            </a:r>
            <a:r>
              <a:rPr lang="ja-JP" altLang="en-US" dirty="0"/>
              <a:t>一つとして取り上げられている</a:t>
            </a:r>
            <a:r>
              <a:rPr lang="ja-JP" altLang="en-US" dirty="0" smtClean="0"/>
              <a:t>。</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15</a:t>
            </a:fld>
            <a:endParaRPr lang="en-US" altLang="ja-JP" dirty="0"/>
          </a:p>
        </p:txBody>
      </p:sp>
      <p:graphicFrame>
        <p:nvGraphicFramePr>
          <p:cNvPr id="12" name="表 11"/>
          <p:cNvGraphicFramePr>
            <a:graphicFrameLocks noGrp="1"/>
          </p:cNvGraphicFramePr>
          <p:nvPr>
            <p:extLst>
              <p:ext uri="{D42A27DB-BD31-4B8C-83A1-F6EECF244321}">
                <p14:modId xmlns:p14="http://schemas.microsoft.com/office/powerpoint/2010/main" val="556831668"/>
              </p:ext>
            </p:extLst>
          </p:nvPr>
        </p:nvGraphicFramePr>
        <p:xfrm>
          <a:off x="344488" y="2708920"/>
          <a:ext cx="9217024" cy="3819240"/>
        </p:xfrm>
        <a:graphic>
          <a:graphicData uri="http://schemas.openxmlformats.org/drawingml/2006/table">
            <a:tbl>
              <a:tblPr firstRow="1" bandRow="1">
                <a:tableStyleId>{5C22544A-7EE6-4342-B048-85BDC9FD1C3A}</a:tableStyleId>
              </a:tblPr>
              <a:tblGrid>
                <a:gridCol w="1368152"/>
                <a:gridCol w="4752528"/>
                <a:gridCol w="3096344"/>
              </a:tblGrid>
              <a:tr h="127154">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年月</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36000" marB="0"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名称</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36000" marB="0"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位置づけ</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0" marT="36000" marB="0" anchor="ctr"/>
                </a:tc>
              </a:tr>
              <a:tr h="102612">
                <a:tc>
                  <a:txBody>
                    <a:bodyPr/>
                    <a:lstStyle/>
                    <a:p>
                      <a:pPr algn="just">
                        <a:spcAft>
                          <a:spcPts val="0"/>
                        </a:spcAft>
                      </a:pPr>
                      <a:r>
                        <a:rPr lang="en-US" sz="900" kern="100" dirty="0">
                          <a:effectLst/>
                          <a:latin typeface="メイリオ" panose="020B0604030504040204" pitchFamily="50" charset="-128"/>
                          <a:ea typeface="メイリオ" panose="020B0604030504040204" pitchFamily="50" charset="-128"/>
                          <a:cs typeface="Times New Roman"/>
                        </a:rPr>
                        <a:t>2009.10.14</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Times New Roman"/>
                        </a:rPr>
                        <a:t>電子経済産業省アイディアボックス公開</a:t>
                      </a:r>
                      <a:endParaRPr lang="ja-JP" sz="1050" kern="10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Times New Roman"/>
                        </a:rPr>
                        <a:t>経済産業省</a:t>
                      </a:r>
                      <a:endParaRPr lang="ja-JP" sz="1050" kern="100">
                        <a:effectLst/>
                        <a:latin typeface="メイリオ" panose="020B0604030504040204" pitchFamily="50" charset="-128"/>
                        <a:ea typeface="メイリオ" panose="020B0604030504040204" pitchFamily="50" charset="-128"/>
                        <a:cs typeface="Times New Roman"/>
                      </a:endParaRPr>
                    </a:p>
                  </a:txBody>
                  <a:tcPr marL="36000" marR="0" marT="36000" marB="0"/>
                </a:tc>
              </a:tr>
              <a:tr h="102612">
                <a:tc>
                  <a:txBody>
                    <a:bodyPr/>
                    <a:lstStyle/>
                    <a:p>
                      <a:pPr algn="just">
                        <a:spcAft>
                          <a:spcPts val="0"/>
                        </a:spcAft>
                      </a:pPr>
                      <a:r>
                        <a:rPr lang="en-US" sz="900" kern="100">
                          <a:effectLst/>
                          <a:latin typeface="メイリオ" panose="020B0604030504040204" pitchFamily="50" charset="-128"/>
                          <a:ea typeface="メイリオ" panose="020B0604030504040204" pitchFamily="50" charset="-128"/>
                          <a:cs typeface="Times New Roman"/>
                        </a:rPr>
                        <a:t>2010.07.29</a:t>
                      </a:r>
                      <a:endParaRPr lang="ja-JP" sz="1050" kern="10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「オープン・ガバメント・ラボ」</a:t>
                      </a:r>
                      <a:r>
                        <a:rPr lang="ja-JP" sz="900" kern="100" dirty="0" smtClean="0">
                          <a:effectLst/>
                          <a:latin typeface="メイリオ" panose="020B0604030504040204" pitchFamily="50" charset="-128"/>
                          <a:ea typeface="メイリオ" panose="020B0604030504040204" pitchFamily="50" charset="-128"/>
                          <a:cs typeface="Times New Roman"/>
                        </a:rPr>
                        <a:t>公開</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Times New Roman"/>
                        </a:rPr>
                        <a:t>経済産業省</a:t>
                      </a:r>
                      <a:endParaRPr lang="ja-JP" sz="1050" kern="100">
                        <a:effectLst/>
                        <a:latin typeface="メイリオ" panose="020B0604030504040204" pitchFamily="50" charset="-128"/>
                        <a:ea typeface="メイリオ" panose="020B0604030504040204" pitchFamily="50" charset="-128"/>
                        <a:cs typeface="Times New Roman"/>
                      </a:endParaRPr>
                    </a:p>
                  </a:txBody>
                  <a:tcPr marL="36000" marR="0" marT="36000" marB="0"/>
                </a:tc>
              </a:tr>
              <a:tr h="102612">
                <a:tc>
                  <a:txBody>
                    <a:bodyPr/>
                    <a:lstStyle/>
                    <a:p>
                      <a:pPr algn="just">
                        <a:spcAft>
                          <a:spcPts val="0"/>
                        </a:spcAft>
                      </a:pPr>
                      <a:r>
                        <a:rPr lang="en-US" sz="900" kern="100" dirty="0">
                          <a:effectLst/>
                          <a:latin typeface="メイリオ" panose="020B0604030504040204" pitchFamily="50" charset="-128"/>
                          <a:ea typeface="メイリオ" panose="020B0604030504040204" pitchFamily="50" charset="-128"/>
                          <a:cs typeface="Times New Roman"/>
                        </a:rPr>
                        <a:t>2011.03.15</a:t>
                      </a:r>
                      <a:r>
                        <a:rPr lang="ja-JP" sz="900" kern="100" dirty="0">
                          <a:effectLst/>
                          <a:latin typeface="メイリオ" panose="020B0604030504040204" pitchFamily="50" charset="-128"/>
                          <a:ea typeface="メイリオ" panose="020B0604030504040204" pitchFamily="50" charset="-128"/>
                          <a:cs typeface="Times New Roman"/>
                        </a:rPr>
                        <a:t>～現在</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東京電力の計画停電、電力データ公開</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Times New Roman"/>
                        </a:rPr>
                        <a:t>東京電力</a:t>
                      </a:r>
                      <a:endParaRPr lang="ja-JP" sz="1050" kern="100">
                        <a:effectLst/>
                        <a:latin typeface="メイリオ" panose="020B0604030504040204" pitchFamily="50" charset="-128"/>
                        <a:ea typeface="メイリオ" panose="020B0604030504040204" pitchFamily="50" charset="-128"/>
                        <a:cs typeface="Times New Roman"/>
                      </a:endParaRPr>
                    </a:p>
                  </a:txBody>
                  <a:tcPr marL="36000" marR="0" marT="36000" marB="0"/>
                </a:tc>
              </a:tr>
              <a:tr h="102612">
                <a:tc>
                  <a:txBody>
                    <a:bodyPr/>
                    <a:lstStyle/>
                    <a:p>
                      <a:pPr algn="just">
                        <a:spcAft>
                          <a:spcPts val="0"/>
                        </a:spcAft>
                      </a:pPr>
                      <a:r>
                        <a:rPr lang="en-US" sz="900" kern="100" dirty="0" smtClean="0">
                          <a:effectLst/>
                          <a:latin typeface="メイリオ" panose="020B0604030504040204" pitchFamily="50" charset="-128"/>
                          <a:ea typeface="メイリオ" panose="020B0604030504040204" pitchFamily="50" charset="-128"/>
                          <a:cs typeface="Times New Roman"/>
                        </a:rPr>
                        <a:t>2011.07.01</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「データボックス」</a:t>
                      </a:r>
                      <a:r>
                        <a:rPr lang="ja-JP" sz="900" kern="100" dirty="0" smtClean="0">
                          <a:effectLst/>
                          <a:latin typeface="メイリオ" panose="020B0604030504040204" pitchFamily="50" charset="-128"/>
                          <a:ea typeface="メイリオ" panose="020B0604030504040204" pitchFamily="50" charset="-128"/>
                          <a:cs typeface="Times New Roman"/>
                        </a:rPr>
                        <a:t>公開</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経済産業省</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r>
              <a:tr h="102612">
                <a:tc>
                  <a:txBody>
                    <a:bodyPr/>
                    <a:lstStyle/>
                    <a:p>
                      <a:pPr algn="just">
                        <a:spcAft>
                          <a:spcPts val="0"/>
                        </a:spcAft>
                      </a:pPr>
                      <a:r>
                        <a:rPr lang="en-US" sz="900" kern="100" dirty="0">
                          <a:effectLst/>
                          <a:latin typeface="メイリオ" panose="020B0604030504040204" pitchFamily="50" charset="-128"/>
                          <a:ea typeface="メイリオ" panose="020B0604030504040204" pitchFamily="50" charset="-128"/>
                          <a:cs typeface="Times New Roman"/>
                        </a:rPr>
                        <a:t>2012.01.17</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復旧・復興支援制度データベース（制度のオープン化</a:t>
                      </a:r>
                      <a:r>
                        <a:rPr lang="ja-JP" sz="900" kern="100" dirty="0" smtClean="0">
                          <a:effectLst/>
                          <a:latin typeface="メイリオ" panose="020B0604030504040204" pitchFamily="50" charset="-128"/>
                          <a:ea typeface="メイリオ" panose="020B0604030504040204" pitchFamily="50" charset="-128"/>
                          <a:cs typeface="Times New Roman"/>
                        </a:rPr>
                        <a:t>）</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内閣官房、復興庁、経済産業省</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r>
              <a:tr h="102612">
                <a:tc>
                  <a:txBody>
                    <a:bodyPr/>
                    <a:lstStyle/>
                    <a:p>
                      <a:pPr algn="just">
                        <a:spcAft>
                          <a:spcPts val="0"/>
                        </a:spcAft>
                      </a:pPr>
                      <a:r>
                        <a:rPr lang="en-US" sz="900" kern="100">
                          <a:effectLst/>
                          <a:latin typeface="メイリオ" panose="020B0604030504040204" pitchFamily="50" charset="-128"/>
                          <a:ea typeface="メイリオ" panose="020B0604030504040204" pitchFamily="50" charset="-128"/>
                          <a:cs typeface="Times New Roman"/>
                        </a:rPr>
                        <a:t>2012.07.04</a:t>
                      </a:r>
                      <a:endParaRPr lang="ja-JP" sz="1050" kern="10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電子行政オープンデータ</a:t>
                      </a:r>
                      <a:r>
                        <a:rPr lang="ja-JP" sz="900" kern="100" dirty="0" smtClean="0">
                          <a:effectLst/>
                          <a:latin typeface="メイリオ" panose="020B0604030504040204" pitchFamily="50" charset="-128"/>
                          <a:ea typeface="メイリオ" panose="020B0604030504040204" pitchFamily="50" charset="-128"/>
                          <a:cs typeface="Times New Roman"/>
                        </a:rPr>
                        <a:t>戦略</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高度情報通信ネットワーク社会推進戦略本部決定</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r>
              <a:tr h="102612">
                <a:tc>
                  <a:txBody>
                    <a:bodyPr/>
                    <a:lstStyle/>
                    <a:p>
                      <a:pPr algn="just">
                        <a:spcAft>
                          <a:spcPts val="0"/>
                        </a:spcAft>
                      </a:pPr>
                      <a:r>
                        <a:rPr lang="en-US" sz="900" kern="100">
                          <a:effectLst/>
                          <a:latin typeface="メイリオ" panose="020B0604030504040204" pitchFamily="50" charset="-128"/>
                          <a:ea typeface="メイリオ" panose="020B0604030504040204" pitchFamily="50" charset="-128"/>
                          <a:cs typeface="Times New Roman"/>
                        </a:rPr>
                        <a:t>2012.07.27</a:t>
                      </a:r>
                      <a:endParaRPr lang="ja-JP" sz="1050" kern="10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オープンデータ流通推進コンソーシアムの</a:t>
                      </a:r>
                      <a:r>
                        <a:rPr lang="ja-JP" sz="900" kern="100" dirty="0" smtClean="0">
                          <a:effectLst/>
                          <a:latin typeface="メイリオ" panose="020B0604030504040204" pitchFamily="50" charset="-128"/>
                          <a:ea typeface="メイリオ" panose="020B0604030504040204" pitchFamily="50" charset="-128"/>
                          <a:cs typeface="Times New Roman"/>
                        </a:rPr>
                        <a:t>設立</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Times New Roman"/>
                        </a:rPr>
                        <a:t>オープンデータ流通推進コンソーシアム</a:t>
                      </a:r>
                      <a:endParaRPr lang="ja-JP" sz="1050" kern="100">
                        <a:effectLst/>
                        <a:latin typeface="メイリオ" panose="020B0604030504040204" pitchFamily="50" charset="-128"/>
                        <a:ea typeface="メイリオ" panose="020B0604030504040204" pitchFamily="50" charset="-128"/>
                        <a:cs typeface="Times New Roman"/>
                      </a:endParaRPr>
                    </a:p>
                  </a:txBody>
                  <a:tcPr marL="36000" marR="0" marT="36000" marB="0"/>
                </a:tc>
              </a:tr>
              <a:tr h="102612">
                <a:tc>
                  <a:txBody>
                    <a:bodyPr/>
                    <a:lstStyle/>
                    <a:p>
                      <a:pPr algn="just">
                        <a:spcAft>
                          <a:spcPts val="0"/>
                        </a:spcAft>
                      </a:pPr>
                      <a:r>
                        <a:rPr lang="en-US" sz="900" kern="100" dirty="0">
                          <a:effectLst/>
                          <a:latin typeface="メイリオ" panose="020B0604030504040204" pitchFamily="50" charset="-128"/>
                          <a:ea typeface="メイリオ" panose="020B0604030504040204" pitchFamily="50" charset="-128"/>
                          <a:cs typeface="Times New Roman"/>
                        </a:rPr>
                        <a:t>2012.09</a:t>
                      </a:r>
                      <a:r>
                        <a:rPr lang="ja-JP" sz="900" kern="100" dirty="0" smtClean="0">
                          <a:effectLst/>
                          <a:latin typeface="メイリオ" panose="020B0604030504040204" pitchFamily="50" charset="-128"/>
                          <a:ea typeface="メイリオ" panose="020B0604030504040204" pitchFamily="50" charset="-128"/>
                          <a:cs typeface="Times New Roman"/>
                        </a:rPr>
                        <a:t>～現在</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オープンデータ実証実験（情報流通連携基盤の開発等</a:t>
                      </a:r>
                      <a:r>
                        <a:rPr lang="ja-JP" sz="900" kern="100" dirty="0" smtClean="0">
                          <a:effectLst/>
                          <a:latin typeface="メイリオ" panose="020B0604030504040204" pitchFamily="50" charset="-128"/>
                          <a:ea typeface="メイリオ" panose="020B0604030504040204" pitchFamily="50" charset="-128"/>
                          <a:cs typeface="Times New Roman"/>
                        </a:rPr>
                        <a:t>）</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Times New Roman"/>
                        </a:rPr>
                        <a:t>総務省</a:t>
                      </a:r>
                      <a:endParaRPr lang="ja-JP" sz="1050" kern="100">
                        <a:effectLst/>
                        <a:latin typeface="メイリオ" panose="020B0604030504040204" pitchFamily="50" charset="-128"/>
                        <a:ea typeface="メイリオ" panose="020B0604030504040204" pitchFamily="50" charset="-128"/>
                        <a:cs typeface="Times New Roman"/>
                      </a:endParaRPr>
                    </a:p>
                  </a:txBody>
                  <a:tcPr marL="36000" marR="0" marT="36000" marB="0"/>
                </a:tc>
              </a:tr>
              <a:tr h="102612">
                <a:tc>
                  <a:txBody>
                    <a:bodyPr/>
                    <a:lstStyle/>
                    <a:p>
                      <a:pPr algn="just">
                        <a:spcAft>
                          <a:spcPts val="0"/>
                        </a:spcAft>
                      </a:pPr>
                      <a:r>
                        <a:rPr lang="en-US" sz="900" kern="100" dirty="0">
                          <a:effectLst/>
                          <a:latin typeface="メイリオ" panose="020B0604030504040204" pitchFamily="50" charset="-128"/>
                          <a:ea typeface="メイリオ" panose="020B0604030504040204" pitchFamily="50" charset="-128"/>
                          <a:cs typeface="Times New Roman"/>
                        </a:rPr>
                        <a:t>2013.01.18</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a:t>
                      </a:r>
                      <a:r>
                        <a:rPr lang="en-US" sz="900" kern="100" dirty="0">
                          <a:effectLst/>
                          <a:latin typeface="メイリオ" panose="020B0604030504040204" pitchFamily="50" charset="-128"/>
                          <a:ea typeface="メイリオ" panose="020B0604030504040204" pitchFamily="50" charset="-128"/>
                          <a:cs typeface="Times New Roman"/>
                        </a:rPr>
                        <a:t>Open DATA METI</a:t>
                      </a:r>
                      <a:r>
                        <a:rPr lang="ja-JP" sz="900" kern="100" dirty="0">
                          <a:effectLst/>
                          <a:latin typeface="メイリオ" panose="020B0604030504040204" pitchFamily="50" charset="-128"/>
                          <a:ea typeface="メイリオ" panose="020B0604030504040204" pitchFamily="50" charset="-128"/>
                          <a:cs typeface="Times New Roman"/>
                        </a:rPr>
                        <a:t>」（β版）</a:t>
                      </a:r>
                      <a:r>
                        <a:rPr lang="ja-JP" sz="900" kern="100" dirty="0" smtClean="0">
                          <a:effectLst/>
                          <a:latin typeface="メイリオ" panose="020B0604030504040204" pitchFamily="50" charset="-128"/>
                          <a:ea typeface="メイリオ" panose="020B0604030504040204" pitchFamily="50" charset="-128"/>
                          <a:cs typeface="Times New Roman"/>
                        </a:rPr>
                        <a:t>公開</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Times New Roman"/>
                        </a:rPr>
                        <a:t>経済産業省</a:t>
                      </a:r>
                      <a:endParaRPr lang="ja-JP" sz="1050" kern="100">
                        <a:effectLst/>
                        <a:latin typeface="メイリオ" panose="020B0604030504040204" pitchFamily="50" charset="-128"/>
                        <a:ea typeface="メイリオ" panose="020B0604030504040204" pitchFamily="50" charset="-128"/>
                        <a:cs typeface="Times New Roman"/>
                      </a:endParaRPr>
                    </a:p>
                  </a:txBody>
                  <a:tcPr marL="36000" marR="0" marT="36000" marB="0"/>
                </a:tc>
              </a:tr>
              <a:tr h="176238">
                <a:tc>
                  <a:txBody>
                    <a:bodyPr/>
                    <a:lstStyle/>
                    <a:p>
                      <a:pPr algn="just">
                        <a:spcAft>
                          <a:spcPts val="0"/>
                        </a:spcAft>
                      </a:pPr>
                      <a:r>
                        <a:rPr lang="en-US" sz="900" kern="100" dirty="0">
                          <a:effectLst/>
                          <a:latin typeface="メイリオ" panose="020B0604030504040204" pitchFamily="50" charset="-128"/>
                          <a:ea typeface="メイリオ" panose="020B0604030504040204" pitchFamily="50" charset="-128"/>
                          <a:cs typeface="Times New Roman"/>
                        </a:rPr>
                        <a:t>2013.03.28</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電子行政オープンデータ実務者会議</a:t>
                      </a:r>
                      <a:r>
                        <a:rPr lang="ja-JP" sz="900" kern="100" dirty="0" smtClean="0">
                          <a:effectLst/>
                          <a:latin typeface="メイリオ" panose="020B0604030504040204" pitchFamily="50" charset="-128"/>
                          <a:ea typeface="メイリオ" panose="020B0604030504040204" pitchFamily="50" charset="-128"/>
                          <a:cs typeface="Times New Roman"/>
                        </a:rPr>
                        <a:t>設置</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Times New Roman"/>
                        </a:rPr>
                        <a:t>高度情報通信ネットワーク社会推進戦略本部決定</a:t>
                      </a:r>
                      <a:endParaRPr lang="ja-JP" sz="1050" kern="100">
                        <a:effectLst/>
                        <a:latin typeface="メイリオ" panose="020B0604030504040204" pitchFamily="50" charset="-128"/>
                        <a:ea typeface="メイリオ" panose="020B0604030504040204" pitchFamily="50" charset="-128"/>
                        <a:cs typeface="Times New Roman"/>
                      </a:endParaRPr>
                    </a:p>
                    <a:p>
                      <a:pPr algn="just">
                        <a:spcAft>
                          <a:spcPts val="0"/>
                        </a:spcAft>
                      </a:pPr>
                      <a:r>
                        <a:rPr lang="ja-JP" sz="900" kern="100">
                          <a:effectLst/>
                          <a:latin typeface="メイリオ" panose="020B0604030504040204" pitchFamily="50" charset="-128"/>
                          <a:ea typeface="メイリオ" panose="020B0604030504040204" pitchFamily="50" charset="-128"/>
                          <a:cs typeface="Times New Roman"/>
                        </a:rPr>
                        <a:t>（</a:t>
                      </a:r>
                      <a:r>
                        <a:rPr lang="en-US" sz="900" kern="100">
                          <a:effectLst/>
                          <a:latin typeface="メイリオ" panose="020B0604030504040204" pitchFamily="50" charset="-128"/>
                          <a:ea typeface="メイリオ" panose="020B0604030504040204" pitchFamily="50" charset="-128"/>
                          <a:cs typeface="Times New Roman"/>
                        </a:rPr>
                        <a:t>2012.11.30</a:t>
                      </a:r>
                      <a:r>
                        <a:rPr lang="ja-JP" sz="900" kern="100">
                          <a:effectLst/>
                          <a:latin typeface="メイリオ" panose="020B0604030504040204" pitchFamily="50" charset="-128"/>
                          <a:ea typeface="メイリオ" panose="020B0604030504040204" pitchFamily="50" charset="-128"/>
                          <a:cs typeface="Times New Roman"/>
                        </a:rPr>
                        <a:t>～</a:t>
                      </a:r>
                      <a:r>
                        <a:rPr lang="en-US" sz="900" kern="100">
                          <a:effectLst/>
                          <a:latin typeface="メイリオ" panose="020B0604030504040204" pitchFamily="50" charset="-128"/>
                          <a:ea typeface="メイリオ" panose="020B0604030504040204" pitchFamily="50" charset="-128"/>
                          <a:cs typeface="Times New Roman"/>
                        </a:rPr>
                        <a:t>2013.03.27</a:t>
                      </a:r>
                      <a:r>
                        <a:rPr lang="ja-JP" sz="900" kern="100">
                          <a:effectLst/>
                          <a:latin typeface="メイリオ" panose="020B0604030504040204" pitchFamily="50" charset="-128"/>
                          <a:ea typeface="メイリオ" panose="020B0604030504040204" pitchFamily="50" charset="-128"/>
                          <a:cs typeface="Times New Roman"/>
                        </a:rPr>
                        <a:t>は企画委員会の下に設置）</a:t>
                      </a:r>
                      <a:endParaRPr lang="ja-JP" sz="1050" kern="100">
                        <a:effectLst/>
                        <a:latin typeface="メイリオ" panose="020B0604030504040204" pitchFamily="50" charset="-128"/>
                        <a:ea typeface="メイリオ" panose="020B0604030504040204" pitchFamily="50" charset="-128"/>
                        <a:cs typeface="Times New Roman"/>
                      </a:endParaRPr>
                    </a:p>
                  </a:txBody>
                  <a:tcPr marL="36000" marR="0" marT="36000" marB="0"/>
                </a:tc>
              </a:tr>
              <a:tr h="102612">
                <a:tc>
                  <a:txBody>
                    <a:bodyPr/>
                    <a:lstStyle/>
                    <a:p>
                      <a:pPr algn="just">
                        <a:spcAft>
                          <a:spcPts val="0"/>
                        </a:spcAft>
                      </a:pPr>
                      <a:r>
                        <a:rPr lang="en-US" sz="900" kern="100" dirty="0">
                          <a:effectLst/>
                          <a:latin typeface="メイリオ" panose="020B0604030504040204" pitchFamily="50" charset="-128"/>
                          <a:ea typeface="メイリオ" panose="020B0604030504040204" pitchFamily="50" charset="-128"/>
                          <a:cs typeface="Times New Roman"/>
                        </a:rPr>
                        <a:t>2013.04.19</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情報通信白書及び情報通信統計データベースの</a:t>
                      </a:r>
                      <a:r>
                        <a:rPr lang="ja-JP" sz="900" kern="100" dirty="0" smtClean="0">
                          <a:effectLst/>
                          <a:latin typeface="メイリオ" panose="020B0604030504040204" pitchFamily="50" charset="-128"/>
                          <a:ea typeface="メイリオ" panose="020B0604030504040204" pitchFamily="50" charset="-128"/>
                          <a:cs typeface="Times New Roman"/>
                        </a:rPr>
                        <a:t>オープンデータ化</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Times New Roman"/>
                        </a:rPr>
                        <a:t>総務省</a:t>
                      </a:r>
                      <a:endParaRPr lang="ja-JP" sz="1050" kern="100">
                        <a:effectLst/>
                        <a:latin typeface="メイリオ" panose="020B0604030504040204" pitchFamily="50" charset="-128"/>
                        <a:ea typeface="メイリオ" panose="020B0604030504040204" pitchFamily="50" charset="-128"/>
                        <a:cs typeface="Times New Roman"/>
                      </a:endParaRPr>
                    </a:p>
                  </a:txBody>
                  <a:tcPr marL="36000" marR="0" marT="36000" marB="0"/>
                </a:tc>
              </a:tr>
              <a:tr h="102612">
                <a:tc>
                  <a:txBody>
                    <a:bodyPr/>
                    <a:lstStyle/>
                    <a:p>
                      <a:pPr algn="just">
                        <a:spcAft>
                          <a:spcPts val="0"/>
                        </a:spcAft>
                      </a:pPr>
                      <a:r>
                        <a:rPr lang="en-US" sz="900" kern="100" dirty="0" smtClean="0">
                          <a:effectLst/>
                          <a:latin typeface="メイリオ" panose="020B0604030504040204" pitchFamily="50" charset="-128"/>
                          <a:ea typeface="メイリオ" panose="020B0604030504040204" pitchFamily="50" charset="-128"/>
                          <a:cs typeface="Times New Roman"/>
                        </a:rPr>
                        <a:t>2013.06.10</a:t>
                      </a:r>
                      <a:r>
                        <a:rPr lang="ja-JP" sz="900" kern="100" dirty="0" smtClean="0">
                          <a:effectLst/>
                          <a:latin typeface="メイリオ" panose="020B0604030504040204" pitchFamily="50" charset="-128"/>
                          <a:ea typeface="メイリオ" panose="020B0604030504040204" pitchFamily="50" charset="-128"/>
                          <a:cs typeface="Times New Roman"/>
                        </a:rPr>
                        <a:t>～</a:t>
                      </a:r>
                      <a:r>
                        <a:rPr lang="ja-JP" sz="900" kern="100" dirty="0">
                          <a:effectLst/>
                          <a:latin typeface="メイリオ" panose="020B0604030504040204" pitchFamily="50" charset="-128"/>
                          <a:ea typeface="メイリオ" panose="020B0604030504040204" pitchFamily="50" charset="-128"/>
                          <a:cs typeface="Times New Roman"/>
                        </a:rPr>
                        <a:t>順次試行</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統計におけるオープンデータの</a:t>
                      </a:r>
                      <a:r>
                        <a:rPr lang="ja-JP" sz="900" kern="100" dirty="0" smtClean="0">
                          <a:effectLst/>
                          <a:latin typeface="メイリオ" panose="020B0604030504040204" pitchFamily="50" charset="-128"/>
                          <a:ea typeface="メイリオ" panose="020B0604030504040204" pitchFamily="50" charset="-128"/>
                          <a:cs typeface="Times New Roman"/>
                        </a:rPr>
                        <a:t>高度化（</a:t>
                      </a:r>
                      <a:r>
                        <a:rPr lang="en-US" sz="900" kern="100" dirty="0">
                          <a:effectLst/>
                          <a:latin typeface="メイリオ" panose="020B0604030504040204" pitchFamily="50" charset="-128"/>
                          <a:ea typeface="メイリオ" panose="020B0604030504040204" pitchFamily="50" charset="-128"/>
                          <a:cs typeface="Times New Roman"/>
                        </a:rPr>
                        <a:t>API</a:t>
                      </a:r>
                      <a:r>
                        <a:rPr lang="ja-JP" sz="900" kern="100" dirty="0">
                          <a:effectLst/>
                          <a:latin typeface="メイリオ" panose="020B0604030504040204" pitchFamily="50" charset="-128"/>
                          <a:ea typeface="メイリオ" panose="020B0604030504040204" pitchFamily="50" charset="-128"/>
                          <a:cs typeface="Times New Roman"/>
                        </a:rPr>
                        <a:t>機能の提供、統計</a:t>
                      </a:r>
                      <a:r>
                        <a:rPr lang="en-US" sz="900" kern="100" dirty="0">
                          <a:effectLst/>
                          <a:latin typeface="メイリオ" panose="020B0604030504040204" pitchFamily="50" charset="-128"/>
                          <a:ea typeface="メイリオ" panose="020B0604030504040204" pitchFamily="50" charset="-128"/>
                          <a:cs typeface="Times New Roman"/>
                        </a:rPr>
                        <a:t>GIS</a:t>
                      </a:r>
                      <a:r>
                        <a:rPr lang="ja-JP" sz="900" kern="100" dirty="0">
                          <a:effectLst/>
                          <a:latin typeface="メイリオ" panose="020B0604030504040204" pitchFamily="50" charset="-128"/>
                          <a:ea typeface="メイリオ" panose="020B0604030504040204" pitchFamily="50" charset="-128"/>
                          <a:cs typeface="Times New Roman"/>
                        </a:rPr>
                        <a:t>機能の強化等</a:t>
                      </a:r>
                      <a:r>
                        <a:rPr lang="ja-JP" sz="900" kern="100" dirty="0" smtClean="0">
                          <a:effectLst/>
                          <a:latin typeface="メイリオ" panose="020B0604030504040204" pitchFamily="50" charset="-128"/>
                          <a:ea typeface="メイリオ" panose="020B0604030504040204" pitchFamily="50" charset="-128"/>
                          <a:cs typeface="Times New Roman"/>
                        </a:rPr>
                        <a:t>）</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Times New Roman"/>
                        </a:rPr>
                        <a:t>総務省統計局、独立行政法人統計センター</a:t>
                      </a:r>
                      <a:endParaRPr lang="ja-JP" sz="1050" kern="100">
                        <a:effectLst/>
                        <a:latin typeface="メイリオ" panose="020B0604030504040204" pitchFamily="50" charset="-128"/>
                        <a:ea typeface="メイリオ" panose="020B0604030504040204" pitchFamily="50" charset="-128"/>
                        <a:cs typeface="Times New Roman"/>
                      </a:endParaRPr>
                    </a:p>
                  </a:txBody>
                  <a:tcPr marL="36000" marR="0" marT="36000" marB="0"/>
                </a:tc>
              </a:tr>
              <a:tr h="102612">
                <a:tc>
                  <a:txBody>
                    <a:bodyPr/>
                    <a:lstStyle/>
                    <a:p>
                      <a:pPr algn="just">
                        <a:spcAft>
                          <a:spcPts val="0"/>
                        </a:spcAft>
                      </a:pPr>
                      <a:r>
                        <a:rPr lang="en-US" sz="900" kern="100">
                          <a:effectLst/>
                          <a:latin typeface="メイリオ" panose="020B0604030504040204" pitchFamily="50" charset="-128"/>
                          <a:ea typeface="メイリオ" panose="020B0604030504040204" pitchFamily="50" charset="-128"/>
                          <a:cs typeface="Times New Roman"/>
                        </a:rPr>
                        <a:t>2013.06.14</a:t>
                      </a:r>
                      <a:endParaRPr lang="ja-JP" sz="1050" kern="10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日本再興</a:t>
                      </a:r>
                      <a:r>
                        <a:rPr lang="ja-JP" sz="900" kern="100" dirty="0" smtClean="0">
                          <a:effectLst/>
                          <a:latin typeface="メイリオ" panose="020B0604030504040204" pitchFamily="50" charset="-128"/>
                          <a:ea typeface="メイリオ" panose="020B0604030504040204" pitchFamily="50" charset="-128"/>
                          <a:cs typeface="Times New Roman"/>
                        </a:rPr>
                        <a:t>戦略（</a:t>
                      </a:r>
                      <a:r>
                        <a:rPr lang="ja-JP" sz="900" kern="100" dirty="0">
                          <a:effectLst/>
                          <a:latin typeface="メイリオ" panose="020B0604030504040204" pitchFamily="50" charset="-128"/>
                          <a:ea typeface="メイリオ" panose="020B0604030504040204" pitchFamily="50" charset="-128"/>
                          <a:cs typeface="Times New Roman"/>
                        </a:rPr>
                        <a:t>公共データの民間開放と革新的電子行政サービスの構築</a:t>
                      </a:r>
                      <a:r>
                        <a:rPr lang="ja-JP" sz="900" kern="100" dirty="0" smtClean="0">
                          <a:effectLst/>
                          <a:latin typeface="メイリオ" panose="020B0604030504040204" pitchFamily="50" charset="-128"/>
                          <a:ea typeface="メイリオ" panose="020B0604030504040204" pitchFamily="50" charset="-128"/>
                          <a:cs typeface="Times New Roman"/>
                        </a:rPr>
                        <a:t>）</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Times New Roman"/>
                        </a:rPr>
                        <a:t>閣議決定</a:t>
                      </a:r>
                      <a:endParaRPr lang="ja-JP" sz="1050" kern="100">
                        <a:effectLst/>
                        <a:latin typeface="メイリオ" panose="020B0604030504040204" pitchFamily="50" charset="-128"/>
                        <a:ea typeface="メイリオ" panose="020B0604030504040204" pitchFamily="50" charset="-128"/>
                        <a:cs typeface="Times New Roman"/>
                      </a:endParaRPr>
                    </a:p>
                  </a:txBody>
                  <a:tcPr marL="36000" marR="0" marT="36000" marB="0"/>
                </a:tc>
              </a:tr>
              <a:tr h="102612">
                <a:tc>
                  <a:txBody>
                    <a:bodyPr/>
                    <a:lstStyle/>
                    <a:p>
                      <a:pPr algn="just">
                        <a:spcAft>
                          <a:spcPts val="0"/>
                        </a:spcAft>
                      </a:pPr>
                      <a:r>
                        <a:rPr lang="en-US" sz="900" kern="100">
                          <a:effectLst/>
                          <a:latin typeface="メイリオ" panose="020B0604030504040204" pitchFamily="50" charset="-128"/>
                          <a:ea typeface="メイリオ" panose="020B0604030504040204" pitchFamily="50" charset="-128"/>
                          <a:cs typeface="Times New Roman"/>
                        </a:rPr>
                        <a:t>2013.06.14</a:t>
                      </a:r>
                      <a:endParaRPr lang="ja-JP" sz="1050" kern="10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世界最先端</a:t>
                      </a:r>
                      <a:r>
                        <a:rPr lang="en-US" sz="900" kern="100" dirty="0">
                          <a:effectLst/>
                          <a:latin typeface="メイリオ" panose="020B0604030504040204" pitchFamily="50" charset="-128"/>
                          <a:ea typeface="メイリオ" panose="020B0604030504040204" pitchFamily="50" charset="-128"/>
                          <a:cs typeface="Times New Roman"/>
                        </a:rPr>
                        <a:t> IT </a:t>
                      </a:r>
                      <a:r>
                        <a:rPr lang="ja-JP" sz="900" kern="100" dirty="0">
                          <a:effectLst/>
                          <a:latin typeface="メイリオ" panose="020B0604030504040204" pitchFamily="50" charset="-128"/>
                          <a:ea typeface="メイリオ" panose="020B0604030504040204" pitchFamily="50" charset="-128"/>
                          <a:cs typeface="Times New Roman"/>
                        </a:rPr>
                        <a:t>国家創造</a:t>
                      </a:r>
                      <a:r>
                        <a:rPr lang="ja-JP" sz="900" kern="100" dirty="0" smtClean="0">
                          <a:effectLst/>
                          <a:latin typeface="メイリオ" panose="020B0604030504040204" pitchFamily="50" charset="-128"/>
                          <a:ea typeface="メイリオ" panose="020B0604030504040204" pitchFamily="50" charset="-128"/>
                          <a:cs typeface="Times New Roman"/>
                        </a:rPr>
                        <a:t>宣言（</a:t>
                      </a:r>
                      <a:r>
                        <a:rPr lang="ja-JP" sz="900" kern="100" dirty="0">
                          <a:effectLst/>
                          <a:latin typeface="メイリオ" panose="020B0604030504040204" pitchFamily="50" charset="-128"/>
                          <a:ea typeface="メイリオ" panose="020B0604030504040204" pitchFamily="50" charset="-128"/>
                          <a:cs typeface="Times New Roman"/>
                        </a:rPr>
                        <a:t>オープンデータ・ビッグデータの活用の推進</a:t>
                      </a:r>
                      <a:r>
                        <a:rPr lang="ja-JP" sz="900" kern="100" dirty="0" smtClean="0">
                          <a:effectLst/>
                          <a:latin typeface="メイリオ" panose="020B0604030504040204" pitchFamily="50" charset="-128"/>
                          <a:ea typeface="メイリオ" panose="020B0604030504040204" pitchFamily="50" charset="-128"/>
                          <a:cs typeface="Times New Roman"/>
                        </a:rPr>
                        <a:t>）</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Times New Roman"/>
                        </a:rPr>
                        <a:t>閣議決定</a:t>
                      </a:r>
                      <a:endParaRPr lang="ja-JP" sz="1050" kern="100">
                        <a:effectLst/>
                        <a:latin typeface="メイリオ" panose="020B0604030504040204" pitchFamily="50" charset="-128"/>
                        <a:ea typeface="メイリオ" panose="020B0604030504040204" pitchFamily="50" charset="-128"/>
                        <a:cs typeface="Times New Roman"/>
                      </a:endParaRPr>
                    </a:p>
                  </a:txBody>
                  <a:tcPr marL="36000" marR="0" marT="36000" marB="0"/>
                </a:tc>
              </a:tr>
              <a:tr h="102612">
                <a:tc>
                  <a:txBody>
                    <a:bodyPr/>
                    <a:lstStyle/>
                    <a:p>
                      <a:pPr algn="just">
                        <a:spcAft>
                          <a:spcPts val="0"/>
                        </a:spcAft>
                      </a:pPr>
                      <a:r>
                        <a:rPr lang="en-US" sz="900" kern="100">
                          <a:effectLst/>
                          <a:latin typeface="メイリオ" panose="020B0604030504040204" pitchFamily="50" charset="-128"/>
                          <a:ea typeface="メイリオ" panose="020B0604030504040204" pitchFamily="50" charset="-128"/>
                          <a:cs typeface="Times New Roman"/>
                        </a:rPr>
                        <a:t>2013.06.14</a:t>
                      </a:r>
                      <a:endParaRPr lang="ja-JP" sz="1050" kern="10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電子行政オープンデータ推進のための</a:t>
                      </a:r>
                      <a:r>
                        <a:rPr lang="ja-JP" sz="900" kern="100" dirty="0" smtClean="0">
                          <a:effectLst/>
                          <a:latin typeface="メイリオ" panose="020B0604030504040204" pitchFamily="50" charset="-128"/>
                          <a:ea typeface="メイリオ" panose="020B0604030504040204" pitchFamily="50" charset="-128"/>
                          <a:cs typeface="Times New Roman"/>
                        </a:rPr>
                        <a:t>ロードマップ</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高度情報通信ネットワーク社会推進戦略本部決定</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r>
              <a:tr h="102612">
                <a:tc>
                  <a:txBody>
                    <a:bodyPr/>
                    <a:lstStyle/>
                    <a:p>
                      <a:pPr algn="just">
                        <a:spcAft>
                          <a:spcPts val="0"/>
                        </a:spcAft>
                      </a:pPr>
                      <a:r>
                        <a:rPr lang="en-US" sz="900" kern="100">
                          <a:effectLst/>
                          <a:latin typeface="メイリオ" panose="020B0604030504040204" pitchFamily="50" charset="-128"/>
                          <a:ea typeface="メイリオ" panose="020B0604030504040204" pitchFamily="50" charset="-128"/>
                          <a:cs typeface="Times New Roman"/>
                        </a:rPr>
                        <a:t>2013.06.18</a:t>
                      </a:r>
                      <a:endParaRPr lang="ja-JP" sz="1050" kern="10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オープンデータ</a:t>
                      </a:r>
                      <a:r>
                        <a:rPr lang="ja-JP" sz="900" kern="100" dirty="0" smtClean="0">
                          <a:effectLst/>
                          <a:latin typeface="メイリオ" panose="020B0604030504040204" pitchFamily="50" charset="-128"/>
                          <a:ea typeface="メイリオ" panose="020B0604030504040204" pitchFamily="50" charset="-128"/>
                          <a:cs typeface="Times New Roman"/>
                        </a:rPr>
                        <a:t>憲章</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en-US" sz="900" kern="100" dirty="0">
                          <a:effectLst/>
                          <a:latin typeface="メイリオ" panose="020B0604030504040204" pitchFamily="50" charset="-128"/>
                          <a:ea typeface="メイリオ" panose="020B0604030504040204" pitchFamily="50" charset="-128"/>
                          <a:cs typeface="Times New Roman"/>
                        </a:rPr>
                        <a:t>G8</a:t>
                      </a:r>
                      <a:r>
                        <a:rPr lang="ja-JP" sz="900" kern="100" dirty="0">
                          <a:effectLst/>
                          <a:latin typeface="メイリオ" panose="020B0604030504040204" pitchFamily="50" charset="-128"/>
                          <a:ea typeface="メイリオ" panose="020B0604030504040204" pitchFamily="50" charset="-128"/>
                          <a:cs typeface="Times New Roman"/>
                        </a:rPr>
                        <a:t>サミット（英国ロック・アーン）での合意</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r>
              <a:tr h="102612">
                <a:tc>
                  <a:txBody>
                    <a:bodyPr/>
                    <a:lstStyle/>
                    <a:p>
                      <a:pPr algn="just">
                        <a:spcAft>
                          <a:spcPts val="0"/>
                        </a:spcAft>
                      </a:pPr>
                      <a:r>
                        <a:rPr lang="en-US" sz="900" kern="100">
                          <a:effectLst/>
                          <a:latin typeface="メイリオ" panose="020B0604030504040204" pitchFamily="50" charset="-128"/>
                          <a:ea typeface="メイリオ" panose="020B0604030504040204" pitchFamily="50" charset="-128"/>
                          <a:cs typeface="Times New Roman"/>
                        </a:rPr>
                        <a:t>2013.06.25</a:t>
                      </a:r>
                      <a:endParaRPr lang="ja-JP" sz="1050" kern="10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二次利用の促進のための府省のデータ公開に関する基本的考え方（ガイドライン</a:t>
                      </a:r>
                      <a:r>
                        <a:rPr lang="ja-JP" sz="900" kern="100" dirty="0" smtClean="0">
                          <a:effectLst/>
                          <a:latin typeface="メイリオ" panose="020B0604030504040204" pitchFamily="50" charset="-128"/>
                          <a:ea typeface="メイリオ" panose="020B0604030504040204" pitchFamily="50" charset="-128"/>
                          <a:cs typeface="Times New Roman"/>
                        </a:rPr>
                        <a:t>）</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Times New Roman"/>
                        </a:rPr>
                        <a:t>各府省情報化統括責任者（ＣＩＯ）連絡会議決定</a:t>
                      </a:r>
                      <a:endParaRPr lang="ja-JP" sz="1050" kern="100">
                        <a:effectLst/>
                        <a:latin typeface="メイリオ" panose="020B0604030504040204" pitchFamily="50" charset="-128"/>
                        <a:ea typeface="メイリオ" panose="020B0604030504040204" pitchFamily="50" charset="-128"/>
                        <a:cs typeface="Times New Roman"/>
                      </a:endParaRPr>
                    </a:p>
                  </a:txBody>
                  <a:tcPr marL="36000" marR="0" marT="36000" marB="0"/>
                </a:tc>
              </a:tr>
              <a:tr h="102612">
                <a:tc>
                  <a:txBody>
                    <a:bodyPr/>
                    <a:lstStyle/>
                    <a:p>
                      <a:pPr algn="just">
                        <a:spcAft>
                          <a:spcPts val="0"/>
                        </a:spcAft>
                      </a:pPr>
                      <a:r>
                        <a:rPr lang="en-US" sz="900" kern="100">
                          <a:effectLst/>
                          <a:latin typeface="メイリオ" panose="020B0604030504040204" pitchFamily="50" charset="-128"/>
                          <a:ea typeface="メイリオ" panose="020B0604030504040204" pitchFamily="50" charset="-128"/>
                          <a:cs typeface="Times New Roman"/>
                        </a:rPr>
                        <a:t>2013.10.29</a:t>
                      </a:r>
                      <a:endParaRPr lang="ja-JP" sz="1050" kern="10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日本のオープンデータ憲章</a:t>
                      </a:r>
                      <a:r>
                        <a:rPr lang="ja-JP" sz="900" kern="100" dirty="0" smtClean="0">
                          <a:effectLst/>
                          <a:latin typeface="メイリオ" panose="020B0604030504040204" pitchFamily="50" charset="-128"/>
                          <a:ea typeface="メイリオ" panose="020B0604030504040204" pitchFamily="50" charset="-128"/>
                          <a:cs typeface="Times New Roman"/>
                        </a:rPr>
                        <a:t>アクションプラン</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各府省情報化統括責任者（ＣＩＯ）連絡会議決定</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r>
              <a:tr h="102612">
                <a:tc>
                  <a:txBody>
                    <a:bodyPr/>
                    <a:lstStyle/>
                    <a:p>
                      <a:pPr algn="just">
                        <a:spcAft>
                          <a:spcPts val="0"/>
                        </a:spcAft>
                      </a:pPr>
                      <a:r>
                        <a:rPr lang="en-US" sz="900" kern="100">
                          <a:effectLst/>
                          <a:latin typeface="メイリオ" panose="020B0604030504040204" pitchFamily="50" charset="-128"/>
                          <a:ea typeface="メイリオ" panose="020B0604030504040204" pitchFamily="50" charset="-128"/>
                          <a:cs typeface="Times New Roman"/>
                        </a:rPr>
                        <a:t>2013.12.20</a:t>
                      </a:r>
                      <a:endParaRPr lang="ja-JP" sz="1050" kern="10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政府データカタログサイト試行版「</a:t>
                      </a:r>
                      <a:r>
                        <a:rPr lang="en-US" sz="900" kern="100" dirty="0">
                          <a:effectLst/>
                          <a:latin typeface="メイリオ" panose="020B0604030504040204" pitchFamily="50" charset="-128"/>
                          <a:ea typeface="メイリオ" panose="020B0604030504040204" pitchFamily="50" charset="-128"/>
                          <a:cs typeface="Times New Roman"/>
                        </a:rPr>
                        <a:t>DATA.GO.JP</a:t>
                      </a:r>
                      <a:r>
                        <a:rPr lang="ja-JP" sz="900" kern="100" dirty="0">
                          <a:effectLst/>
                          <a:latin typeface="メイリオ" panose="020B0604030504040204" pitchFamily="50" charset="-128"/>
                          <a:ea typeface="メイリオ" panose="020B0604030504040204" pitchFamily="50" charset="-128"/>
                          <a:cs typeface="Times New Roman"/>
                        </a:rPr>
                        <a:t>」</a:t>
                      </a:r>
                      <a:r>
                        <a:rPr lang="ja-JP" sz="900" kern="100" dirty="0" smtClean="0">
                          <a:effectLst/>
                          <a:latin typeface="メイリオ" panose="020B0604030504040204" pitchFamily="50" charset="-128"/>
                          <a:ea typeface="メイリオ" panose="020B0604030504040204" pitchFamily="50" charset="-128"/>
                          <a:cs typeface="Times New Roman"/>
                        </a:rPr>
                        <a:t>公開</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Times New Roman"/>
                        </a:rPr>
                        <a:t>内閣官房</a:t>
                      </a:r>
                      <a:endParaRPr lang="ja-JP" sz="1050" kern="100">
                        <a:effectLst/>
                        <a:latin typeface="メイリオ" panose="020B0604030504040204" pitchFamily="50" charset="-128"/>
                        <a:ea typeface="メイリオ" panose="020B0604030504040204" pitchFamily="50" charset="-128"/>
                        <a:cs typeface="Times New Roman"/>
                      </a:endParaRPr>
                    </a:p>
                  </a:txBody>
                  <a:tcPr marL="36000" marR="0" marT="36000" marB="0"/>
                </a:tc>
              </a:tr>
              <a:tr h="102612">
                <a:tc>
                  <a:txBody>
                    <a:bodyPr/>
                    <a:lstStyle/>
                    <a:p>
                      <a:pPr algn="just">
                        <a:spcAft>
                          <a:spcPts val="0"/>
                        </a:spcAft>
                      </a:pPr>
                      <a:r>
                        <a:rPr lang="en-US" sz="900" kern="100">
                          <a:effectLst/>
                          <a:latin typeface="メイリオ" panose="020B0604030504040204" pitchFamily="50" charset="-128"/>
                          <a:ea typeface="メイリオ" panose="020B0604030504040204" pitchFamily="50" charset="-128"/>
                          <a:cs typeface="Times New Roman"/>
                        </a:rPr>
                        <a:t>2013.04.25</a:t>
                      </a:r>
                      <a:endParaRPr lang="ja-JP" sz="1050" kern="10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電子行政分野におけるオープンな利用環境整備に向けた</a:t>
                      </a:r>
                      <a:r>
                        <a:rPr lang="ja-JP" sz="900" kern="100" dirty="0" smtClean="0">
                          <a:effectLst/>
                          <a:latin typeface="メイリオ" panose="020B0604030504040204" pitchFamily="50" charset="-128"/>
                          <a:ea typeface="メイリオ" panose="020B0604030504040204" pitchFamily="50" charset="-128"/>
                          <a:cs typeface="Times New Roman"/>
                        </a:rPr>
                        <a:t>アクションプラン</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各府省情報化統括責任者（ＣＩＯ）連絡会議決定</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0" marT="36000" marB="0"/>
                </a:tc>
              </a:tr>
            </a:tbl>
          </a:graphicData>
        </a:graphic>
      </p:graphicFrame>
    </p:spTree>
    <p:extLst>
      <p:ext uri="{BB962C8B-B14F-4D97-AF65-F5344CB8AC3E}">
        <p14:creationId xmlns:p14="http://schemas.microsoft.com/office/powerpoint/2010/main" val="2972086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2.1</a:t>
            </a:r>
            <a:r>
              <a:rPr lang="ja-JP" altLang="en-US" dirty="0"/>
              <a:t> オープンデータに関する主な動向</a:t>
            </a:r>
            <a:endParaRPr kumimoji="1" lang="ja-JP" altLang="en-US" dirty="0"/>
          </a:p>
        </p:txBody>
      </p:sp>
      <p:sp>
        <p:nvSpPr>
          <p:cNvPr id="3" name="コンテンツ プレースホルダー 2"/>
          <p:cNvSpPr>
            <a:spLocks noGrp="1"/>
          </p:cNvSpPr>
          <p:nvPr>
            <p:ph idx="1"/>
          </p:nvPr>
        </p:nvSpPr>
        <p:spPr>
          <a:xfrm>
            <a:off x="351414" y="1143001"/>
            <a:ext cx="9146415" cy="1709935"/>
          </a:xfrm>
        </p:spPr>
        <p:txBody>
          <a:bodyPr>
            <a:normAutofit fontScale="92500" lnSpcReduction="20000"/>
          </a:bodyPr>
          <a:lstStyle/>
          <a:p>
            <a:pPr marL="457200" indent="-457200">
              <a:buFont typeface="+mj-lt"/>
              <a:buAutoNum type="arabicPeriod" startAt="2"/>
            </a:pPr>
            <a:r>
              <a:rPr kumimoji="1" lang="ja-JP" altLang="en-US" dirty="0" smtClean="0"/>
              <a:t>地方自治体の取組</a:t>
            </a:r>
          </a:p>
          <a:p>
            <a:pPr lvl="1"/>
            <a:r>
              <a:rPr lang="en-US" altLang="ja-JP" dirty="0"/>
              <a:t>2012</a:t>
            </a:r>
            <a:r>
              <a:rPr lang="ja-JP" altLang="en-US" dirty="0"/>
              <a:t>年</a:t>
            </a:r>
            <a:r>
              <a:rPr lang="en-US" altLang="ja-JP" dirty="0"/>
              <a:t>7</a:t>
            </a:r>
            <a:r>
              <a:rPr lang="ja-JP" altLang="en-US" dirty="0"/>
              <a:t>月の「電子行政オープンデータ戦略」の決定前から、一部で先行的</a:t>
            </a:r>
            <a:r>
              <a:rPr lang="ja-JP" altLang="en-US" dirty="0" smtClean="0"/>
              <a:t>な取組が</a:t>
            </a:r>
            <a:r>
              <a:rPr lang="ja-JP" altLang="en-US" dirty="0"/>
              <a:t>行われており、同戦略の決定後は、オープンデータの動きが更に加速化している</a:t>
            </a:r>
            <a:r>
              <a:rPr lang="ja-JP" altLang="en-US" dirty="0" smtClean="0"/>
              <a:t>。</a:t>
            </a:r>
            <a:endParaRPr lang="en-US" altLang="ja-JP" dirty="0" smtClean="0"/>
          </a:p>
          <a:p>
            <a:pPr lvl="1"/>
            <a:r>
              <a:rPr lang="ja-JP" altLang="en-US" dirty="0" smtClean="0"/>
              <a:t>データポータル</a:t>
            </a:r>
            <a:r>
              <a:rPr lang="ja-JP" altLang="en-US" dirty="0"/>
              <a:t>等によるオープンデータでのデータ公開を行っている例が</a:t>
            </a:r>
            <a:r>
              <a:rPr lang="ja-JP" altLang="en-US" dirty="0" smtClean="0"/>
              <a:t>多い。</a:t>
            </a:r>
          </a:p>
          <a:p>
            <a:pPr lvl="1"/>
            <a:r>
              <a:rPr lang="ja-JP" altLang="en-US" dirty="0"/>
              <a:t>ホームページ全体を</a:t>
            </a:r>
            <a:r>
              <a:rPr lang="ja-JP" altLang="en-US" dirty="0" smtClean="0"/>
              <a:t>オープンデータにしたり</a:t>
            </a:r>
            <a:r>
              <a:rPr lang="ja-JP" altLang="en-US" dirty="0"/>
              <a:t>（福井市）、県内市町村でデータ形式などを</a:t>
            </a:r>
            <a:r>
              <a:rPr lang="ja-JP" altLang="en-US" dirty="0" smtClean="0"/>
              <a:t>統一する取組（</a:t>
            </a:r>
            <a:r>
              <a:rPr lang="ja-JP" altLang="en-US" dirty="0"/>
              <a:t>福井県）を行っている例も</a:t>
            </a:r>
            <a:r>
              <a:rPr lang="ja-JP" altLang="en-US" dirty="0" smtClean="0"/>
              <a:t>ある。</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16</a:t>
            </a:fld>
            <a:endParaRPr lang="en-US" altLang="ja-JP" dirty="0"/>
          </a:p>
        </p:txBody>
      </p:sp>
      <p:graphicFrame>
        <p:nvGraphicFramePr>
          <p:cNvPr id="12" name="表 11"/>
          <p:cNvGraphicFramePr>
            <a:graphicFrameLocks noGrp="1"/>
          </p:cNvGraphicFramePr>
          <p:nvPr>
            <p:extLst>
              <p:ext uri="{D42A27DB-BD31-4B8C-83A1-F6EECF244321}">
                <p14:modId xmlns:p14="http://schemas.microsoft.com/office/powerpoint/2010/main" val="2178661814"/>
              </p:ext>
            </p:extLst>
          </p:nvPr>
        </p:nvGraphicFramePr>
        <p:xfrm>
          <a:off x="200471" y="2945952"/>
          <a:ext cx="9505056" cy="3291360"/>
        </p:xfrm>
        <a:graphic>
          <a:graphicData uri="http://schemas.openxmlformats.org/drawingml/2006/table">
            <a:tbl>
              <a:tblPr firstRow="1" bandRow="1">
                <a:tableStyleId>{5C22544A-7EE6-4342-B048-85BDC9FD1C3A}</a:tableStyleId>
              </a:tblPr>
              <a:tblGrid>
                <a:gridCol w="1080121"/>
                <a:gridCol w="2664296"/>
                <a:gridCol w="5760639"/>
              </a:tblGrid>
              <a:tr h="186018">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rPr>
                        <a:t>自治体名</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chor="ct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rPr>
                        <a:t>取組名称（</a:t>
                      </a:r>
                      <a:r>
                        <a:rPr lang="en-US" sz="1100" kern="100" dirty="0">
                          <a:effectLst/>
                          <a:latin typeface="メイリオ" panose="020B0604030504040204" pitchFamily="50" charset="-128"/>
                          <a:ea typeface="メイリオ" panose="020B0604030504040204" pitchFamily="50" charset="-128"/>
                          <a:cs typeface="メイリオ" panose="020B0604030504040204" pitchFamily="50" charset="-128"/>
                        </a:rPr>
                        <a:t>URL</a:t>
                      </a:r>
                      <a:r>
                        <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chor="ct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rPr>
                        <a:t>概要</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chor="ctr"/>
                </a:tc>
              </a:tr>
              <a:tr h="164057">
                <a:tc>
                  <a:txBody>
                    <a:bodyPr/>
                    <a:lstStyle/>
                    <a:p>
                      <a:pPr algn="just">
                        <a:spcAft>
                          <a:spcPts val="0"/>
                        </a:spcAft>
                      </a:pPr>
                      <a:r>
                        <a:rPr lang="ja-JP" sz="900" kern="100" dirty="0" smtClean="0">
                          <a:effectLst/>
                          <a:latin typeface="メイリオ" panose="020B0604030504040204" pitchFamily="50" charset="-128"/>
                          <a:ea typeface="メイリオ" panose="020B0604030504040204" pitchFamily="50" charset="-128"/>
                          <a:cs typeface="Times New Roman"/>
                        </a:rPr>
                        <a:t>福井県鯖江市</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36000" marT="36000" marB="3600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データシティ</a:t>
                      </a:r>
                      <a:r>
                        <a:rPr lang="ja-JP" sz="900" kern="100" dirty="0" smtClean="0">
                          <a:effectLst/>
                          <a:latin typeface="メイリオ" panose="020B0604030504040204" pitchFamily="50" charset="-128"/>
                          <a:ea typeface="メイリオ" panose="020B0604030504040204" pitchFamily="50" charset="-128"/>
                          <a:cs typeface="Times New Roman"/>
                        </a:rPr>
                        <a:t>鯖江</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36000" marT="36000" marB="3600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地方公共団体でのオープンデータに関する先駆的</a:t>
                      </a:r>
                      <a:r>
                        <a:rPr lang="ja-JP" sz="900" kern="100" dirty="0" smtClean="0">
                          <a:effectLst/>
                          <a:latin typeface="メイリオ" panose="020B0604030504040204" pitchFamily="50" charset="-128"/>
                          <a:ea typeface="メイリオ" panose="020B0604030504040204" pitchFamily="50" charset="-128"/>
                          <a:cs typeface="Times New Roman"/>
                        </a:rPr>
                        <a:t>な</a:t>
                      </a:r>
                      <a:r>
                        <a:rPr lang="ja-JP" altLang="en-US" sz="900" kern="100" dirty="0" smtClean="0">
                          <a:effectLst/>
                          <a:latin typeface="メイリオ" panose="020B0604030504040204" pitchFamily="50" charset="-128"/>
                          <a:ea typeface="メイリオ" panose="020B0604030504040204" pitchFamily="50" charset="-128"/>
                          <a:cs typeface="Times New Roman"/>
                        </a:rPr>
                        <a:t>取組</a:t>
                      </a:r>
                      <a:r>
                        <a:rPr lang="ja-JP" sz="900" kern="100" dirty="0" smtClean="0">
                          <a:effectLst/>
                          <a:latin typeface="メイリオ" panose="020B0604030504040204" pitchFamily="50" charset="-128"/>
                          <a:ea typeface="メイリオ" panose="020B0604030504040204" pitchFamily="50" charset="-128"/>
                          <a:cs typeface="Times New Roman"/>
                        </a:rPr>
                        <a:t>。</a:t>
                      </a:r>
                      <a:r>
                        <a:rPr lang="ja-JP" sz="900" kern="100" dirty="0">
                          <a:effectLst/>
                          <a:latin typeface="メイリオ" panose="020B0604030504040204" pitchFamily="50" charset="-128"/>
                          <a:ea typeface="メイリオ" panose="020B0604030504040204" pitchFamily="50" charset="-128"/>
                          <a:cs typeface="Times New Roman"/>
                        </a:rPr>
                        <a:t>地元企業と連携して様々なアプリを開発。</a:t>
                      </a:r>
                      <a:r>
                        <a:rPr lang="en-US" sz="900" kern="100" dirty="0">
                          <a:effectLst/>
                          <a:latin typeface="メイリオ" panose="020B0604030504040204" pitchFamily="50" charset="-128"/>
                          <a:ea typeface="メイリオ" panose="020B0604030504040204" pitchFamily="50" charset="-128"/>
                          <a:cs typeface="Times New Roman"/>
                        </a:rPr>
                        <a:t>2013</a:t>
                      </a:r>
                      <a:r>
                        <a:rPr lang="ja-JP" sz="900" kern="100" dirty="0">
                          <a:effectLst/>
                          <a:latin typeface="メイリオ" panose="020B0604030504040204" pitchFamily="50" charset="-128"/>
                          <a:ea typeface="メイリオ" panose="020B0604030504040204" pitchFamily="50" charset="-128"/>
                          <a:cs typeface="Times New Roman"/>
                        </a:rPr>
                        <a:t>年度には、総務省のオープンデータ実証実験に協力して、オープンデータを拡充。</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36000" marT="36000" marB="36000"/>
                </a:tc>
              </a:tr>
              <a:tr h="164057">
                <a:tc>
                  <a:txBody>
                    <a:bodyPr/>
                    <a:lstStyle/>
                    <a:p>
                      <a:pPr algn="just">
                        <a:spcAft>
                          <a:spcPts val="0"/>
                        </a:spcAft>
                      </a:pPr>
                      <a:r>
                        <a:rPr lang="ja-JP" sz="900" kern="100" dirty="0" smtClean="0">
                          <a:effectLst/>
                          <a:latin typeface="メイリオ" panose="020B0604030504040204" pitchFamily="50" charset="-128"/>
                          <a:ea typeface="メイリオ" panose="020B0604030504040204" pitchFamily="50" charset="-128"/>
                          <a:cs typeface="Times New Roman"/>
                        </a:rPr>
                        <a:t>千葉県流山市</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36000" marT="36000" marB="3600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流山市</a:t>
                      </a:r>
                      <a:r>
                        <a:rPr lang="ja-JP" sz="900" kern="100" dirty="0" smtClean="0">
                          <a:effectLst/>
                          <a:latin typeface="メイリオ" panose="020B0604030504040204" pitchFamily="50" charset="-128"/>
                          <a:ea typeface="メイリオ" panose="020B0604030504040204" pitchFamily="50" charset="-128"/>
                          <a:cs typeface="Times New Roman"/>
                        </a:rPr>
                        <a:t>オープンデータトライアル</a:t>
                      </a:r>
                      <a:endParaRPr lang="ja-JP" sz="1050" kern="100" dirty="0">
                        <a:effectLst/>
                        <a:latin typeface="メイリオ" panose="020B0604030504040204" pitchFamily="50" charset="-128"/>
                        <a:ea typeface="メイリオ" panose="020B0604030504040204" pitchFamily="50" charset="-128"/>
                        <a:cs typeface="Times New Roman"/>
                      </a:endParaRPr>
                    </a:p>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流山市議会</a:t>
                      </a:r>
                      <a:r>
                        <a:rPr lang="ja-JP" sz="900" kern="100" dirty="0" smtClean="0">
                          <a:effectLst/>
                          <a:latin typeface="メイリオ" panose="020B0604030504040204" pitchFamily="50" charset="-128"/>
                          <a:ea typeface="メイリオ" panose="020B0604030504040204" pitchFamily="50" charset="-128"/>
                          <a:cs typeface="Times New Roman"/>
                        </a:rPr>
                        <a:t>オープンデータトライアル</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36000" marT="36000" marB="36000"/>
                </a:tc>
                <a:tc>
                  <a:txBody>
                    <a:bodyPr/>
                    <a:lstStyle/>
                    <a:p>
                      <a:pPr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Times New Roman"/>
                        </a:rPr>
                        <a:t>ホームページ</a:t>
                      </a:r>
                      <a:r>
                        <a:rPr lang="ja-JP" sz="900" kern="100" dirty="0" smtClean="0">
                          <a:effectLst/>
                          <a:latin typeface="メイリオ" panose="020B0604030504040204" pitchFamily="50" charset="-128"/>
                          <a:ea typeface="メイリオ" panose="020B0604030504040204" pitchFamily="50" charset="-128"/>
                          <a:cs typeface="Times New Roman"/>
                        </a:rPr>
                        <a:t>の</a:t>
                      </a:r>
                      <a:r>
                        <a:rPr lang="ja-JP" sz="900" kern="100" dirty="0">
                          <a:effectLst/>
                          <a:latin typeface="メイリオ" panose="020B0604030504040204" pitchFamily="50" charset="-128"/>
                          <a:ea typeface="メイリオ" panose="020B0604030504040204" pitchFamily="50" charset="-128"/>
                          <a:cs typeface="Times New Roman"/>
                        </a:rPr>
                        <a:t>リニューアルに併せて、市役所と市議会が同時に</a:t>
                      </a:r>
                      <a:r>
                        <a:rPr lang="ja-JP" sz="900" kern="100" dirty="0" smtClean="0">
                          <a:effectLst/>
                          <a:latin typeface="メイリオ" panose="020B0604030504040204" pitchFamily="50" charset="-128"/>
                          <a:ea typeface="メイリオ" panose="020B0604030504040204" pitchFamily="50" charset="-128"/>
                          <a:cs typeface="Times New Roman"/>
                        </a:rPr>
                        <a:t>オープンデータ</a:t>
                      </a:r>
                      <a:r>
                        <a:rPr lang="ja-JP" altLang="en-US" sz="900" kern="100" dirty="0" smtClean="0">
                          <a:effectLst/>
                          <a:latin typeface="メイリオ" panose="020B0604030504040204" pitchFamily="50" charset="-128"/>
                          <a:ea typeface="メイリオ" panose="020B0604030504040204" pitchFamily="50" charset="-128"/>
                          <a:cs typeface="Times New Roman"/>
                        </a:rPr>
                        <a:t>の取組を開始</a:t>
                      </a:r>
                      <a:r>
                        <a:rPr lang="ja-JP" sz="900" kern="100" dirty="0" smtClean="0">
                          <a:effectLst/>
                          <a:latin typeface="メイリオ" panose="020B0604030504040204" pitchFamily="50" charset="-128"/>
                          <a:ea typeface="メイリオ" panose="020B0604030504040204" pitchFamily="50" charset="-128"/>
                          <a:cs typeface="Times New Roman"/>
                        </a:rPr>
                        <a:t>。</a:t>
                      </a:r>
                      <a:r>
                        <a:rPr lang="ja-JP" sz="900" kern="100" dirty="0">
                          <a:effectLst/>
                          <a:latin typeface="メイリオ" panose="020B0604030504040204" pitchFamily="50" charset="-128"/>
                          <a:ea typeface="メイリオ" panose="020B0604030504040204" pitchFamily="50" charset="-128"/>
                          <a:cs typeface="Times New Roman"/>
                        </a:rPr>
                        <a:t>議案に対する議員毎の採決結果等も公開。</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36000" marT="36000" marB="36000"/>
                </a:tc>
              </a:tr>
              <a:tr h="103343">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Times New Roman"/>
                        </a:rPr>
                        <a:t>横浜市</a:t>
                      </a:r>
                      <a:endParaRPr lang="ja-JP" sz="1050" kern="100">
                        <a:effectLst/>
                        <a:latin typeface="メイリオ" panose="020B0604030504040204" pitchFamily="50" charset="-128"/>
                        <a:ea typeface="メイリオ" panose="020B0604030504040204" pitchFamily="50" charset="-128"/>
                        <a:cs typeface="Times New Roman"/>
                      </a:endParaRPr>
                    </a:p>
                  </a:txBody>
                  <a:tcPr marL="36000" marR="36000" marT="36000" marB="3600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横浜</a:t>
                      </a:r>
                      <a:r>
                        <a:rPr lang="ja-JP" sz="900" kern="100" dirty="0" smtClean="0">
                          <a:effectLst/>
                          <a:latin typeface="メイリオ" panose="020B0604030504040204" pitchFamily="50" charset="-128"/>
                          <a:ea typeface="メイリオ" panose="020B0604030504040204" pitchFamily="50" charset="-128"/>
                          <a:cs typeface="Times New Roman"/>
                        </a:rPr>
                        <a:t>オープンデータポータル</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36000" marT="36000" marB="36000"/>
                </a:tc>
                <a:tc>
                  <a:txBody>
                    <a:bodyPr/>
                    <a:lstStyle/>
                    <a:p>
                      <a:pPr algn="just">
                        <a:spcAft>
                          <a:spcPts val="0"/>
                        </a:spcAft>
                      </a:pPr>
                      <a:r>
                        <a:rPr lang="en-US" sz="900" kern="100" dirty="0">
                          <a:effectLst/>
                          <a:latin typeface="メイリオ" panose="020B0604030504040204" pitchFamily="50" charset="-128"/>
                          <a:ea typeface="メイリオ" panose="020B0604030504040204" pitchFamily="50" charset="-128"/>
                          <a:cs typeface="Times New Roman"/>
                        </a:rPr>
                        <a:t>2012</a:t>
                      </a:r>
                      <a:r>
                        <a:rPr lang="ja-JP" sz="900" kern="100" dirty="0">
                          <a:effectLst/>
                          <a:latin typeface="メイリオ" panose="020B0604030504040204" pitchFamily="50" charset="-128"/>
                          <a:ea typeface="メイリオ" panose="020B0604030504040204" pitchFamily="50" charset="-128"/>
                          <a:cs typeface="Times New Roman"/>
                        </a:rPr>
                        <a:t>年度から民間団体に対して図書館情報等の提供を支援。</a:t>
                      </a:r>
                      <a:r>
                        <a:rPr lang="en-US" sz="900" kern="100" dirty="0">
                          <a:effectLst/>
                          <a:latin typeface="メイリオ" panose="020B0604030504040204" pitchFamily="50" charset="-128"/>
                          <a:ea typeface="メイリオ" panose="020B0604030504040204" pitchFamily="50" charset="-128"/>
                          <a:cs typeface="Times New Roman"/>
                        </a:rPr>
                        <a:t>2013</a:t>
                      </a:r>
                      <a:r>
                        <a:rPr lang="ja-JP" sz="900" kern="100" dirty="0">
                          <a:effectLst/>
                          <a:latin typeface="メイリオ" panose="020B0604030504040204" pitchFamily="50" charset="-128"/>
                          <a:ea typeface="メイリオ" panose="020B0604030504040204" pitchFamily="50" charset="-128"/>
                          <a:cs typeface="Times New Roman"/>
                        </a:rPr>
                        <a:t>年度にオープンデータ推進プロジェクトを庁内に設置したほか、総務省のオープンデータ実証実験に協力して横浜市自身のデータをオープンデータとして公開。</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36000" marT="36000" marB="36000"/>
                </a:tc>
              </a:tr>
              <a:tr h="206686">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Times New Roman"/>
                        </a:rPr>
                        <a:t>静岡県</a:t>
                      </a:r>
                      <a:endParaRPr lang="ja-JP" sz="1050" kern="100">
                        <a:effectLst/>
                        <a:latin typeface="メイリオ" panose="020B0604030504040204" pitchFamily="50" charset="-128"/>
                        <a:ea typeface="メイリオ" panose="020B0604030504040204" pitchFamily="50" charset="-128"/>
                        <a:cs typeface="Times New Roman"/>
                      </a:endParaRPr>
                    </a:p>
                  </a:txBody>
                  <a:tcPr marL="36000" marR="36000" marT="36000" marB="3600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ふじのくに</a:t>
                      </a:r>
                      <a:r>
                        <a:rPr lang="ja-JP" sz="900" kern="100" dirty="0" smtClean="0">
                          <a:effectLst/>
                          <a:latin typeface="メイリオ" panose="020B0604030504040204" pitchFamily="50" charset="-128"/>
                          <a:ea typeface="メイリオ" panose="020B0604030504040204" pitchFamily="50" charset="-128"/>
                          <a:cs typeface="Times New Roman"/>
                        </a:rPr>
                        <a:t>オープンデータカタログ</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36000" marT="36000" marB="3600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都道府県</a:t>
                      </a:r>
                      <a:r>
                        <a:rPr lang="ja-JP" sz="900" kern="100" dirty="0" smtClean="0">
                          <a:effectLst/>
                          <a:latin typeface="メイリオ" panose="020B0604030504040204" pitchFamily="50" charset="-128"/>
                          <a:ea typeface="メイリオ" panose="020B0604030504040204" pitchFamily="50" charset="-128"/>
                          <a:cs typeface="Times New Roman"/>
                        </a:rPr>
                        <a:t>で</a:t>
                      </a:r>
                      <a:r>
                        <a:rPr lang="ja-JP" altLang="en-US" sz="900" kern="100" dirty="0" smtClean="0">
                          <a:effectLst/>
                          <a:latin typeface="メイリオ" panose="020B0604030504040204" pitchFamily="50" charset="-128"/>
                          <a:ea typeface="メイリオ" panose="020B0604030504040204" pitchFamily="50" charset="-128"/>
                          <a:cs typeface="Times New Roman"/>
                        </a:rPr>
                        <a:t>初めて</a:t>
                      </a:r>
                      <a:r>
                        <a:rPr lang="ja-JP" sz="900" kern="100" dirty="0" smtClean="0">
                          <a:effectLst/>
                          <a:latin typeface="メイリオ" panose="020B0604030504040204" pitchFamily="50" charset="-128"/>
                          <a:ea typeface="メイリオ" panose="020B0604030504040204" pitchFamily="50" charset="-128"/>
                          <a:cs typeface="Times New Roman"/>
                        </a:rPr>
                        <a:t>データポータル</a:t>
                      </a:r>
                      <a:r>
                        <a:rPr lang="ja-JP" sz="900" kern="100" dirty="0">
                          <a:effectLst/>
                          <a:latin typeface="メイリオ" panose="020B0604030504040204" pitchFamily="50" charset="-128"/>
                          <a:ea typeface="メイリオ" panose="020B0604030504040204" pitchFamily="50" charset="-128"/>
                          <a:cs typeface="Times New Roman"/>
                        </a:rPr>
                        <a:t>を開設。県内市町村も利用可能（裾野市が利用）。</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36000" marT="36000" marB="36000"/>
                </a:tc>
              </a:tr>
              <a:tr h="103343">
                <a:tc>
                  <a:txBody>
                    <a:bodyPr/>
                    <a:lstStyle/>
                    <a:p>
                      <a:pPr algn="just">
                        <a:spcAft>
                          <a:spcPts val="0"/>
                        </a:spcAft>
                      </a:pPr>
                      <a:r>
                        <a:rPr lang="ja-JP" sz="900" kern="100" dirty="0" smtClean="0">
                          <a:effectLst/>
                          <a:latin typeface="メイリオ" panose="020B0604030504040204" pitchFamily="50" charset="-128"/>
                          <a:ea typeface="メイリオ" panose="020B0604030504040204" pitchFamily="50" charset="-128"/>
                          <a:cs typeface="Times New Roman"/>
                        </a:rPr>
                        <a:t>静岡県</a:t>
                      </a:r>
                      <a:r>
                        <a:rPr lang="ja-JP" altLang="en-US" sz="900" kern="100" dirty="0" smtClean="0">
                          <a:effectLst/>
                          <a:latin typeface="メイリオ" panose="020B0604030504040204" pitchFamily="50" charset="-128"/>
                          <a:ea typeface="メイリオ" panose="020B0604030504040204" pitchFamily="50" charset="-128"/>
                          <a:cs typeface="Times New Roman"/>
                        </a:rPr>
                        <a:t>・</a:t>
                      </a:r>
                      <a:r>
                        <a:rPr lang="ja-JP" sz="900" kern="100" dirty="0" smtClean="0">
                          <a:effectLst/>
                          <a:latin typeface="メイリオ" panose="020B0604030504040204" pitchFamily="50" charset="-128"/>
                          <a:ea typeface="メイリオ" panose="020B0604030504040204" pitchFamily="50" charset="-128"/>
                          <a:cs typeface="Times New Roman"/>
                        </a:rPr>
                        <a:t>山梨県</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36000" marT="36000" marB="3600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富岳</a:t>
                      </a:r>
                      <a:r>
                        <a:rPr lang="en-US" sz="900" kern="100" dirty="0">
                          <a:effectLst/>
                          <a:latin typeface="メイリオ" panose="020B0604030504040204" pitchFamily="50" charset="-128"/>
                          <a:ea typeface="メイリオ" panose="020B0604030504040204" pitchFamily="50" charset="-128"/>
                          <a:cs typeface="Times New Roman"/>
                        </a:rPr>
                        <a:t>3776</a:t>
                      </a:r>
                      <a:r>
                        <a:rPr lang="ja-JP" sz="900" kern="100" dirty="0" smtClean="0">
                          <a:effectLst/>
                          <a:latin typeface="メイリオ" panose="020B0604030504040204" pitchFamily="50" charset="-128"/>
                          <a:ea typeface="メイリオ" panose="020B0604030504040204" pitchFamily="50" charset="-128"/>
                          <a:cs typeface="Times New Roman"/>
                        </a:rPr>
                        <a:t>景</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36000" marT="36000" marB="3600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富士山の写真を位置情報付きで誰でも投稿可能。投稿した写真はオープンデータとして公開される。災害（大雪）の際には災害情報共有ポータルとして活用された。</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36000" marT="36000" marB="36000"/>
                </a:tc>
              </a:tr>
              <a:tr h="206686">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福井県</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36000" marT="36000" marB="36000"/>
                </a:tc>
                <a:tc>
                  <a:txBody>
                    <a:bodyPr/>
                    <a:lstStyle/>
                    <a:p>
                      <a:pPr algn="just">
                        <a:spcAft>
                          <a:spcPts val="0"/>
                        </a:spcAft>
                      </a:pPr>
                      <a:r>
                        <a:rPr lang="ja-JP" sz="900" kern="100" dirty="0" smtClean="0">
                          <a:effectLst/>
                          <a:latin typeface="メイリオ" panose="020B0604030504040204" pitchFamily="50" charset="-128"/>
                          <a:ea typeface="メイリオ" panose="020B0604030504040204" pitchFamily="50" charset="-128"/>
                          <a:cs typeface="Times New Roman"/>
                        </a:rPr>
                        <a:t>オープンデータライブラリ</a:t>
                      </a:r>
                      <a:endParaRPr lang="ja-JP" sz="1050" kern="100" dirty="0">
                        <a:effectLst/>
                        <a:latin typeface="メイリオ" panose="020B0604030504040204" pitchFamily="50" charset="-128"/>
                        <a:ea typeface="メイリオ" panose="020B0604030504040204" pitchFamily="50" charset="-128"/>
                        <a:cs typeface="Times New Roman"/>
                      </a:endParaRPr>
                    </a:p>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県内公共データの形式</a:t>
                      </a:r>
                      <a:r>
                        <a:rPr lang="ja-JP" sz="900" kern="100" dirty="0" smtClean="0">
                          <a:effectLst/>
                          <a:latin typeface="メイリオ" panose="020B0604030504040204" pitchFamily="50" charset="-128"/>
                          <a:ea typeface="メイリオ" panose="020B0604030504040204" pitchFamily="50" charset="-128"/>
                          <a:cs typeface="Times New Roman"/>
                        </a:rPr>
                        <a:t>統一</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36000" marT="36000" marB="3600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オープンデータと、オープンデータを活用したアプリを公開。県内市町村のデータ形式の統一に</a:t>
                      </a:r>
                      <a:r>
                        <a:rPr lang="ja-JP" sz="900" kern="100" dirty="0" smtClean="0">
                          <a:effectLst/>
                          <a:latin typeface="メイリオ" panose="020B0604030504040204" pitchFamily="50" charset="-128"/>
                          <a:ea typeface="メイリオ" panose="020B0604030504040204" pitchFamily="50" charset="-128"/>
                          <a:cs typeface="Times New Roman"/>
                        </a:rPr>
                        <a:t>向けた</a:t>
                      </a:r>
                      <a:r>
                        <a:rPr lang="ja-JP" altLang="en-US" sz="900" kern="100" dirty="0" smtClean="0">
                          <a:effectLst/>
                          <a:latin typeface="メイリオ" panose="020B0604030504040204" pitchFamily="50" charset="-128"/>
                          <a:ea typeface="メイリオ" panose="020B0604030504040204" pitchFamily="50" charset="-128"/>
                          <a:cs typeface="Times New Roman"/>
                        </a:rPr>
                        <a:t>取組</a:t>
                      </a:r>
                      <a:r>
                        <a:rPr lang="ja-JP" sz="900" kern="100" dirty="0" smtClean="0">
                          <a:effectLst/>
                          <a:latin typeface="メイリオ" panose="020B0604030504040204" pitchFamily="50" charset="-128"/>
                          <a:ea typeface="メイリオ" panose="020B0604030504040204" pitchFamily="50" charset="-128"/>
                          <a:cs typeface="Times New Roman"/>
                        </a:rPr>
                        <a:t>に</a:t>
                      </a:r>
                      <a:r>
                        <a:rPr lang="ja-JP" sz="900" kern="100" dirty="0">
                          <a:effectLst/>
                          <a:latin typeface="メイリオ" panose="020B0604030504040204" pitchFamily="50" charset="-128"/>
                          <a:ea typeface="メイリオ" panose="020B0604030504040204" pitchFamily="50" charset="-128"/>
                          <a:cs typeface="Times New Roman"/>
                        </a:rPr>
                        <a:t>も着手。</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36000" marT="36000" marB="36000"/>
                </a:tc>
              </a:tr>
              <a:tr h="206686">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福井市</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36000" marT="36000" marB="3600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市のホームページ利用規約の</a:t>
                      </a:r>
                      <a:r>
                        <a:rPr lang="ja-JP" sz="900" kern="100" dirty="0" smtClean="0">
                          <a:effectLst/>
                          <a:latin typeface="メイリオ" panose="020B0604030504040204" pitchFamily="50" charset="-128"/>
                          <a:ea typeface="メイリオ" panose="020B0604030504040204" pitchFamily="50" charset="-128"/>
                          <a:cs typeface="Times New Roman"/>
                        </a:rPr>
                        <a:t>改訂</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36000" marT="36000" marB="3600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市のホームページ全体に</a:t>
                      </a:r>
                      <a:r>
                        <a:rPr lang="en-US" sz="900" kern="100" dirty="0">
                          <a:effectLst/>
                          <a:latin typeface="メイリオ" panose="020B0604030504040204" pitchFamily="50" charset="-128"/>
                          <a:ea typeface="メイリオ" panose="020B0604030504040204" pitchFamily="50" charset="-128"/>
                          <a:cs typeface="Times New Roman"/>
                        </a:rPr>
                        <a:t>CC-BY-SA</a:t>
                      </a:r>
                      <a:r>
                        <a:rPr lang="ja-JP" sz="900" kern="100" dirty="0">
                          <a:effectLst/>
                          <a:latin typeface="メイリオ" panose="020B0604030504040204" pitchFamily="50" charset="-128"/>
                          <a:ea typeface="メイリオ" panose="020B0604030504040204" pitchFamily="50" charset="-128"/>
                          <a:cs typeface="Times New Roman"/>
                        </a:rPr>
                        <a:t>ライセンスを付与。</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36000" marT="36000" marB="36000"/>
                </a:tc>
              </a:tr>
              <a:tr h="206686">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青森県</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36000" marT="36000" marB="3600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あおもり映像素材</a:t>
                      </a:r>
                      <a:r>
                        <a:rPr lang="ja-JP" sz="900" kern="100" dirty="0" smtClean="0">
                          <a:effectLst/>
                          <a:latin typeface="メイリオ" panose="020B0604030504040204" pitchFamily="50" charset="-128"/>
                          <a:ea typeface="メイリオ" panose="020B0604030504040204" pitchFamily="50" charset="-128"/>
                          <a:cs typeface="Times New Roman"/>
                        </a:rPr>
                        <a:t>ライブラリー</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36000" marT="36000" marB="36000"/>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Times New Roman"/>
                        </a:rPr>
                        <a:t>県職員が撮影した県内の様々な映像素材をオープンデータとして公開。</a:t>
                      </a:r>
                      <a:endParaRPr lang="ja-JP" sz="1050" kern="100">
                        <a:effectLst/>
                        <a:latin typeface="メイリオ" panose="020B0604030504040204" pitchFamily="50" charset="-128"/>
                        <a:ea typeface="メイリオ" panose="020B0604030504040204" pitchFamily="50" charset="-128"/>
                        <a:cs typeface="Times New Roman"/>
                      </a:endParaRPr>
                    </a:p>
                  </a:txBody>
                  <a:tcPr marL="36000" marR="36000" marT="36000" marB="36000"/>
                </a:tc>
              </a:tr>
              <a:tr h="206686">
                <a:tc>
                  <a:txBody>
                    <a:bodyPr/>
                    <a:lstStyle/>
                    <a:p>
                      <a:pPr algn="just">
                        <a:spcAft>
                          <a:spcPts val="0"/>
                        </a:spcAft>
                      </a:pPr>
                      <a:r>
                        <a:rPr lang="ja-JP" sz="900" kern="100" dirty="0" smtClean="0">
                          <a:effectLst/>
                          <a:latin typeface="メイリオ" panose="020B0604030504040204" pitchFamily="50" charset="-128"/>
                          <a:ea typeface="メイリオ" panose="020B0604030504040204" pitchFamily="50" charset="-128"/>
                          <a:cs typeface="Times New Roman"/>
                        </a:rPr>
                        <a:t>福島県会津若松市</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36000" marT="36000" marB="3600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オープンデータライセンスによるデータ</a:t>
                      </a:r>
                      <a:r>
                        <a:rPr lang="ja-JP" sz="900" kern="100" dirty="0" smtClean="0">
                          <a:effectLst/>
                          <a:latin typeface="メイリオ" panose="020B0604030504040204" pitchFamily="50" charset="-128"/>
                          <a:ea typeface="メイリオ" panose="020B0604030504040204" pitchFamily="50" charset="-128"/>
                          <a:cs typeface="Times New Roman"/>
                        </a:rPr>
                        <a:t>公開</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36000" marT="36000" marB="36000"/>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Times New Roman"/>
                        </a:rPr>
                        <a:t>オープンライセンス（</a:t>
                      </a:r>
                      <a:r>
                        <a:rPr lang="en-US" sz="900" kern="100">
                          <a:effectLst/>
                          <a:latin typeface="メイリオ" panose="020B0604030504040204" pitchFamily="50" charset="-128"/>
                          <a:ea typeface="メイリオ" panose="020B0604030504040204" pitchFamily="50" charset="-128"/>
                          <a:cs typeface="Times New Roman"/>
                        </a:rPr>
                        <a:t>CC-BY</a:t>
                      </a:r>
                      <a:r>
                        <a:rPr lang="ja-JP" sz="900" kern="100">
                          <a:effectLst/>
                          <a:latin typeface="メイリオ" panose="020B0604030504040204" pitchFamily="50" charset="-128"/>
                          <a:ea typeface="メイリオ" panose="020B0604030504040204" pitchFamily="50" charset="-128"/>
                          <a:cs typeface="Times New Roman"/>
                        </a:rPr>
                        <a:t>）に加え、オープンドキュメント形式（</a:t>
                      </a:r>
                      <a:r>
                        <a:rPr lang="en-US" sz="900" kern="100">
                          <a:effectLst/>
                          <a:latin typeface="メイリオ" panose="020B0604030504040204" pitchFamily="50" charset="-128"/>
                          <a:ea typeface="メイリオ" panose="020B0604030504040204" pitchFamily="50" charset="-128"/>
                          <a:cs typeface="Times New Roman"/>
                        </a:rPr>
                        <a:t>ODF</a:t>
                      </a:r>
                      <a:r>
                        <a:rPr lang="ja-JP" sz="900" kern="100">
                          <a:effectLst/>
                          <a:latin typeface="メイリオ" panose="020B0604030504040204" pitchFamily="50" charset="-128"/>
                          <a:ea typeface="メイリオ" panose="020B0604030504040204" pitchFamily="50" charset="-128"/>
                          <a:cs typeface="Times New Roman"/>
                        </a:rPr>
                        <a:t>）でも公開。</a:t>
                      </a:r>
                      <a:endParaRPr lang="ja-JP" sz="1050" kern="100">
                        <a:effectLst/>
                        <a:latin typeface="メイリオ" panose="020B0604030504040204" pitchFamily="50" charset="-128"/>
                        <a:ea typeface="メイリオ" panose="020B0604030504040204" pitchFamily="50" charset="-128"/>
                        <a:cs typeface="Times New Roman"/>
                      </a:endParaRPr>
                    </a:p>
                  </a:txBody>
                  <a:tcPr marL="36000" marR="36000" marT="36000" marB="36000"/>
                </a:tc>
              </a:tr>
              <a:tr h="206686">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神奈川県横須賀市</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36000" marT="36000" marB="3600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防災情報のオープンデータ</a:t>
                      </a:r>
                      <a:r>
                        <a:rPr lang="ja-JP" sz="900" kern="100" dirty="0" smtClean="0">
                          <a:effectLst/>
                          <a:latin typeface="メイリオ" panose="020B0604030504040204" pitchFamily="50" charset="-128"/>
                          <a:ea typeface="メイリオ" panose="020B0604030504040204" pitchFamily="50" charset="-128"/>
                          <a:cs typeface="Times New Roman"/>
                        </a:rPr>
                        <a:t>公開</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36000" marT="36000" marB="36000"/>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Times New Roman"/>
                        </a:rPr>
                        <a:t>横須賀市が公開する防災関連データを機械判読に適した形式に変換して公開し、これを利用したアイデアソン・ハッカソンを実施。</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36000" marT="36000" marB="36000"/>
                </a:tc>
              </a:tr>
            </a:tbl>
          </a:graphicData>
        </a:graphic>
      </p:graphicFrame>
    </p:spTree>
    <p:extLst>
      <p:ext uri="{BB962C8B-B14F-4D97-AF65-F5344CB8AC3E}">
        <p14:creationId xmlns:p14="http://schemas.microsoft.com/office/powerpoint/2010/main" val="1502061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2.1</a:t>
            </a:r>
            <a:r>
              <a:rPr lang="ja-JP" altLang="en-US" dirty="0"/>
              <a:t> オープンデータに関する主な動向</a:t>
            </a:r>
            <a:endParaRPr kumimoji="1" lang="ja-JP" altLang="en-US" dirty="0"/>
          </a:p>
        </p:txBody>
      </p:sp>
      <p:sp>
        <p:nvSpPr>
          <p:cNvPr id="3" name="コンテンツ プレースホルダー 2"/>
          <p:cNvSpPr>
            <a:spLocks noGrp="1"/>
          </p:cNvSpPr>
          <p:nvPr>
            <p:ph idx="1"/>
          </p:nvPr>
        </p:nvSpPr>
        <p:spPr>
          <a:xfrm>
            <a:off x="351414" y="1143001"/>
            <a:ext cx="9146415" cy="2358007"/>
          </a:xfrm>
        </p:spPr>
        <p:txBody>
          <a:bodyPr>
            <a:normAutofit fontScale="77500" lnSpcReduction="20000"/>
          </a:bodyPr>
          <a:lstStyle/>
          <a:p>
            <a:pPr marL="457200" indent="-457200">
              <a:buFont typeface="+mj-lt"/>
              <a:buAutoNum type="arabicPeriod" startAt="3"/>
            </a:pPr>
            <a:r>
              <a:rPr kumimoji="1" lang="ja-JP" altLang="en-US" dirty="0" smtClean="0"/>
              <a:t>国際的な動向</a:t>
            </a:r>
          </a:p>
          <a:p>
            <a:pPr lvl="1"/>
            <a:r>
              <a:rPr lang="ja-JP" altLang="en-US" dirty="0"/>
              <a:t>欧米</a:t>
            </a:r>
            <a:r>
              <a:rPr lang="ja-JP" altLang="en-US" dirty="0" smtClean="0"/>
              <a:t>を中心に、</a:t>
            </a:r>
            <a:r>
              <a:rPr lang="en-US" altLang="ja-JP" dirty="0" smtClean="0"/>
              <a:t>2000</a:t>
            </a:r>
            <a:r>
              <a:rPr lang="ja-JP" altLang="en-US" dirty="0" smtClean="0"/>
              <a:t>年代後半からオープンデータに関する取組が進められている。</a:t>
            </a:r>
          </a:p>
          <a:p>
            <a:pPr lvl="1"/>
            <a:r>
              <a:rPr lang="ja-JP" altLang="en-US" dirty="0" smtClean="0"/>
              <a:t>米国では、</a:t>
            </a:r>
            <a:r>
              <a:rPr lang="en-US" altLang="ja-JP" dirty="0" smtClean="0"/>
              <a:t>2009</a:t>
            </a:r>
            <a:r>
              <a:rPr lang="ja-JP" altLang="en-US" dirty="0" smtClean="0"/>
              <a:t>年</a:t>
            </a:r>
            <a:r>
              <a:rPr lang="en-US" altLang="ja-JP" dirty="0" smtClean="0"/>
              <a:t>1</a:t>
            </a:r>
            <a:r>
              <a:rPr lang="ja-JP" altLang="en-US" dirty="0" smtClean="0"/>
              <a:t>月</a:t>
            </a:r>
            <a:r>
              <a:rPr lang="en-US" altLang="ja-JP" dirty="0" smtClean="0"/>
              <a:t>21</a:t>
            </a:r>
            <a:r>
              <a:rPr lang="ja-JP" altLang="en-US" dirty="0" smtClean="0"/>
              <a:t>日にオープンガバメントの</a:t>
            </a:r>
            <a:r>
              <a:rPr lang="en-US" altLang="ja-JP" dirty="0" smtClean="0"/>
              <a:t>3</a:t>
            </a:r>
            <a:r>
              <a:rPr lang="ja-JP" altLang="en-US" dirty="0" smtClean="0"/>
              <a:t>原則（透明性・市民参加・官民連携）を掲げ、</a:t>
            </a:r>
            <a:r>
              <a:rPr lang="en-US" altLang="ja-JP" dirty="0" smtClean="0"/>
              <a:t>5</a:t>
            </a:r>
            <a:r>
              <a:rPr lang="ja-JP" altLang="en-US" dirty="0" smtClean="0"/>
              <a:t>月にポータルサイト</a:t>
            </a:r>
            <a:r>
              <a:rPr lang="en-US" altLang="ja-JP" dirty="0" smtClean="0"/>
              <a:t>Data.gov</a:t>
            </a:r>
            <a:r>
              <a:rPr lang="ja-JP" altLang="en-US" dirty="0" smtClean="0"/>
              <a:t>開設。</a:t>
            </a:r>
          </a:p>
          <a:p>
            <a:pPr lvl="1"/>
            <a:r>
              <a:rPr lang="en-US" altLang="ja-JP" dirty="0" smtClean="0"/>
              <a:t>EU</a:t>
            </a:r>
            <a:r>
              <a:rPr lang="ja-JP" altLang="en-US" dirty="0" smtClean="0"/>
              <a:t>では、</a:t>
            </a:r>
            <a:r>
              <a:rPr lang="en-US" altLang="ja-JP" dirty="0" smtClean="0"/>
              <a:t>2003</a:t>
            </a:r>
            <a:r>
              <a:rPr lang="ja-JP" altLang="en-US" dirty="0" smtClean="0"/>
              <a:t>年の「</a:t>
            </a:r>
            <a:r>
              <a:rPr lang="en-US" altLang="ja-JP" dirty="0" smtClean="0"/>
              <a:t>PSI</a:t>
            </a:r>
            <a:r>
              <a:rPr lang="ja-JP" altLang="en-US" dirty="0" smtClean="0"/>
              <a:t>（公共保有データ）の再利用に関する指令」を契機に各国がオープンデータへの取組を開始。英国が</a:t>
            </a:r>
            <a:r>
              <a:rPr lang="en-US" altLang="ja-JP" dirty="0" smtClean="0"/>
              <a:t>2007</a:t>
            </a:r>
            <a:r>
              <a:rPr lang="ja-JP" altLang="en-US" dirty="0" smtClean="0"/>
              <a:t>年に設置した</a:t>
            </a:r>
            <a:r>
              <a:rPr lang="en-US" altLang="ja-JP" dirty="0" smtClean="0"/>
              <a:t>Power of Information</a:t>
            </a:r>
            <a:r>
              <a:rPr lang="ja-JP" altLang="en-US" dirty="0" smtClean="0"/>
              <a:t>タスクフォースの取組は、世界のオープンデータに関する取組の源流となった。</a:t>
            </a:r>
            <a:endParaRPr lang="en-US" altLang="ja-JP" dirty="0" smtClean="0"/>
          </a:p>
          <a:p>
            <a:pPr lvl="1"/>
            <a:r>
              <a:rPr lang="en-US" altLang="ja-JP" dirty="0" smtClean="0"/>
              <a:t>2013</a:t>
            </a:r>
            <a:r>
              <a:rPr lang="ja-JP" altLang="en-US" dirty="0" smtClean="0"/>
              <a:t>年の</a:t>
            </a:r>
            <a:r>
              <a:rPr lang="en-US" altLang="ja-JP" dirty="0" smtClean="0"/>
              <a:t>G8</a:t>
            </a:r>
            <a:r>
              <a:rPr lang="ja-JP" altLang="en-US" dirty="0" smtClean="0"/>
              <a:t>サミットでは「オープンデータ憲章」が合意された。</a:t>
            </a:r>
          </a:p>
          <a:p>
            <a:pPr lvl="2"/>
            <a:r>
              <a:rPr lang="en-US" altLang="ja-JP" dirty="0" smtClean="0"/>
              <a:t>5</a:t>
            </a:r>
            <a:r>
              <a:rPr lang="ja-JP" altLang="en-US" dirty="0" err="1" smtClean="0"/>
              <a:t>つの</a:t>
            </a:r>
            <a:r>
              <a:rPr lang="ja-JP" altLang="en-US" dirty="0" smtClean="0"/>
              <a:t>オープンデータの原則が示された。</a:t>
            </a:r>
          </a:p>
          <a:p>
            <a:pPr lvl="2"/>
            <a:r>
              <a:rPr lang="en-US" altLang="ja-JP" dirty="0" smtClean="0"/>
              <a:t>2013</a:t>
            </a:r>
            <a:r>
              <a:rPr lang="ja-JP" altLang="en-US" dirty="0" smtClean="0"/>
              <a:t>年</a:t>
            </a:r>
            <a:r>
              <a:rPr lang="en-US" altLang="ja-JP" dirty="0" smtClean="0"/>
              <a:t>10</a:t>
            </a:r>
            <a:r>
              <a:rPr lang="ja-JP" altLang="en-US" dirty="0" smtClean="0"/>
              <a:t>月末までにオープンデータ憲章履行のための行動計画を作成し、</a:t>
            </a:r>
            <a:r>
              <a:rPr lang="en-US" altLang="ja-JP" dirty="0" smtClean="0"/>
              <a:t>2014</a:t>
            </a:r>
            <a:r>
              <a:rPr lang="ja-JP" altLang="en-US" dirty="0" smtClean="0"/>
              <a:t>年</a:t>
            </a:r>
            <a:r>
              <a:rPr lang="en-US" altLang="ja-JP" dirty="0" smtClean="0"/>
              <a:t>10</a:t>
            </a:r>
            <a:r>
              <a:rPr lang="ja-JP" altLang="en-US" dirty="0" smtClean="0"/>
              <a:t>月と</a:t>
            </a:r>
            <a:r>
              <a:rPr lang="en-US" altLang="ja-JP" dirty="0" smtClean="0"/>
              <a:t>2015</a:t>
            </a:r>
            <a:r>
              <a:rPr lang="ja-JP" altLang="en-US" dirty="0" smtClean="0"/>
              <a:t>年に履行状況の報告を行うことが定められた。</a:t>
            </a:r>
          </a:p>
          <a:p>
            <a:pPr lvl="2"/>
            <a:endParaRPr kumimoji="1"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17</a:t>
            </a:fld>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3831792537"/>
              </p:ext>
            </p:extLst>
          </p:nvPr>
        </p:nvGraphicFramePr>
        <p:xfrm>
          <a:off x="671834" y="3429000"/>
          <a:ext cx="8601646" cy="3039120"/>
        </p:xfrm>
        <a:graphic>
          <a:graphicData uri="http://schemas.openxmlformats.org/drawingml/2006/table">
            <a:tbl>
              <a:tblPr firstRow="1" bandRow="1">
                <a:tableStyleId>{5C22544A-7EE6-4342-B048-85BDC9FD1C3A}</a:tableStyleId>
              </a:tblPr>
              <a:tblGrid>
                <a:gridCol w="1440160"/>
                <a:gridCol w="3777110"/>
                <a:gridCol w="3384376"/>
              </a:tblGrid>
              <a:tr h="186018">
                <a:tc>
                  <a:txBody>
                    <a:bodyPr/>
                    <a:lstStyle/>
                    <a:p>
                      <a:pPr algn="ctr">
                        <a:spcAft>
                          <a:spcPts val="0"/>
                        </a:spcAft>
                      </a:pP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時期</a:t>
                      </a:r>
                    </a:p>
                  </a:txBody>
                  <a:tcPr marL="36000" marR="36000" marT="36000" marB="36000"/>
                </a:tc>
                <a:tc>
                  <a:txBody>
                    <a:bodyPr/>
                    <a:lstStyle/>
                    <a:p>
                      <a:pPr algn="ctr">
                        <a:spcAft>
                          <a:spcPts val="0"/>
                        </a:spcAft>
                      </a:pP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実施事項</a:t>
                      </a:r>
                    </a:p>
                  </a:txBody>
                  <a:tcPr marL="36000" marR="36000" marT="36000" marB="36000"/>
                </a:tc>
                <a:tc>
                  <a:txBody>
                    <a:bodyPr/>
                    <a:lstStyle/>
                    <a:p>
                      <a:pPr algn="ctr">
                        <a:spcAft>
                          <a:spcPts val="0"/>
                        </a:spcAft>
                      </a:pP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国名</a:t>
                      </a:r>
                    </a:p>
                  </a:txBody>
                  <a:tcPr marL="36000" marR="36000" marT="36000" marB="36000"/>
                </a:tc>
              </a:tr>
              <a:tr h="164057">
                <a:tc>
                  <a:txBody>
                    <a:bodyPr/>
                    <a:lstStyle/>
                    <a:p>
                      <a:pPr algn="just">
                        <a:spcAft>
                          <a:spcPts val="0"/>
                        </a:spcAft>
                      </a:pPr>
                      <a:r>
                        <a:rPr lang="en-US" sz="1050" kern="100" dirty="0">
                          <a:effectLst/>
                          <a:latin typeface="メイリオ" panose="020B0604030504040204" pitchFamily="50" charset="-128"/>
                          <a:ea typeface="メイリオ" panose="020B0604030504040204" pitchFamily="50" charset="-128"/>
                          <a:cs typeface="Times New Roman"/>
                        </a:rPr>
                        <a:t>2003</a:t>
                      </a:r>
                      <a:r>
                        <a:rPr lang="ja-JP" sz="1050" kern="100" dirty="0">
                          <a:effectLst/>
                          <a:latin typeface="メイリオ" panose="020B0604030504040204" pitchFamily="50" charset="-128"/>
                          <a:ea typeface="メイリオ" panose="020B0604030504040204" pitchFamily="50" charset="-128"/>
                          <a:cs typeface="Times New Roman"/>
                        </a:rPr>
                        <a:t>年</a:t>
                      </a:r>
                    </a:p>
                  </a:txBody>
                  <a:tcPr marL="36000" marR="36000" marT="36000" marB="36000"/>
                </a:tc>
                <a:tc>
                  <a:txBody>
                    <a:bodyPr/>
                    <a:lstStyle/>
                    <a:p>
                      <a:pPr algn="just">
                        <a:spcAft>
                          <a:spcPts val="0"/>
                        </a:spcAft>
                      </a:pPr>
                      <a:r>
                        <a:rPr lang="en-US" sz="1050" kern="100">
                          <a:effectLst/>
                          <a:latin typeface="メイリオ" panose="020B0604030504040204" pitchFamily="50" charset="-128"/>
                          <a:ea typeface="メイリオ" panose="020B0604030504040204" pitchFamily="50" charset="-128"/>
                          <a:cs typeface="Times New Roman"/>
                        </a:rPr>
                        <a:t>PSI</a:t>
                      </a:r>
                      <a:r>
                        <a:rPr lang="ja-JP" sz="1050" kern="100">
                          <a:effectLst/>
                          <a:latin typeface="メイリオ" panose="020B0604030504040204" pitchFamily="50" charset="-128"/>
                          <a:ea typeface="メイリオ" panose="020B0604030504040204" pitchFamily="50" charset="-128"/>
                          <a:cs typeface="Times New Roman"/>
                        </a:rPr>
                        <a:t>（公共保有データ）の再利用に関する指令</a:t>
                      </a:r>
                    </a:p>
                  </a:txBody>
                  <a:tcPr marL="36000" marR="36000" marT="36000" marB="36000"/>
                </a:tc>
                <a:tc>
                  <a:txBody>
                    <a:bodyPr/>
                    <a:lstStyle/>
                    <a:p>
                      <a:pPr algn="just">
                        <a:spcAft>
                          <a:spcPts val="0"/>
                        </a:spcAft>
                      </a:pPr>
                      <a:r>
                        <a:rPr lang="ja-JP" sz="1050" kern="100">
                          <a:effectLst/>
                          <a:latin typeface="メイリオ" panose="020B0604030504040204" pitchFamily="50" charset="-128"/>
                          <a:ea typeface="メイリオ" panose="020B0604030504040204" pitchFamily="50" charset="-128"/>
                          <a:cs typeface="Times New Roman"/>
                        </a:rPr>
                        <a:t>欧州委員会</a:t>
                      </a:r>
                    </a:p>
                  </a:txBody>
                  <a:tcPr marL="36000" marR="36000" marT="36000" marB="36000"/>
                </a:tc>
              </a:tr>
              <a:tr h="164057">
                <a:tc>
                  <a:txBody>
                    <a:bodyPr/>
                    <a:lstStyle/>
                    <a:p>
                      <a:pPr algn="just">
                        <a:spcAft>
                          <a:spcPts val="0"/>
                        </a:spcAft>
                      </a:pPr>
                      <a:r>
                        <a:rPr lang="en-US" sz="1050" kern="100">
                          <a:effectLst/>
                          <a:latin typeface="メイリオ" panose="020B0604030504040204" pitchFamily="50" charset="-128"/>
                          <a:ea typeface="メイリオ" panose="020B0604030504040204" pitchFamily="50" charset="-128"/>
                          <a:cs typeface="Times New Roman"/>
                        </a:rPr>
                        <a:t>2005</a:t>
                      </a:r>
                      <a:r>
                        <a:rPr lang="ja-JP" sz="1050" kern="100">
                          <a:effectLst/>
                          <a:latin typeface="メイリオ" panose="020B0604030504040204" pitchFamily="50" charset="-128"/>
                          <a:ea typeface="メイリオ" panose="020B0604030504040204" pitchFamily="50" charset="-128"/>
                          <a:cs typeface="Times New Roman"/>
                        </a:rPr>
                        <a:t>年</a:t>
                      </a:r>
                      <a:r>
                        <a:rPr lang="en-US" sz="1050" kern="100">
                          <a:effectLst/>
                          <a:latin typeface="メイリオ" panose="020B0604030504040204" pitchFamily="50" charset="-128"/>
                          <a:ea typeface="メイリオ" panose="020B0604030504040204" pitchFamily="50" charset="-128"/>
                          <a:cs typeface="Times New Roman"/>
                        </a:rPr>
                        <a:t>7</a:t>
                      </a:r>
                      <a:r>
                        <a:rPr lang="ja-JP" sz="1050" kern="100">
                          <a:effectLst/>
                          <a:latin typeface="メイリオ" panose="020B0604030504040204" pitchFamily="50" charset="-128"/>
                          <a:ea typeface="メイリオ" panose="020B0604030504040204" pitchFamily="50" charset="-128"/>
                          <a:cs typeface="Times New Roman"/>
                        </a:rPr>
                        <a:t>月</a:t>
                      </a:r>
                    </a:p>
                  </a:txBody>
                  <a:tcPr marL="36000" marR="36000" marT="36000" marB="36000"/>
                </a:tc>
                <a:tc>
                  <a:txBody>
                    <a:bodyPr/>
                    <a:lstStyle/>
                    <a:p>
                      <a:pPr algn="just">
                        <a:spcAft>
                          <a:spcPts val="0"/>
                        </a:spcAft>
                      </a:pPr>
                      <a:r>
                        <a:rPr lang="en-US" sz="1050" kern="100">
                          <a:effectLst/>
                          <a:latin typeface="メイリオ" panose="020B0604030504040204" pitchFamily="50" charset="-128"/>
                          <a:ea typeface="メイリオ" panose="020B0604030504040204" pitchFamily="50" charset="-128"/>
                          <a:cs typeface="Times New Roman"/>
                        </a:rPr>
                        <a:t>PSI</a:t>
                      </a:r>
                      <a:r>
                        <a:rPr lang="ja-JP" sz="1050" kern="100">
                          <a:effectLst/>
                          <a:latin typeface="メイリオ" panose="020B0604030504040204" pitchFamily="50" charset="-128"/>
                          <a:ea typeface="メイリオ" panose="020B0604030504040204" pitchFamily="50" charset="-128"/>
                          <a:cs typeface="Times New Roman"/>
                        </a:rPr>
                        <a:t>再利用に関する規則</a:t>
                      </a:r>
                    </a:p>
                  </a:txBody>
                  <a:tcPr marL="36000" marR="36000" marT="36000" marB="36000"/>
                </a:tc>
                <a:tc>
                  <a:txBody>
                    <a:bodyPr/>
                    <a:lstStyle/>
                    <a:p>
                      <a:pPr algn="just">
                        <a:spcAft>
                          <a:spcPts val="0"/>
                        </a:spcAft>
                      </a:pPr>
                      <a:r>
                        <a:rPr lang="ja-JP" sz="1050" kern="100">
                          <a:effectLst/>
                          <a:latin typeface="メイリオ" panose="020B0604030504040204" pitchFamily="50" charset="-128"/>
                          <a:ea typeface="メイリオ" panose="020B0604030504040204" pitchFamily="50" charset="-128"/>
                          <a:cs typeface="Times New Roman"/>
                        </a:rPr>
                        <a:t>イギリス</a:t>
                      </a:r>
                    </a:p>
                  </a:txBody>
                  <a:tcPr marL="36000" marR="36000" marT="36000" marB="36000"/>
                </a:tc>
              </a:tr>
              <a:tr h="164057">
                <a:tc>
                  <a:txBody>
                    <a:bodyPr/>
                    <a:lstStyle/>
                    <a:p>
                      <a:pPr algn="just">
                        <a:spcAft>
                          <a:spcPts val="0"/>
                        </a:spcAft>
                      </a:pPr>
                      <a:r>
                        <a:rPr lang="en-US" sz="1050" kern="100">
                          <a:effectLst/>
                          <a:latin typeface="メイリオ" panose="020B0604030504040204" pitchFamily="50" charset="-128"/>
                          <a:ea typeface="メイリオ" panose="020B0604030504040204" pitchFamily="50" charset="-128"/>
                          <a:cs typeface="Times New Roman"/>
                        </a:rPr>
                        <a:t>2007</a:t>
                      </a:r>
                      <a:r>
                        <a:rPr lang="ja-JP" sz="1050" kern="100">
                          <a:effectLst/>
                          <a:latin typeface="メイリオ" panose="020B0604030504040204" pitchFamily="50" charset="-128"/>
                          <a:ea typeface="メイリオ" panose="020B0604030504040204" pitchFamily="50" charset="-128"/>
                          <a:cs typeface="Times New Roman"/>
                        </a:rPr>
                        <a:t>年</a:t>
                      </a:r>
                    </a:p>
                  </a:txBody>
                  <a:tcPr marL="36000" marR="36000" marT="36000" marB="36000"/>
                </a:tc>
                <a:tc>
                  <a:txBody>
                    <a:bodyPr/>
                    <a:lstStyle/>
                    <a:p>
                      <a:pPr algn="just">
                        <a:spcAft>
                          <a:spcPts val="0"/>
                        </a:spcAft>
                      </a:pPr>
                      <a:r>
                        <a:rPr lang="en-US" sz="1050" kern="100">
                          <a:effectLst/>
                          <a:latin typeface="メイリオ" panose="020B0604030504040204" pitchFamily="50" charset="-128"/>
                          <a:ea typeface="メイリオ" panose="020B0604030504040204" pitchFamily="50" charset="-128"/>
                          <a:cs typeface="Times New Roman"/>
                        </a:rPr>
                        <a:t>Power of Information</a:t>
                      </a:r>
                      <a:r>
                        <a:rPr lang="ja-JP" sz="1050" kern="100">
                          <a:effectLst/>
                          <a:latin typeface="メイリオ" panose="020B0604030504040204" pitchFamily="50" charset="-128"/>
                          <a:ea typeface="メイリオ" panose="020B0604030504040204" pitchFamily="50" charset="-128"/>
                          <a:cs typeface="Times New Roman"/>
                        </a:rPr>
                        <a:t>タスクフォースの設置</a:t>
                      </a:r>
                    </a:p>
                  </a:txBody>
                  <a:tcPr marL="36000" marR="36000" marT="36000" marB="36000"/>
                </a:tc>
                <a:tc>
                  <a:txBody>
                    <a:bodyPr/>
                    <a:lstStyle/>
                    <a:p>
                      <a:pPr algn="just">
                        <a:spcAft>
                          <a:spcPts val="0"/>
                        </a:spcAft>
                      </a:pPr>
                      <a:r>
                        <a:rPr lang="ja-JP" sz="1050" kern="100">
                          <a:effectLst/>
                          <a:latin typeface="メイリオ" panose="020B0604030504040204" pitchFamily="50" charset="-128"/>
                          <a:ea typeface="メイリオ" panose="020B0604030504040204" pitchFamily="50" charset="-128"/>
                          <a:cs typeface="Times New Roman"/>
                        </a:rPr>
                        <a:t>イギリス</a:t>
                      </a:r>
                    </a:p>
                  </a:txBody>
                  <a:tcPr marL="36000" marR="36000" marT="36000" marB="36000"/>
                </a:tc>
              </a:tr>
              <a:tr h="164057">
                <a:tc>
                  <a:txBody>
                    <a:bodyPr/>
                    <a:lstStyle/>
                    <a:p>
                      <a:pPr algn="just">
                        <a:spcAft>
                          <a:spcPts val="0"/>
                        </a:spcAft>
                      </a:pPr>
                      <a:r>
                        <a:rPr lang="en-US" sz="1050" kern="100">
                          <a:effectLst/>
                          <a:latin typeface="メイリオ" panose="020B0604030504040204" pitchFamily="50" charset="-128"/>
                          <a:ea typeface="メイリオ" panose="020B0604030504040204" pitchFamily="50" charset="-128"/>
                          <a:cs typeface="Times New Roman"/>
                        </a:rPr>
                        <a:t>2009</a:t>
                      </a:r>
                      <a:r>
                        <a:rPr lang="ja-JP" sz="1050" kern="100">
                          <a:effectLst/>
                          <a:latin typeface="メイリオ" panose="020B0604030504040204" pitchFamily="50" charset="-128"/>
                          <a:ea typeface="メイリオ" panose="020B0604030504040204" pitchFamily="50" charset="-128"/>
                          <a:cs typeface="Times New Roman"/>
                        </a:rPr>
                        <a:t>年</a:t>
                      </a:r>
                      <a:r>
                        <a:rPr lang="en-US" sz="1050" kern="100">
                          <a:effectLst/>
                          <a:latin typeface="メイリオ" panose="020B0604030504040204" pitchFamily="50" charset="-128"/>
                          <a:ea typeface="メイリオ" panose="020B0604030504040204" pitchFamily="50" charset="-128"/>
                          <a:cs typeface="Times New Roman"/>
                        </a:rPr>
                        <a:t>1</a:t>
                      </a:r>
                      <a:r>
                        <a:rPr lang="ja-JP" sz="1050" kern="100">
                          <a:effectLst/>
                          <a:latin typeface="メイリオ" panose="020B0604030504040204" pitchFamily="50" charset="-128"/>
                          <a:ea typeface="メイリオ" panose="020B0604030504040204" pitchFamily="50" charset="-128"/>
                          <a:cs typeface="Times New Roman"/>
                        </a:rPr>
                        <a:t>月</a:t>
                      </a:r>
                    </a:p>
                  </a:txBody>
                  <a:tcPr marL="36000" marR="36000" marT="36000" marB="36000"/>
                </a:tc>
                <a:tc>
                  <a:txBody>
                    <a:bodyPr/>
                    <a:lstStyle/>
                    <a:p>
                      <a:pPr algn="just">
                        <a:spcAft>
                          <a:spcPts val="0"/>
                        </a:spcAft>
                      </a:pPr>
                      <a:r>
                        <a:rPr lang="ja-JP" sz="1050" kern="100">
                          <a:effectLst/>
                          <a:latin typeface="メイリオ" panose="020B0604030504040204" pitchFamily="50" charset="-128"/>
                          <a:ea typeface="メイリオ" panose="020B0604030504040204" pitchFamily="50" charset="-128"/>
                          <a:cs typeface="Times New Roman"/>
                        </a:rPr>
                        <a:t>「透明性とオープンガバメントに関する覚書」</a:t>
                      </a:r>
                    </a:p>
                  </a:txBody>
                  <a:tcPr marL="36000" marR="36000" marT="36000" marB="36000"/>
                </a:tc>
                <a:tc>
                  <a:txBody>
                    <a:bodyPr/>
                    <a:lstStyle/>
                    <a:p>
                      <a:pPr algn="just">
                        <a:spcAft>
                          <a:spcPts val="0"/>
                        </a:spcAft>
                      </a:pPr>
                      <a:r>
                        <a:rPr lang="ja-JP" sz="1050" kern="100">
                          <a:effectLst/>
                          <a:latin typeface="メイリオ" panose="020B0604030504040204" pitchFamily="50" charset="-128"/>
                          <a:ea typeface="メイリオ" panose="020B0604030504040204" pitchFamily="50" charset="-128"/>
                          <a:cs typeface="Times New Roman"/>
                        </a:rPr>
                        <a:t>米国</a:t>
                      </a:r>
                    </a:p>
                  </a:txBody>
                  <a:tcPr marL="36000" marR="36000" marT="36000" marB="36000"/>
                </a:tc>
              </a:tr>
              <a:tr h="164057">
                <a:tc>
                  <a:txBody>
                    <a:bodyPr/>
                    <a:lstStyle/>
                    <a:p>
                      <a:pPr algn="just">
                        <a:spcAft>
                          <a:spcPts val="0"/>
                        </a:spcAft>
                      </a:pPr>
                      <a:r>
                        <a:rPr lang="en-US" sz="1050" kern="100">
                          <a:effectLst/>
                          <a:latin typeface="メイリオ" panose="020B0604030504040204" pitchFamily="50" charset="-128"/>
                          <a:ea typeface="メイリオ" panose="020B0604030504040204" pitchFamily="50" charset="-128"/>
                          <a:cs typeface="Times New Roman"/>
                        </a:rPr>
                        <a:t>2009</a:t>
                      </a:r>
                      <a:r>
                        <a:rPr lang="ja-JP" sz="1050" kern="100">
                          <a:effectLst/>
                          <a:latin typeface="メイリオ" panose="020B0604030504040204" pitchFamily="50" charset="-128"/>
                          <a:ea typeface="メイリオ" panose="020B0604030504040204" pitchFamily="50" charset="-128"/>
                          <a:cs typeface="Times New Roman"/>
                        </a:rPr>
                        <a:t>年</a:t>
                      </a:r>
                      <a:r>
                        <a:rPr lang="en-US" sz="1050" kern="100">
                          <a:effectLst/>
                          <a:latin typeface="メイリオ" panose="020B0604030504040204" pitchFamily="50" charset="-128"/>
                          <a:ea typeface="メイリオ" panose="020B0604030504040204" pitchFamily="50" charset="-128"/>
                          <a:cs typeface="Times New Roman"/>
                        </a:rPr>
                        <a:t>5</a:t>
                      </a:r>
                      <a:r>
                        <a:rPr lang="ja-JP" sz="1050" kern="100">
                          <a:effectLst/>
                          <a:latin typeface="メイリオ" panose="020B0604030504040204" pitchFamily="50" charset="-128"/>
                          <a:ea typeface="メイリオ" panose="020B0604030504040204" pitchFamily="50" charset="-128"/>
                          <a:cs typeface="Times New Roman"/>
                        </a:rPr>
                        <a:t>月</a:t>
                      </a:r>
                    </a:p>
                  </a:txBody>
                  <a:tcPr marL="36000" marR="36000" marT="36000" marB="36000"/>
                </a:tc>
                <a:tc>
                  <a:txBody>
                    <a:bodyPr/>
                    <a:lstStyle/>
                    <a:p>
                      <a:pPr algn="just">
                        <a:spcAft>
                          <a:spcPts val="0"/>
                        </a:spcAft>
                      </a:pPr>
                      <a:r>
                        <a:rPr lang="ja-JP" sz="1050" kern="100">
                          <a:effectLst/>
                          <a:latin typeface="メイリオ" panose="020B0604030504040204" pitchFamily="50" charset="-128"/>
                          <a:ea typeface="メイリオ" panose="020B0604030504040204" pitchFamily="50" charset="-128"/>
                          <a:cs typeface="Times New Roman"/>
                        </a:rPr>
                        <a:t>データポータルサイト</a:t>
                      </a:r>
                      <a:r>
                        <a:rPr lang="en-US" sz="1050" kern="100">
                          <a:effectLst/>
                          <a:latin typeface="メイリオ" panose="020B0604030504040204" pitchFamily="50" charset="-128"/>
                          <a:ea typeface="メイリオ" panose="020B0604030504040204" pitchFamily="50" charset="-128"/>
                          <a:cs typeface="Times New Roman"/>
                        </a:rPr>
                        <a:t>Data.gov</a:t>
                      </a:r>
                      <a:r>
                        <a:rPr lang="ja-JP" sz="1050" kern="100">
                          <a:effectLst/>
                          <a:latin typeface="メイリオ" panose="020B0604030504040204" pitchFamily="50" charset="-128"/>
                          <a:ea typeface="メイリオ" panose="020B0604030504040204" pitchFamily="50" charset="-128"/>
                          <a:cs typeface="Times New Roman"/>
                        </a:rPr>
                        <a:t>開設</a:t>
                      </a:r>
                    </a:p>
                  </a:txBody>
                  <a:tcPr marL="36000" marR="36000" marT="36000" marB="36000"/>
                </a:tc>
                <a:tc>
                  <a:txBody>
                    <a:bodyPr/>
                    <a:lstStyle/>
                    <a:p>
                      <a:pPr algn="just">
                        <a:spcAft>
                          <a:spcPts val="0"/>
                        </a:spcAft>
                      </a:pPr>
                      <a:r>
                        <a:rPr lang="ja-JP" sz="1050" kern="100">
                          <a:effectLst/>
                          <a:latin typeface="メイリオ" panose="020B0604030504040204" pitchFamily="50" charset="-128"/>
                          <a:ea typeface="メイリオ" panose="020B0604030504040204" pitchFamily="50" charset="-128"/>
                          <a:cs typeface="Times New Roman"/>
                        </a:rPr>
                        <a:t>米国</a:t>
                      </a:r>
                    </a:p>
                  </a:txBody>
                  <a:tcPr marL="36000" marR="36000" marT="36000" marB="36000"/>
                </a:tc>
              </a:tr>
              <a:tr h="103343">
                <a:tc>
                  <a:txBody>
                    <a:bodyPr/>
                    <a:lstStyle/>
                    <a:p>
                      <a:pPr algn="just">
                        <a:spcAft>
                          <a:spcPts val="0"/>
                        </a:spcAft>
                      </a:pPr>
                      <a:r>
                        <a:rPr lang="en-US" sz="1050" kern="100">
                          <a:effectLst/>
                          <a:latin typeface="メイリオ" panose="020B0604030504040204" pitchFamily="50" charset="-128"/>
                          <a:ea typeface="メイリオ" panose="020B0604030504040204" pitchFamily="50" charset="-128"/>
                          <a:cs typeface="Times New Roman"/>
                        </a:rPr>
                        <a:t>2009</a:t>
                      </a:r>
                      <a:r>
                        <a:rPr lang="ja-JP" sz="1050" kern="100">
                          <a:effectLst/>
                          <a:latin typeface="メイリオ" panose="020B0604030504040204" pitchFamily="50" charset="-128"/>
                          <a:ea typeface="メイリオ" panose="020B0604030504040204" pitchFamily="50" charset="-128"/>
                          <a:cs typeface="Times New Roman"/>
                        </a:rPr>
                        <a:t>年</a:t>
                      </a:r>
                      <a:r>
                        <a:rPr lang="en-US" sz="1050" kern="100">
                          <a:effectLst/>
                          <a:latin typeface="メイリオ" panose="020B0604030504040204" pitchFamily="50" charset="-128"/>
                          <a:ea typeface="メイリオ" panose="020B0604030504040204" pitchFamily="50" charset="-128"/>
                          <a:cs typeface="Times New Roman"/>
                        </a:rPr>
                        <a:t>9</a:t>
                      </a:r>
                      <a:r>
                        <a:rPr lang="ja-JP" sz="1050" kern="100">
                          <a:effectLst/>
                          <a:latin typeface="メイリオ" panose="020B0604030504040204" pitchFamily="50" charset="-128"/>
                          <a:ea typeface="メイリオ" panose="020B0604030504040204" pitchFamily="50" charset="-128"/>
                          <a:cs typeface="Times New Roman"/>
                        </a:rPr>
                        <a:t>月</a:t>
                      </a:r>
                    </a:p>
                  </a:txBody>
                  <a:tcPr marL="36000" marR="36000" marT="36000" marB="36000"/>
                </a:tc>
                <a:tc>
                  <a:txBody>
                    <a:bodyPr/>
                    <a:lstStyle/>
                    <a:p>
                      <a:pPr algn="just">
                        <a:spcAft>
                          <a:spcPts val="0"/>
                        </a:spcAft>
                      </a:pPr>
                      <a:r>
                        <a:rPr lang="ja-JP" sz="1050" kern="100">
                          <a:effectLst/>
                          <a:latin typeface="メイリオ" panose="020B0604030504040204" pitchFamily="50" charset="-128"/>
                          <a:ea typeface="メイリオ" panose="020B0604030504040204" pitchFamily="50" charset="-128"/>
                          <a:cs typeface="Times New Roman"/>
                        </a:rPr>
                        <a:t>データポータルサイト</a:t>
                      </a:r>
                      <a:r>
                        <a:rPr lang="en-US" sz="1050" kern="100">
                          <a:effectLst/>
                          <a:latin typeface="メイリオ" panose="020B0604030504040204" pitchFamily="50" charset="-128"/>
                          <a:ea typeface="メイリオ" panose="020B0604030504040204" pitchFamily="50" charset="-128"/>
                          <a:cs typeface="Times New Roman"/>
                        </a:rPr>
                        <a:t>data.gov.uk</a:t>
                      </a:r>
                      <a:r>
                        <a:rPr lang="ja-JP" sz="1050" kern="100">
                          <a:effectLst/>
                          <a:latin typeface="メイリオ" panose="020B0604030504040204" pitchFamily="50" charset="-128"/>
                          <a:ea typeface="メイリオ" panose="020B0604030504040204" pitchFamily="50" charset="-128"/>
                          <a:cs typeface="Times New Roman"/>
                        </a:rPr>
                        <a:t>開設</a:t>
                      </a:r>
                    </a:p>
                  </a:txBody>
                  <a:tcPr marL="36000" marR="36000" marT="36000" marB="36000"/>
                </a:tc>
                <a:tc>
                  <a:txBody>
                    <a:bodyPr/>
                    <a:lstStyle/>
                    <a:p>
                      <a:pPr algn="just">
                        <a:spcAft>
                          <a:spcPts val="0"/>
                        </a:spcAft>
                      </a:pPr>
                      <a:r>
                        <a:rPr lang="ja-JP" sz="1050" kern="100">
                          <a:effectLst/>
                          <a:latin typeface="メイリオ" panose="020B0604030504040204" pitchFamily="50" charset="-128"/>
                          <a:ea typeface="メイリオ" panose="020B0604030504040204" pitchFamily="50" charset="-128"/>
                          <a:cs typeface="Times New Roman"/>
                        </a:rPr>
                        <a:t>イギリス</a:t>
                      </a:r>
                    </a:p>
                  </a:txBody>
                  <a:tcPr marL="36000" marR="36000" marT="36000" marB="36000"/>
                </a:tc>
              </a:tr>
              <a:tr h="206686">
                <a:tc>
                  <a:txBody>
                    <a:bodyPr/>
                    <a:lstStyle/>
                    <a:p>
                      <a:pPr algn="just">
                        <a:spcAft>
                          <a:spcPts val="0"/>
                        </a:spcAft>
                      </a:pPr>
                      <a:r>
                        <a:rPr lang="en-US" sz="1050" kern="100">
                          <a:effectLst/>
                          <a:latin typeface="メイリオ" panose="020B0604030504040204" pitchFamily="50" charset="-128"/>
                          <a:ea typeface="メイリオ" panose="020B0604030504040204" pitchFamily="50" charset="-128"/>
                          <a:cs typeface="Times New Roman"/>
                        </a:rPr>
                        <a:t>2010</a:t>
                      </a:r>
                      <a:r>
                        <a:rPr lang="ja-JP" sz="1050" kern="100">
                          <a:effectLst/>
                          <a:latin typeface="メイリオ" panose="020B0604030504040204" pitchFamily="50" charset="-128"/>
                          <a:ea typeface="メイリオ" panose="020B0604030504040204" pitchFamily="50" charset="-128"/>
                          <a:cs typeface="Times New Roman"/>
                        </a:rPr>
                        <a:t>年</a:t>
                      </a:r>
                      <a:r>
                        <a:rPr lang="en-US" sz="1050" kern="100">
                          <a:effectLst/>
                          <a:latin typeface="メイリオ" panose="020B0604030504040204" pitchFamily="50" charset="-128"/>
                          <a:ea typeface="メイリオ" panose="020B0604030504040204" pitchFamily="50" charset="-128"/>
                          <a:cs typeface="Times New Roman"/>
                        </a:rPr>
                        <a:t>3</a:t>
                      </a:r>
                      <a:r>
                        <a:rPr lang="ja-JP" sz="1050" kern="100">
                          <a:effectLst/>
                          <a:latin typeface="メイリオ" panose="020B0604030504040204" pitchFamily="50" charset="-128"/>
                          <a:ea typeface="メイリオ" panose="020B0604030504040204" pitchFamily="50" charset="-128"/>
                          <a:cs typeface="Times New Roman"/>
                        </a:rPr>
                        <a:t>月</a:t>
                      </a:r>
                    </a:p>
                  </a:txBody>
                  <a:tcPr marL="36000" marR="36000" marT="36000" marB="36000"/>
                </a:tc>
                <a:tc>
                  <a:txBody>
                    <a:bodyPr/>
                    <a:lstStyle/>
                    <a:p>
                      <a:pPr algn="just">
                        <a:spcAft>
                          <a:spcPts val="0"/>
                        </a:spcAft>
                      </a:pPr>
                      <a:r>
                        <a:rPr lang="ja-JP" sz="1050" kern="100">
                          <a:effectLst/>
                          <a:latin typeface="メイリオ" panose="020B0604030504040204" pitchFamily="50" charset="-128"/>
                          <a:ea typeface="メイリオ" panose="020B0604030504040204" pitchFamily="50" charset="-128"/>
                          <a:cs typeface="Times New Roman"/>
                        </a:rPr>
                        <a:t>政府サイトが初めて</a:t>
                      </a:r>
                      <a:r>
                        <a:rPr lang="en-US" sz="1050" kern="100">
                          <a:effectLst/>
                          <a:latin typeface="メイリオ" panose="020B0604030504040204" pitchFamily="50" charset="-128"/>
                          <a:ea typeface="メイリオ" panose="020B0604030504040204" pitchFamily="50" charset="-128"/>
                          <a:cs typeface="Times New Roman"/>
                        </a:rPr>
                        <a:t>CC0</a:t>
                      </a:r>
                      <a:r>
                        <a:rPr lang="ja-JP" sz="1050" kern="100">
                          <a:effectLst/>
                          <a:latin typeface="メイリオ" panose="020B0604030504040204" pitchFamily="50" charset="-128"/>
                          <a:ea typeface="メイリオ" panose="020B0604030504040204" pitchFamily="50" charset="-128"/>
                          <a:cs typeface="Times New Roman"/>
                        </a:rPr>
                        <a:t>を採用</a:t>
                      </a:r>
                    </a:p>
                  </a:txBody>
                  <a:tcPr marL="36000" marR="36000" marT="36000" marB="36000"/>
                </a:tc>
                <a:tc>
                  <a:txBody>
                    <a:bodyPr/>
                    <a:lstStyle/>
                    <a:p>
                      <a:pPr algn="just">
                        <a:spcAft>
                          <a:spcPts val="0"/>
                        </a:spcAft>
                      </a:pPr>
                      <a:r>
                        <a:rPr lang="ja-JP" sz="1050" kern="100">
                          <a:effectLst/>
                          <a:latin typeface="メイリオ" panose="020B0604030504040204" pitchFamily="50" charset="-128"/>
                          <a:ea typeface="メイリオ" panose="020B0604030504040204" pitchFamily="50" charset="-128"/>
                          <a:cs typeface="Times New Roman"/>
                        </a:rPr>
                        <a:t>オランダ</a:t>
                      </a:r>
                    </a:p>
                  </a:txBody>
                  <a:tcPr marL="36000" marR="36000" marT="36000" marB="36000"/>
                </a:tc>
              </a:tr>
              <a:tr h="103343">
                <a:tc>
                  <a:txBody>
                    <a:bodyPr/>
                    <a:lstStyle/>
                    <a:p>
                      <a:pPr algn="just">
                        <a:spcAft>
                          <a:spcPts val="0"/>
                        </a:spcAft>
                      </a:pPr>
                      <a:r>
                        <a:rPr lang="en-US" sz="1050" kern="100">
                          <a:effectLst/>
                          <a:latin typeface="メイリオ" panose="020B0604030504040204" pitchFamily="50" charset="-128"/>
                          <a:ea typeface="メイリオ" panose="020B0604030504040204" pitchFamily="50" charset="-128"/>
                          <a:cs typeface="Times New Roman"/>
                        </a:rPr>
                        <a:t>2010</a:t>
                      </a:r>
                      <a:r>
                        <a:rPr lang="ja-JP" sz="1050" kern="100">
                          <a:effectLst/>
                          <a:latin typeface="メイリオ" panose="020B0604030504040204" pitchFamily="50" charset="-128"/>
                          <a:ea typeface="メイリオ" panose="020B0604030504040204" pitchFamily="50" charset="-128"/>
                          <a:cs typeface="Times New Roman"/>
                        </a:rPr>
                        <a:t>年</a:t>
                      </a:r>
                      <a:r>
                        <a:rPr lang="en-US" sz="1050" kern="100">
                          <a:effectLst/>
                          <a:latin typeface="メイリオ" panose="020B0604030504040204" pitchFamily="50" charset="-128"/>
                          <a:ea typeface="メイリオ" panose="020B0604030504040204" pitchFamily="50" charset="-128"/>
                          <a:cs typeface="Times New Roman"/>
                        </a:rPr>
                        <a:t>5</a:t>
                      </a:r>
                      <a:r>
                        <a:rPr lang="ja-JP" sz="1050" kern="100">
                          <a:effectLst/>
                          <a:latin typeface="メイリオ" panose="020B0604030504040204" pitchFamily="50" charset="-128"/>
                          <a:ea typeface="メイリオ" panose="020B0604030504040204" pitchFamily="50" charset="-128"/>
                          <a:cs typeface="Times New Roman"/>
                        </a:rPr>
                        <a:t>月</a:t>
                      </a:r>
                    </a:p>
                  </a:txBody>
                  <a:tcPr marL="36000" marR="36000" marT="36000" marB="36000"/>
                </a:tc>
                <a:tc>
                  <a:txBody>
                    <a:bodyPr/>
                    <a:lstStyle/>
                    <a:p>
                      <a:pPr algn="just">
                        <a:spcAft>
                          <a:spcPts val="0"/>
                        </a:spcAft>
                      </a:pPr>
                      <a:r>
                        <a:rPr lang="ja-JP" sz="1050" kern="100">
                          <a:effectLst/>
                          <a:latin typeface="メイリオ" panose="020B0604030504040204" pitchFamily="50" charset="-128"/>
                          <a:ea typeface="メイリオ" panose="020B0604030504040204" pitchFamily="50" charset="-128"/>
                          <a:cs typeface="Times New Roman"/>
                        </a:rPr>
                        <a:t>「透明性アジェンダ」発表</a:t>
                      </a:r>
                    </a:p>
                  </a:txBody>
                  <a:tcPr marL="36000" marR="36000" marT="36000" marB="36000"/>
                </a:tc>
                <a:tc>
                  <a:txBody>
                    <a:bodyPr/>
                    <a:lstStyle/>
                    <a:p>
                      <a:pPr algn="just">
                        <a:spcAft>
                          <a:spcPts val="0"/>
                        </a:spcAft>
                      </a:pPr>
                      <a:r>
                        <a:rPr lang="ja-JP" sz="1050" kern="100">
                          <a:effectLst/>
                          <a:latin typeface="メイリオ" panose="020B0604030504040204" pitchFamily="50" charset="-128"/>
                          <a:ea typeface="メイリオ" panose="020B0604030504040204" pitchFamily="50" charset="-128"/>
                          <a:cs typeface="Times New Roman"/>
                        </a:rPr>
                        <a:t>イギリス</a:t>
                      </a:r>
                    </a:p>
                  </a:txBody>
                  <a:tcPr marL="36000" marR="36000" marT="36000" marB="36000"/>
                </a:tc>
              </a:tr>
              <a:tr h="206686">
                <a:tc>
                  <a:txBody>
                    <a:bodyPr/>
                    <a:lstStyle/>
                    <a:p>
                      <a:pPr algn="just">
                        <a:spcAft>
                          <a:spcPts val="0"/>
                        </a:spcAft>
                      </a:pPr>
                      <a:r>
                        <a:rPr lang="en-US" sz="1050" kern="100">
                          <a:effectLst/>
                          <a:latin typeface="メイリオ" panose="020B0604030504040204" pitchFamily="50" charset="-128"/>
                          <a:ea typeface="メイリオ" panose="020B0604030504040204" pitchFamily="50" charset="-128"/>
                          <a:cs typeface="Times New Roman"/>
                        </a:rPr>
                        <a:t>2010</a:t>
                      </a:r>
                      <a:r>
                        <a:rPr lang="ja-JP" sz="1050" kern="100">
                          <a:effectLst/>
                          <a:latin typeface="メイリオ" panose="020B0604030504040204" pitchFamily="50" charset="-128"/>
                          <a:ea typeface="メイリオ" panose="020B0604030504040204" pitchFamily="50" charset="-128"/>
                          <a:cs typeface="Times New Roman"/>
                        </a:rPr>
                        <a:t>年</a:t>
                      </a:r>
                      <a:r>
                        <a:rPr lang="en-US" sz="1050" kern="100">
                          <a:effectLst/>
                          <a:latin typeface="メイリオ" panose="020B0604030504040204" pitchFamily="50" charset="-128"/>
                          <a:ea typeface="メイリオ" panose="020B0604030504040204" pitchFamily="50" charset="-128"/>
                          <a:cs typeface="Times New Roman"/>
                        </a:rPr>
                        <a:t>11</a:t>
                      </a:r>
                      <a:r>
                        <a:rPr lang="ja-JP" sz="1050" kern="100">
                          <a:effectLst/>
                          <a:latin typeface="メイリオ" panose="020B0604030504040204" pitchFamily="50" charset="-128"/>
                          <a:ea typeface="メイリオ" panose="020B0604030504040204" pitchFamily="50" charset="-128"/>
                          <a:cs typeface="Times New Roman"/>
                        </a:rPr>
                        <a:t>月</a:t>
                      </a:r>
                    </a:p>
                  </a:txBody>
                  <a:tcPr marL="36000" marR="36000" marT="36000" marB="36000"/>
                </a:tc>
                <a:tc>
                  <a:txBody>
                    <a:bodyPr/>
                    <a:lstStyle/>
                    <a:p>
                      <a:pPr algn="just">
                        <a:spcAft>
                          <a:spcPts val="0"/>
                        </a:spcAft>
                      </a:pPr>
                      <a:r>
                        <a:rPr lang="en-US" sz="1050" kern="100">
                          <a:effectLst/>
                          <a:latin typeface="メイリオ" panose="020B0604030504040204" pitchFamily="50" charset="-128"/>
                          <a:ea typeface="メイリオ" panose="020B0604030504040204" pitchFamily="50" charset="-128"/>
                          <a:cs typeface="Times New Roman"/>
                        </a:rPr>
                        <a:t>Etalab</a:t>
                      </a:r>
                      <a:r>
                        <a:rPr lang="ja-JP" sz="1050" kern="100">
                          <a:effectLst/>
                          <a:latin typeface="メイリオ" panose="020B0604030504040204" pitchFamily="50" charset="-128"/>
                          <a:ea typeface="メイリオ" panose="020B0604030504040204" pitchFamily="50" charset="-128"/>
                          <a:cs typeface="Times New Roman"/>
                        </a:rPr>
                        <a:t>の設立に関する閣議決定</a:t>
                      </a:r>
                    </a:p>
                  </a:txBody>
                  <a:tcPr marL="36000" marR="36000" marT="36000" marB="36000"/>
                </a:tc>
                <a:tc>
                  <a:txBody>
                    <a:bodyPr/>
                    <a:lstStyle/>
                    <a:p>
                      <a:pPr algn="just">
                        <a:spcAft>
                          <a:spcPts val="0"/>
                        </a:spcAft>
                      </a:pPr>
                      <a:r>
                        <a:rPr lang="ja-JP" sz="1050" kern="100">
                          <a:effectLst/>
                          <a:latin typeface="メイリオ" panose="020B0604030504040204" pitchFamily="50" charset="-128"/>
                          <a:ea typeface="メイリオ" panose="020B0604030504040204" pitchFamily="50" charset="-128"/>
                          <a:cs typeface="Times New Roman"/>
                        </a:rPr>
                        <a:t>フランス</a:t>
                      </a:r>
                    </a:p>
                  </a:txBody>
                  <a:tcPr marL="36000" marR="36000" marT="36000" marB="36000"/>
                </a:tc>
              </a:tr>
              <a:tr h="206686">
                <a:tc>
                  <a:txBody>
                    <a:bodyPr/>
                    <a:lstStyle/>
                    <a:p>
                      <a:pPr algn="just">
                        <a:spcAft>
                          <a:spcPts val="0"/>
                        </a:spcAft>
                      </a:pPr>
                      <a:r>
                        <a:rPr lang="en-US" sz="1050" kern="100">
                          <a:effectLst/>
                          <a:latin typeface="メイリオ" panose="020B0604030504040204" pitchFamily="50" charset="-128"/>
                          <a:ea typeface="メイリオ" panose="020B0604030504040204" pitchFamily="50" charset="-128"/>
                          <a:cs typeface="Times New Roman"/>
                        </a:rPr>
                        <a:t>2011</a:t>
                      </a:r>
                      <a:r>
                        <a:rPr lang="ja-JP" sz="1050" kern="100">
                          <a:effectLst/>
                          <a:latin typeface="メイリオ" panose="020B0604030504040204" pitchFamily="50" charset="-128"/>
                          <a:ea typeface="メイリオ" panose="020B0604030504040204" pitchFamily="50" charset="-128"/>
                          <a:cs typeface="Times New Roman"/>
                        </a:rPr>
                        <a:t>年</a:t>
                      </a:r>
                      <a:r>
                        <a:rPr lang="en-US" sz="1050" kern="100">
                          <a:effectLst/>
                          <a:latin typeface="メイリオ" panose="020B0604030504040204" pitchFamily="50" charset="-128"/>
                          <a:ea typeface="メイリオ" panose="020B0604030504040204" pitchFamily="50" charset="-128"/>
                          <a:cs typeface="Times New Roman"/>
                        </a:rPr>
                        <a:t>12</a:t>
                      </a:r>
                      <a:r>
                        <a:rPr lang="ja-JP" sz="1050" kern="100">
                          <a:effectLst/>
                          <a:latin typeface="メイリオ" panose="020B0604030504040204" pitchFamily="50" charset="-128"/>
                          <a:ea typeface="メイリオ" panose="020B0604030504040204" pitchFamily="50" charset="-128"/>
                          <a:cs typeface="Times New Roman"/>
                        </a:rPr>
                        <a:t>月</a:t>
                      </a:r>
                    </a:p>
                  </a:txBody>
                  <a:tcPr marL="36000" marR="36000" marT="36000" marB="36000"/>
                </a:tc>
                <a:tc>
                  <a:txBody>
                    <a:bodyPr/>
                    <a:lstStyle/>
                    <a:p>
                      <a:pPr algn="just">
                        <a:spcAft>
                          <a:spcPts val="0"/>
                        </a:spcAft>
                      </a:pPr>
                      <a:r>
                        <a:rPr lang="ja-JP" sz="1050" kern="100">
                          <a:effectLst/>
                          <a:latin typeface="メイリオ" panose="020B0604030504040204" pitchFamily="50" charset="-128"/>
                          <a:ea typeface="メイリオ" panose="020B0604030504040204" pitchFamily="50" charset="-128"/>
                          <a:cs typeface="Times New Roman"/>
                        </a:rPr>
                        <a:t>データポータルサイト</a:t>
                      </a:r>
                      <a:r>
                        <a:rPr lang="en-US" sz="1050" kern="100">
                          <a:effectLst/>
                          <a:latin typeface="メイリオ" panose="020B0604030504040204" pitchFamily="50" charset="-128"/>
                          <a:ea typeface="メイリオ" panose="020B0604030504040204" pitchFamily="50" charset="-128"/>
                          <a:cs typeface="Times New Roman"/>
                        </a:rPr>
                        <a:t>data.gouv.fr</a:t>
                      </a:r>
                      <a:r>
                        <a:rPr lang="ja-JP" sz="1050" kern="100">
                          <a:effectLst/>
                          <a:latin typeface="メイリオ" panose="020B0604030504040204" pitchFamily="50" charset="-128"/>
                          <a:ea typeface="メイリオ" panose="020B0604030504040204" pitchFamily="50" charset="-128"/>
                          <a:cs typeface="Times New Roman"/>
                        </a:rPr>
                        <a:t>開設</a:t>
                      </a:r>
                    </a:p>
                  </a:txBody>
                  <a:tcPr marL="36000" marR="36000" marT="36000" marB="36000"/>
                </a:tc>
                <a:tc>
                  <a:txBody>
                    <a:bodyPr/>
                    <a:lstStyle/>
                    <a:p>
                      <a:pPr algn="just">
                        <a:spcAft>
                          <a:spcPts val="0"/>
                        </a:spcAft>
                      </a:pPr>
                      <a:r>
                        <a:rPr lang="ja-JP" sz="1050" kern="100">
                          <a:effectLst/>
                          <a:latin typeface="メイリオ" panose="020B0604030504040204" pitchFamily="50" charset="-128"/>
                          <a:ea typeface="メイリオ" panose="020B0604030504040204" pitchFamily="50" charset="-128"/>
                          <a:cs typeface="Times New Roman"/>
                        </a:rPr>
                        <a:t>フランス</a:t>
                      </a:r>
                    </a:p>
                  </a:txBody>
                  <a:tcPr marL="36000" marR="36000" marT="36000" marB="36000"/>
                </a:tc>
              </a:tr>
              <a:tr h="206686">
                <a:tc>
                  <a:txBody>
                    <a:bodyPr/>
                    <a:lstStyle/>
                    <a:p>
                      <a:pPr algn="just">
                        <a:spcAft>
                          <a:spcPts val="0"/>
                        </a:spcAft>
                      </a:pPr>
                      <a:r>
                        <a:rPr lang="en-US" sz="1050" kern="100">
                          <a:effectLst/>
                          <a:latin typeface="メイリオ" panose="020B0604030504040204" pitchFamily="50" charset="-128"/>
                          <a:ea typeface="メイリオ" panose="020B0604030504040204" pitchFamily="50" charset="-128"/>
                          <a:cs typeface="Times New Roman"/>
                        </a:rPr>
                        <a:t>2011</a:t>
                      </a:r>
                      <a:r>
                        <a:rPr lang="ja-JP" sz="1050" kern="100">
                          <a:effectLst/>
                          <a:latin typeface="メイリオ" panose="020B0604030504040204" pitchFamily="50" charset="-128"/>
                          <a:ea typeface="メイリオ" panose="020B0604030504040204" pitchFamily="50" charset="-128"/>
                          <a:cs typeface="Times New Roman"/>
                        </a:rPr>
                        <a:t>年</a:t>
                      </a:r>
                      <a:r>
                        <a:rPr lang="en-US" sz="1050" kern="100">
                          <a:effectLst/>
                          <a:latin typeface="メイリオ" panose="020B0604030504040204" pitchFamily="50" charset="-128"/>
                          <a:ea typeface="メイリオ" panose="020B0604030504040204" pitchFamily="50" charset="-128"/>
                          <a:cs typeface="Times New Roman"/>
                        </a:rPr>
                        <a:t>12</a:t>
                      </a:r>
                      <a:r>
                        <a:rPr lang="ja-JP" sz="1050" kern="100">
                          <a:effectLst/>
                          <a:latin typeface="メイリオ" panose="020B0604030504040204" pitchFamily="50" charset="-128"/>
                          <a:ea typeface="メイリオ" panose="020B0604030504040204" pitchFamily="50" charset="-128"/>
                          <a:cs typeface="Times New Roman"/>
                        </a:rPr>
                        <a:t>月</a:t>
                      </a:r>
                    </a:p>
                  </a:txBody>
                  <a:tcPr marL="36000" marR="36000" marT="36000" marB="36000"/>
                </a:tc>
                <a:tc>
                  <a:txBody>
                    <a:bodyPr/>
                    <a:lstStyle/>
                    <a:p>
                      <a:pPr algn="just">
                        <a:spcAft>
                          <a:spcPts val="0"/>
                        </a:spcAft>
                      </a:pPr>
                      <a:r>
                        <a:rPr lang="ja-JP" sz="1050" kern="100">
                          <a:effectLst/>
                          <a:latin typeface="メイリオ" panose="020B0604030504040204" pitchFamily="50" charset="-128"/>
                          <a:ea typeface="メイリオ" panose="020B0604030504040204" pitchFamily="50" charset="-128"/>
                          <a:cs typeface="Times New Roman"/>
                        </a:rPr>
                        <a:t>欧州オープンデータ戦略</a:t>
                      </a:r>
                    </a:p>
                  </a:txBody>
                  <a:tcPr marL="36000" marR="36000" marT="36000" marB="36000"/>
                </a:tc>
                <a:tc>
                  <a:txBody>
                    <a:bodyPr/>
                    <a:lstStyle/>
                    <a:p>
                      <a:pPr algn="just">
                        <a:spcAft>
                          <a:spcPts val="0"/>
                        </a:spcAft>
                      </a:pPr>
                      <a:r>
                        <a:rPr lang="ja-JP" sz="1050" kern="100">
                          <a:effectLst/>
                          <a:latin typeface="メイリオ" panose="020B0604030504040204" pitchFamily="50" charset="-128"/>
                          <a:ea typeface="メイリオ" panose="020B0604030504040204" pitchFamily="50" charset="-128"/>
                          <a:cs typeface="Times New Roman"/>
                        </a:rPr>
                        <a:t>欧州委員会</a:t>
                      </a:r>
                    </a:p>
                  </a:txBody>
                  <a:tcPr marL="36000" marR="36000" marT="36000" marB="36000"/>
                </a:tc>
              </a:tr>
              <a:tr h="206686">
                <a:tc>
                  <a:txBody>
                    <a:bodyPr/>
                    <a:lstStyle/>
                    <a:p>
                      <a:pPr algn="just">
                        <a:spcAft>
                          <a:spcPts val="0"/>
                        </a:spcAft>
                      </a:pPr>
                      <a:r>
                        <a:rPr lang="en-US" sz="1050" kern="100">
                          <a:effectLst/>
                          <a:latin typeface="メイリオ" panose="020B0604030504040204" pitchFamily="50" charset="-128"/>
                          <a:ea typeface="メイリオ" panose="020B0604030504040204" pitchFamily="50" charset="-128"/>
                          <a:cs typeface="Times New Roman"/>
                        </a:rPr>
                        <a:t>2013</a:t>
                      </a:r>
                      <a:r>
                        <a:rPr lang="ja-JP" sz="1050" kern="100">
                          <a:effectLst/>
                          <a:latin typeface="メイリオ" panose="020B0604030504040204" pitchFamily="50" charset="-128"/>
                          <a:ea typeface="メイリオ" panose="020B0604030504040204" pitchFamily="50" charset="-128"/>
                          <a:cs typeface="Times New Roman"/>
                        </a:rPr>
                        <a:t>年</a:t>
                      </a:r>
                      <a:r>
                        <a:rPr lang="en-US" sz="1050" kern="100">
                          <a:effectLst/>
                          <a:latin typeface="メイリオ" panose="020B0604030504040204" pitchFamily="50" charset="-128"/>
                          <a:ea typeface="メイリオ" panose="020B0604030504040204" pitchFamily="50" charset="-128"/>
                          <a:cs typeface="Times New Roman"/>
                        </a:rPr>
                        <a:t>6</a:t>
                      </a:r>
                      <a:r>
                        <a:rPr lang="ja-JP" sz="1050" kern="100">
                          <a:effectLst/>
                          <a:latin typeface="メイリオ" panose="020B0604030504040204" pitchFamily="50" charset="-128"/>
                          <a:ea typeface="メイリオ" panose="020B0604030504040204" pitchFamily="50" charset="-128"/>
                          <a:cs typeface="Times New Roman"/>
                        </a:rPr>
                        <a:t>月</a:t>
                      </a:r>
                    </a:p>
                  </a:txBody>
                  <a:tcPr marL="36000" marR="36000" marT="36000" marB="36000"/>
                </a:tc>
                <a:tc>
                  <a:txBody>
                    <a:bodyPr/>
                    <a:lstStyle/>
                    <a:p>
                      <a:pPr algn="just">
                        <a:spcAft>
                          <a:spcPts val="0"/>
                        </a:spcAft>
                      </a:pPr>
                      <a:r>
                        <a:rPr lang="ja-JP" sz="1050" kern="100" dirty="0">
                          <a:effectLst/>
                          <a:latin typeface="メイリオ" panose="020B0604030504040204" pitchFamily="50" charset="-128"/>
                          <a:ea typeface="メイリオ" panose="020B0604030504040204" pitchFamily="50" charset="-128"/>
                          <a:cs typeface="Times New Roman"/>
                        </a:rPr>
                        <a:t>オープンデータ憲章</a:t>
                      </a:r>
                    </a:p>
                  </a:txBody>
                  <a:tcPr marL="36000" marR="36000" marT="36000" marB="36000"/>
                </a:tc>
                <a:tc>
                  <a:txBody>
                    <a:bodyPr/>
                    <a:lstStyle/>
                    <a:p>
                      <a:pPr algn="just">
                        <a:spcAft>
                          <a:spcPts val="0"/>
                        </a:spcAft>
                      </a:pPr>
                      <a:r>
                        <a:rPr lang="en-US" sz="1050" kern="100" dirty="0">
                          <a:effectLst/>
                          <a:latin typeface="メイリオ" panose="020B0604030504040204" pitchFamily="50" charset="-128"/>
                          <a:ea typeface="メイリオ" panose="020B0604030504040204" pitchFamily="50" charset="-128"/>
                          <a:cs typeface="Times New Roman"/>
                        </a:rPr>
                        <a:t>G8</a:t>
                      </a:r>
                      <a:endParaRPr lang="ja-JP" sz="1050" kern="100" dirty="0">
                        <a:effectLst/>
                        <a:latin typeface="メイリオ" panose="020B0604030504040204" pitchFamily="50" charset="-128"/>
                        <a:ea typeface="メイリオ" panose="020B0604030504040204" pitchFamily="50" charset="-128"/>
                        <a:cs typeface="Times New Roman"/>
                      </a:endParaRPr>
                    </a:p>
                  </a:txBody>
                  <a:tcPr marL="36000" marR="36000" marT="36000" marB="36000"/>
                </a:tc>
              </a:tr>
            </a:tbl>
          </a:graphicData>
        </a:graphic>
      </p:graphicFrame>
    </p:spTree>
    <p:extLst>
      <p:ext uri="{BB962C8B-B14F-4D97-AF65-F5344CB8AC3E}">
        <p14:creationId xmlns:p14="http://schemas.microsoft.com/office/powerpoint/2010/main" val="3605336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2.1</a:t>
            </a:r>
            <a:r>
              <a:rPr lang="ja-JP" altLang="en-US" dirty="0"/>
              <a:t> オープンデータに関する主な動向</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en-US" altLang="ja-JP" dirty="0"/>
              <a:t>G8</a:t>
            </a:r>
            <a:r>
              <a:rPr lang="ja-JP" altLang="en-US" dirty="0"/>
              <a:t>サミット「オープンデータ憲章」における</a:t>
            </a:r>
            <a:r>
              <a:rPr kumimoji="1" lang="ja-JP" altLang="en-US" dirty="0" smtClean="0"/>
              <a:t>「オープンデータの原則」</a:t>
            </a:r>
          </a:p>
          <a:p>
            <a:pPr marL="698500" lvl="1" indent="-342900">
              <a:buFont typeface="+mj-lt"/>
              <a:buAutoNum type="arabicPeriod"/>
            </a:pPr>
            <a:r>
              <a:rPr lang="en-US" altLang="ja-JP" dirty="0" smtClean="0"/>
              <a:t>Open </a:t>
            </a:r>
            <a:r>
              <a:rPr lang="en-US" altLang="ja-JP" dirty="0"/>
              <a:t>Data by Default</a:t>
            </a:r>
            <a:r>
              <a:rPr lang="ja-JP" altLang="en-US" dirty="0"/>
              <a:t>（原則としてのオープンデータ）</a:t>
            </a:r>
          </a:p>
          <a:p>
            <a:pPr lvl="2"/>
            <a:r>
              <a:rPr lang="ja-JP" altLang="en-US" dirty="0" smtClean="0"/>
              <a:t>データ</a:t>
            </a:r>
            <a:r>
              <a:rPr lang="ja-JP" altLang="en-US" dirty="0"/>
              <a:t>によっては、公表出来ないという合理的な理由があることを認識しつつ、この憲章で示されているように、政府のデータすべてが、原則として公表されるという期待を醸成する。</a:t>
            </a:r>
          </a:p>
          <a:p>
            <a:pPr marL="698500" lvl="1" indent="-342900">
              <a:buFont typeface="+mj-lt"/>
              <a:buAutoNum type="arabicPeriod"/>
            </a:pPr>
            <a:r>
              <a:rPr lang="en-US" altLang="ja-JP" dirty="0" smtClean="0"/>
              <a:t>Quality </a:t>
            </a:r>
            <a:r>
              <a:rPr lang="en-US" altLang="ja-JP" dirty="0"/>
              <a:t>and Quantity</a:t>
            </a:r>
            <a:r>
              <a:rPr lang="ja-JP" altLang="en-US" dirty="0"/>
              <a:t>（質と量）</a:t>
            </a:r>
          </a:p>
          <a:p>
            <a:pPr lvl="2"/>
            <a:r>
              <a:rPr lang="ja-JP" altLang="en-US" dirty="0" smtClean="0"/>
              <a:t>時宜</a:t>
            </a:r>
            <a:r>
              <a:rPr lang="ja-JP" altLang="en-US" dirty="0"/>
              <a:t>を得た、包括的且つ正確な質の高いオープンデータを公表する。</a:t>
            </a:r>
          </a:p>
          <a:p>
            <a:pPr lvl="2"/>
            <a:r>
              <a:rPr lang="ja-JP" altLang="en-US" dirty="0" smtClean="0"/>
              <a:t>データ</a:t>
            </a:r>
            <a:r>
              <a:rPr lang="ja-JP" altLang="en-US" dirty="0"/>
              <a:t>の情報は、多言語に訳される必要はないが、平易且つ明確な言語で記述されることを確保する。</a:t>
            </a:r>
          </a:p>
          <a:p>
            <a:pPr lvl="2"/>
            <a:r>
              <a:rPr lang="ja-JP" altLang="en-US" dirty="0" smtClean="0"/>
              <a:t>データ</a:t>
            </a:r>
            <a:r>
              <a:rPr lang="ja-JP" altLang="en-US" dirty="0"/>
              <a:t>が、強みや弱みや分析の限界等、その特性がわかるように説明されることを確保する。</a:t>
            </a:r>
          </a:p>
          <a:p>
            <a:pPr lvl="2"/>
            <a:r>
              <a:rPr lang="ja-JP" altLang="en-US" dirty="0" smtClean="0"/>
              <a:t>可能</a:t>
            </a:r>
            <a:r>
              <a:rPr lang="ja-JP" altLang="en-US" dirty="0"/>
              <a:t>な限り早急に公表する。</a:t>
            </a:r>
          </a:p>
          <a:p>
            <a:pPr marL="698500" lvl="1" indent="-342900">
              <a:buFont typeface="+mj-lt"/>
              <a:buAutoNum type="arabicPeriod"/>
            </a:pPr>
            <a:r>
              <a:rPr lang="en-US" altLang="ja-JP" dirty="0" smtClean="0"/>
              <a:t>Usable </a:t>
            </a:r>
            <a:r>
              <a:rPr lang="en-US" altLang="ja-JP" dirty="0"/>
              <a:t>by All</a:t>
            </a:r>
            <a:r>
              <a:rPr lang="ja-JP" altLang="en-US" dirty="0"/>
              <a:t>（すべての人々が利用できる）</a:t>
            </a:r>
          </a:p>
          <a:p>
            <a:pPr lvl="2"/>
            <a:r>
              <a:rPr lang="ja-JP" altLang="en-US" dirty="0" smtClean="0"/>
              <a:t>幅広い</a:t>
            </a:r>
            <a:r>
              <a:rPr lang="ja-JP" altLang="en-US" dirty="0"/>
              <a:t>用途のために、誰もが入手可能なオープンな形式でデータを公表する。</a:t>
            </a:r>
          </a:p>
          <a:p>
            <a:pPr lvl="2"/>
            <a:r>
              <a:rPr lang="ja-JP" altLang="en-US" dirty="0" smtClean="0"/>
              <a:t>可能</a:t>
            </a:r>
            <a:r>
              <a:rPr lang="ja-JP" altLang="en-US" dirty="0"/>
              <a:t>な限り多くのデータを公表する。</a:t>
            </a:r>
          </a:p>
          <a:p>
            <a:pPr marL="698500" lvl="1" indent="-342900">
              <a:buFont typeface="+mj-lt"/>
              <a:buAutoNum type="arabicPeriod"/>
            </a:pPr>
            <a:r>
              <a:rPr lang="en-US" altLang="ja-JP" dirty="0" smtClean="0"/>
              <a:t>Releasing </a:t>
            </a:r>
            <a:r>
              <a:rPr lang="en-US" altLang="ja-JP" dirty="0"/>
              <a:t>Data for Improved Governance</a:t>
            </a:r>
            <a:r>
              <a:rPr lang="ja-JP" altLang="en-US" dirty="0"/>
              <a:t>（ガバナンス改善のためのデータの公表）</a:t>
            </a:r>
          </a:p>
          <a:p>
            <a:pPr lvl="2"/>
            <a:r>
              <a:rPr lang="ja-JP" altLang="en-US" dirty="0" smtClean="0"/>
              <a:t>オープンデータ</a:t>
            </a:r>
            <a:r>
              <a:rPr lang="ja-JP" altLang="en-US" dirty="0"/>
              <a:t>の恩恵を世界中の誰もが享受出来るように、技術的専門性や経験を共有する。</a:t>
            </a:r>
          </a:p>
          <a:p>
            <a:pPr lvl="2"/>
            <a:r>
              <a:rPr lang="ja-JP" altLang="en-US" dirty="0" smtClean="0"/>
              <a:t>データ</a:t>
            </a:r>
            <a:r>
              <a:rPr lang="ja-JP" altLang="en-US" dirty="0"/>
              <a:t>の収集、基準及び公表プロセスに関して透明性を確保する。</a:t>
            </a:r>
          </a:p>
          <a:p>
            <a:pPr marL="698500" lvl="1" indent="-342900">
              <a:buFont typeface="+mj-lt"/>
              <a:buAutoNum type="arabicPeriod"/>
            </a:pPr>
            <a:r>
              <a:rPr lang="en-US" altLang="ja-JP" dirty="0" smtClean="0"/>
              <a:t>Releasing </a:t>
            </a:r>
            <a:r>
              <a:rPr lang="en-US" altLang="ja-JP" dirty="0"/>
              <a:t>Data for Innovation</a:t>
            </a:r>
            <a:r>
              <a:rPr lang="ja-JP" altLang="en-US" dirty="0"/>
              <a:t>（イノベーションのためのデータを公表）</a:t>
            </a:r>
          </a:p>
          <a:p>
            <a:pPr lvl="2"/>
            <a:r>
              <a:rPr lang="ja-JP" altLang="en-US" dirty="0" smtClean="0"/>
              <a:t>オープンデータ</a:t>
            </a:r>
            <a:r>
              <a:rPr lang="ja-JP" altLang="en-US" dirty="0"/>
              <a:t>・リテラシ－を高め、オープンデータに携わる人々を育成する。</a:t>
            </a:r>
          </a:p>
          <a:p>
            <a:pPr lvl="2"/>
            <a:r>
              <a:rPr lang="ja-JP" altLang="en-US" dirty="0" smtClean="0"/>
              <a:t>将来</a:t>
            </a:r>
            <a:r>
              <a:rPr lang="ja-JP" altLang="en-US" dirty="0"/>
              <a:t>世代のデータイノベーターの能力を強化する。</a:t>
            </a:r>
          </a:p>
          <a:p>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18</a:t>
            </a:fld>
            <a:endParaRPr lang="en-US" altLang="ja-JP" dirty="0"/>
          </a:p>
        </p:txBody>
      </p:sp>
    </p:spTree>
    <p:extLst>
      <p:ext uri="{BB962C8B-B14F-4D97-AF65-F5344CB8AC3E}">
        <p14:creationId xmlns:p14="http://schemas.microsoft.com/office/powerpoint/2010/main" val="691178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2.2 </a:t>
            </a:r>
            <a:r>
              <a:rPr kumimoji="1" lang="ja-JP" altLang="en-US" dirty="0" smtClean="0"/>
              <a:t>オープンデータの意義</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smtClean="0"/>
              <a:t>「電子行政オープンデータ戦略」に挙げられた</a:t>
            </a:r>
            <a:r>
              <a:rPr kumimoji="1" lang="en-US" altLang="ja-JP" dirty="0" smtClean="0"/>
              <a:t>3</a:t>
            </a:r>
            <a:r>
              <a:rPr kumimoji="1" lang="ja-JP" altLang="en-US" dirty="0" err="1" smtClean="0"/>
              <a:t>つの</a:t>
            </a:r>
            <a:r>
              <a:rPr kumimoji="1" lang="ja-JP" altLang="en-US" dirty="0" smtClean="0"/>
              <a:t>意義</a:t>
            </a:r>
          </a:p>
          <a:p>
            <a:pPr lvl="1"/>
            <a:r>
              <a:rPr lang="ja-JP" altLang="en-US" dirty="0"/>
              <a:t>透明性・信頼性の</a:t>
            </a:r>
            <a:r>
              <a:rPr lang="ja-JP" altLang="en-US" dirty="0" smtClean="0"/>
              <a:t>向上</a:t>
            </a:r>
          </a:p>
          <a:p>
            <a:pPr lvl="1"/>
            <a:r>
              <a:rPr lang="ja-JP" altLang="en-US" dirty="0" smtClean="0"/>
              <a:t>国民</a:t>
            </a:r>
            <a:r>
              <a:rPr lang="ja-JP" altLang="en-US" dirty="0"/>
              <a:t>参加・官民協働の</a:t>
            </a:r>
            <a:r>
              <a:rPr lang="ja-JP" altLang="en-US" dirty="0" smtClean="0"/>
              <a:t>推進</a:t>
            </a:r>
          </a:p>
          <a:p>
            <a:pPr lvl="1"/>
            <a:r>
              <a:rPr lang="ja-JP" altLang="en-US" dirty="0" smtClean="0"/>
              <a:t>経済</a:t>
            </a:r>
            <a:r>
              <a:rPr lang="ja-JP" altLang="en-US" dirty="0"/>
              <a:t>の活性化・行政の</a:t>
            </a:r>
            <a:r>
              <a:rPr lang="ja-JP" altLang="en-US" dirty="0" smtClean="0"/>
              <a:t>効率化</a:t>
            </a:r>
          </a:p>
          <a:p>
            <a:r>
              <a:rPr lang="ja-JP" altLang="en-US" dirty="0"/>
              <a:t>「二次利用の促進のための府省のデータ公開に関する基本的考え方（ガイドライン）</a:t>
            </a:r>
            <a:r>
              <a:rPr lang="ja-JP" altLang="en-US" dirty="0" smtClean="0"/>
              <a:t>」に整理された意義</a:t>
            </a:r>
          </a:p>
          <a:p>
            <a:pPr lvl="1"/>
            <a:r>
              <a:rPr kumimoji="1" lang="ja-JP" altLang="en-US" dirty="0" smtClean="0"/>
              <a:t>経済の活性化、新事業の創出</a:t>
            </a:r>
          </a:p>
          <a:p>
            <a:pPr lvl="2"/>
            <a:r>
              <a:rPr lang="ja-JP" altLang="en-US" dirty="0"/>
              <a:t>データ収集や各種コードによるデータの横断的利用が機械で自動的に可能になることからコスト圧縮ができ、新しいサービスを提供するビジネスが可能となる。（例えば、気象、地質、交通その他の観測・調査データのような専門的データを収集・分析してビジネスに活用するなど）</a:t>
            </a:r>
            <a:endParaRPr kumimoji="1" lang="ja-JP" altLang="en-US" dirty="0" smtClean="0"/>
          </a:p>
          <a:p>
            <a:pPr lvl="1"/>
            <a:r>
              <a:rPr lang="ja-JP" altLang="en-US" dirty="0"/>
              <a:t>官民協働による公共サービス（防災・減災を含む。）の実現 </a:t>
            </a:r>
            <a:endParaRPr lang="ja-JP" altLang="en-US" dirty="0" smtClean="0"/>
          </a:p>
          <a:p>
            <a:pPr lvl="2"/>
            <a:r>
              <a:rPr lang="ja-JP" altLang="en-US" dirty="0"/>
              <a:t>複数の行政機関や民間のデータを組み合わせることで、民間からも、生活利便を高めるサービスや災害時に有用なサービスを提供できる。（例えば、子育て、教育、医療、福祉等の身近な公共サービスの内容、品質等を利用者に分かりやすく示す、災害時に迅速に複数の情報を組み合わせた情報発信が可能となるなど）</a:t>
            </a:r>
          </a:p>
          <a:p>
            <a:pPr lvl="1"/>
            <a:r>
              <a:rPr lang="ja-JP" altLang="en-US" dirty="0" smtClean="0"/>
              <a:t>行政</a:t>
            </a:r>
            <a:r>
              <a:rPr lang="ja-JP" altLang="en-US" dirty="0"/>
              <a:t>の透明性・信頼性の</a:t>
            </a:r>
            <a:r>
              <a:rPr lang="ja-JP" altLang="en-US" dirty="0" smtClean="0"/>
              <a:t>向上</a:t>
            </a:r>
          </a:p>
          <a:p>
            <a:pPr lvl="2"/>
            <a:r>
              <a:rPr lang="ja-JP" altLang="en-US" dirty="0"/>
              <a:t>政策・事業に関する計画、決定過程、決定内容、結果等について、横断的に検索・集計・比較することで、政策の変化・特徴の把握や、政策の妥当性の理解・評価ができる。（例えば、補助金や政府支出について、府省、分野、地域、支出先等別に分析するなど）</a:t>
            </a:r>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19</a:t>
            </a:fld>
            <a:endParaRPr lang="en-US" altLang="ja-JP" dirty="0"/>
          </a:p>
        </p:txBody>
      </p:sp>
    </p:spTree>
    <p:extLst>
      <p:ext uri="{BB962C8B-B14F-4D97-AF65-F5344CB8AC3E}">
        <p14:creationId xmlns:p14="http://schemas.microsoft.com/office/powerpoint/2010/main" val="404442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「オープンデータガイド」の全体構成</a:t>
            </a:r>
            <a:endParaRPr kumimoji="1" lang="ja-JP" altLang="en-US" dirty="0"/>
          </a:p>
        </p:txBody>
      </p:sp>
      <p:sp>
        <p:nvSpPr>
          <p:cNvPr id="3" name="コンテンツ プレースホルダー 2"/>
          <p:cNvSpPr>
            <a:spLocks noGrp="1"/>
          </p:cNvSpPr>
          <p:nvPr>
            <p:ph idx="1"/>
          </p:nvPr>
        </p:nvSpPr>
        <p:spPr>
          <a:xfrm>
            <a:off x="351414" y="1143000"/>
            <a:ext cx="9146415" cy="5454352"/>
          </a:xfrm>
        </p:spPr>
        <p:txBody>
          <a:bodyPr>
            <a:normAutofit fontScale="92500" lnSpcReduction="20000"/>
          </a:bodyPr>
          <a:lstStyle/>
          <a:p>
            <a:r>
              <a:rPr kumimoji="1" lang="ja-JP" altLang="en-US" u="sng" dirty="0" smtClean="0"/>
              <a:t>第</a:t>
            </a:r>
            <a:r>
              <a:rPr kumimoji="1" lang="en-US" altLang="ja-JP" u="sng" dirty="0" smtClean="0"/>
              <a:t>I</a:t>
            </a:r>
            <a:r>
              <a:rPr kumimoji="1" lang="ja-JP" altLang="en-US" u="sng" dirty="0" smtClean="0"/>
              <a:t>部 </a:t>
            </a:r>
            <a:r>
              <a:rPr kumimoji="1" lang="en-US" altLang="ja-JP" u="sng" dirty="0" smtClean="0"/>
              <a:t>Getting Started: </a:t>
            </a:r>
            <a:r>
              <a:rPr kumimoji="1" lang="ja-JP" altLang="en-US" u="sng" dirty="0" smtClean="0"/>
              <a:t>オープンデータ</a:t>
            </a:r>
            <a:r>
              <a:rPr lang="ja-JP" altLang="en-US" u="sng" dirty="0" smtClean="0"/>
              <a:t>をはじめよう</a:t>
            </a:r>
            <a:endParaRPr kumimoji="1" lang="ja-JP" altLang="en-US" u="sng" dirty="0" smtClean="0"/>
          </a:p>
          <a:p>
            <a:pPr lvl="1"/>
            <a:r>
              <a:rPr kumimoji="1" lang="ja-JP" altLang="en-US" dirty="0" smtClean="0"/>
              <a:t>第</a:t>
            </a:r>
            <a:r>
              <a:rPr kumimoji="1" lang="en-US" altLang="ja-JP" dirty="0" smtClean="0"/>
              <a:t>1</a:t>
            </a:r>
            <a:r>
              <a:rPr kumimoji="1" lang="ja-JP" altLang="en-US" dirty="0" smtClean="0"/>
              <a:t>章 </a:t>
            </a:r>
            <a:r>
              <a:rPr lang="ja-JP" altLang="en-US" dirty="0" smtClean="0"/>
              <a:t>はじめに</a:t>
            </a:r>
            <a:endParaRPr kumimoji="1" lang="ja-JP" altLang="en-US" dirty="0" smtClean="0"/>
          </a:p>
          <a:p>
            <a:pPr lvl="2"/>
            <a:r>
              <a:rPr kumimoji="1" lang="ja-JP" altLang="en-US" dirty="0" smtClean="0"/>
              <a:t>本書の目的・対象読者</a:t>
            </a:r>
            <a:r>
              <a:rPr lang="ja-JP" altLang="en-US" dirty="0"/>
              <a:t>・構成を示すとともに、本書が利用する用語の定義を行う。</a:t>
            </a:r>
          </a:p>
          <a:p>
            <a:pPr lvl="1"/>
            <a:r>
              <a:rPr kumimoji="1" lang="ja-JP" altLang="en-US" dirty="0" smtClean="0"/>
              <a:t>第</a:t>
            </a:r>
            <a:r>
              <a:rPr kumimoji="1" lang="en-US" altLang="ja-JP" dirty="0" smtClean="0"/>
              <a:t>2</a:t>
            </a:r>
            <a:r>
              <a:rPr kumimoji="1" lang="ja-JP" altLang="en-US" dirty="0" smtClean="0"/>
              <a:t>章 オープンデータの動向と意義</a:t>
            </a:r>
          </a:p>
          <a:p>
            <a:pPr lvl="2"/>
            <a:r>
              <a:rPr lang="ja-JP" altLang="en-US" dirty="0"/>
              <a:t>国内外のオープンデータに関する動向を紹介するとともに、オープンデータの意義について解説する。</a:t>
            </a:r>
            <a:endParaRPr kumimoji="1" lang="ja-JP" altLang="en-US" dirty="0" smtClean="0"/>
          </a:p>
          <a:p>
            <a:pPr lvl="1"/>
            <a:r>
              <a:rPr lang="ja-JP" altLang="en-US" dirty="0" smtClean="0"/>
              <a:t>第</a:t>
            </a:r>
            <a:r>
              <a:rPr lang="en-US" altLang="ja-JP" dirty="0" smtClean="0"/>
              <a:t>3</a:t>
            </a:r>
            <a:r>
              <a:rPr lang="ja-JP" altLang="en-US" dirty="0" smtClean="0"/>
              <a:t>章 オープンデータの作成・公開手順</a:t>
            </a:r>
          </a:p>
          <a:p>
            <a:pPr lvl="2"/>
            <a:r>
              <a:rPr lang="ja-JP" altLang="en-US" dirty="0" smtClean="0"/>
              <a:t>オープンデータの作成・公開手順を、</a:t>
            </a:r>
            <a:r>
              <a:rPr lang="en-US" altLang="ja-JP" dirty="0" smtClean="0"/>
              <a:t>6</a:t>
            </a:r>
            <a:r>
              <a:rPr lang="ja-JP" altLang="en-US" dirty="0" err="1" smtClean="0"/>
              <a:t>つの</a:t>
            </a:r>
            <a:r>
              <a:rPr lang="ja-JP" altLang="en-US" dirty="0" smtClean="0"/>
              <a:t>ステップに分けて解説する。</a:t>
            </a:r>
            <a:endParaRPr lang="en-US" altLang="ja-JP" dirty="0" smtClean="0"/>
          </a:p>
          <a:p>
            <a:pPr lvl="2"/>
            <a:endParaRPr kumimoji="1" lang="ja-JP" altLang="en-US" dirty="0" smtClean="0"/>
          </a:p>
          <a:p>
            <a:r>
              <a:rPr kumimoji="1" lang="ja-JP" altLang="en-US" u="sng" dirty="0" smtClean="0"/>
              <a:t>第</a:t>
            </a:r>
            <a:r>
              <a:rPr lang="en-US" altLang="ja-JP" u="sng" dirty="0" smtClean="0"/>
              <a:t>II</a:t>
            </a:r>
            <a:r>
              <a:rPr lang="ja-JP" altLang="en-US" u="sng" dirty="0" smtClean="0"/>
              <a:t>部 利用ルール編</a:t>
            </a:r>
            <a:r>
              <a:rPr lang="en-US" altLang="ja-JP" u="sng" dirty="0" smtClean="0"/>
              <a:t>: </a:t>
            </a:r>
            <a:r>
              <a:rPr lang="ja-JP" altLang="en-US" u="sng" dirty="0" smtClean="0"/>
              <a:t>データに利用ルールを設定しよう</a:t>
            </a:r>
            <a:endParaRPr lang="en-US" altLang="ja-JP" u="sng" dirty="0" smtClean="0"/>
          </a:p>
          <a:p>
            <a:pPr lvl="1"/>
            <a:r>
              <a:rPr kumimoji="1" lang="ja-JP" altLang="en-US" dirty="0" smtClean="0"/>
              <a:t>第</a:t>
            </a:r>
            <a:r>
              <a:rPr kumimoji="1" lang="en-US" altLang="ja-JP" dirty="0" smtClean="0"/>
              <a:t>4</a:t>
            </a:r>
            <a:r>
              <a:rPr kumimoji="1" lang="ja-JP" altLang="en-US" dirty="0" smtClean="0"/>
              <a:t>章 オープンデータで必要となる利用ルール</a:t>
            </a:r>
          </a:p>
          <a:p>
            <a:pPr lvl="2"/>
            <a:r>
              <a:rPr lang="ja-JP" altLang="en-US" dirty="0"/>
              <a:t>オープンデータにおける利用ルールの重要性について解説するとともに、利用ルールに関する国際的な動向、日本政府における動向について紹介する</a:t>
            </a:r>
            <a:r>
              <a:rPr lang="ja-JP" altLang="en-US" dirty="0" smtClean="0"/>
              <a:t>。</a:t>
            </a:r>
            <a:endParaRPr kumimoji="1" lang="ja-JP" altLang="en-US" dirty="0" smtClean="0"/>
          </a:p>
          <a:p>
            <a:pPr lvl="1"/>
            <a:r>
              <a:rPr kumimoji="1" lang="ja-JP" altLang="en-US" dirty="0" smtClean="0"/>
              <a:t>第</a:t>
            </a:r>
            <a:r>
              <a:rPr kumimoji="1" lang="en-US" altLang="ja-JP" dirty="0" smtClean="0"/>
              <a:t>5</a:t>
            </a:r>
            <a:r>
              <a:rPr kumimoji="1" lang="ja-JP" altLang="en-US" dirty="0" smtClean="0"/>
              <a:t>章 オープンデータ利用ルールの</a:t>
            </a:r>
            <a:r>
              <a:rPr lang="ja-JP" altLang="en-US" dirty="0" smtClean="0"/>
              <a:t>概要</a:t>
            </a:r>
            <a:endParaRPr kumimoji="1" lang="ja-JP" altLang="en-US" dirty="0" smtClean="0"/>
          </a:p>
          <a:p>
            <a:pPr lvl="2"/>
            <a:r>
              <a:rPr lang="ja-JP" altLang="en-US" dirty="0"/>
              <a:t>諸外国政府で採用が進んでいる</a:t>
            </a:r>
            <a:r>
              <a:rPr lang="en-US" altLang="ja-JP" dirty="0" smtClean="0"/>
              <a:t>CC-BY</a:t>
            </a:r>
            <a:r>
              <a:rPr lang="ja-JP" altLang="en-US" dirty="0" smtClean="0"/>
              <a:t>と</a:t>
            </a:r>
            <a:r>
              <a:rPr lang="en-US" altLang="ja-JP" dirty="0" smtClean="0"/>
              <a:t>CC0</a:t>
            </a:r>
            <a:r>
              <a:rPr lang="ja-JP" altLang="en-US" dirty="0" err="1"/>
              <a:t>、</a:t>
            </a:r>
            <a:r>
              <a:rPr lang="ja-JP" altLang="en-US" dirty="0"/>
              <a:t>日本政府で採用される政府標準利用</a:t>
            </a:r>
            <a:r>
              <a:rPr lang="ja-JP" altLang="en-US" dirty="0" smtClean="0"/>
              <a:t>規約（第</a:t>
            </a:r>
            <a:r>
              <a:rPr lang="en-US" altLang="ja-JP" dirty="0" smtClean="0"/>
              <a:t>1.0</a:t>
            </a:r>
            <a:r>
              <a:rPr lang="ja-JP" altLang="en-US" dirty="0" smtClean="0"/>
              <a:t>版）の</a:t>
            </a:r>
            <a:r>
              <a:rPr lang="ja-JP" altLang="en-US" dirty="0"/>
              <a:t>３つの利用ルールの特徴等について解説する</a:t>
            </a:r>
            <a:r>
              <a:rPr lang="ja-JP" altLang="en-US" dirty="0" smtClean="0"/>
              <a:t>。</a:t>
            </a:r>
            <a:endParaRPr kumimoji="1" lang="ja-JP" altLang="en-US" dirty="0" smtClean="0"/>
          </a:p>
          <a:p>
            <a:pPr lvl="1"/>
            <a:r>
              <a:rPr kumimoji="1" lang="ja-JP" altLang="en-US" dirty="0" smtClean="0"/>
              <a:t>第</a:t>
            </a:r>
            <a:r>
              <a:rPr kumimoji="1" lang="en-US" altLang="ja-JP" dirty="0" smtClean="0"/>
              <a:t>6</a:t>
            </a:r>
            <a:r>
              <a:rPr kumimoji="1" lang="ja-JP" altLang="en-US" dirty="0" smtClean="0"/>
              <a:t>章 利用ルールの比較と望ましいルール</a:t>
            </a:r>
            <a:endParaRPr kumimoji="1" lang="en-US" altLang="ja-JP" dirty="0" smtClean="0"/>
          </a:p>
          <a:p>
            <a:pPr lvl="2"/>
            <a:r>
              <a:rPr lang="en-US" altLang="ja-JP" dirty="0"/>
              <a:t>CC-BY</a:t>
            </a:r>
            <a:r>
              <a:rPr lang="ja-JP" altLang="en-US" dirty="0" err="1"/>
              <a:t>、</a:t>
            </a:r>
            <a:r>
              <a:rPr lang="en-US" altLang="ja-JP" dirty="0"/>
              <a:t>CC0</a:t>
            </a:r>
            <a:r>
              <a:rPr lang="ja-JP" altLang="en-US" dirty="0" err="1"/>
              <a:t>、</a:t>
            </a:r>
            <a:r>
              <a:rPr lang="ja-JP" altLang="en-US" dirty="0"/>
              <a:t>政府標準利用</a:t>
            </a:r>
            <a:r>
              <a:rPr lang="ja-JP" altLang="en-US" dirty="0" smtClean="0"/>
              <a:t>規約（第</a:t>
            </a:r>
            <a:r>
              <a:rPr lang="en-US" altLang="ja-JP" dirty="0" smtClean="0"/>
              <a:t>1.0</a:t>
            </a:r>
            <a:r>
              <a:rPr lang="ja-JP" altLang="en-US" dirty="0" smtClean="0"/>
              <a:t>版）の</a:t>
            </a:r>
            <a:r>
              <a:rPr lang="ja-JP" altLang="en-US" dirty="0"/>
              <a:t>３つの利用ルールについて、情報利用者の視点、情報提供者の</a:t>
            </a:r>
            <a:r>
              <a:rPr lang="ja-JP" altLang="en-US" dirty="0" smtClean="0"/>
              <a:t>視点から</a:t>
            </a:r>
            <a:r>
              <a:rPr lang="ja-JP" altLang="en-US" dirty="0"/>
              <a:t>比較を行う。また、比較結果を踏まえ、データをオープンデータとして公開する際に望ましい利用ルールについて解説する。</a:t>
            </a:r>
            <a:endParaRPr kumimoji="1" lang="en-US" altLang="ja-JP" dirty="0" smtClean="0"/>
          </a:p>
          <a:p>
            <a:pPr lvl="1"/>
            <a:r>
              <a:rPr lang="ja-JP" altLang="en-US" dirty="0" smtClean="0"/>
              <a:t>第</a:t>
            </a:r>
            <a:r>
              <a:rPr lang="en-US" altLang="ja-JP" dirty="0" smtClean="0"/>
              <a:t>7</a:t>
            </a:r>
            <a:r>
              <a:rPr lang="ja-JP" altLang="en-US" dirty="0" smtClean="0"/>
              <a:t>章 利用ルールに関する今後の見直しの方向性</a:t>
            </a:r>
            <a:endParaRPr lang="ja-JP" altLang="en-US" dirty="0"/>
          </a:p>
          <a:p>
            <a:pPr lvl="2"/>
            <a:r>
              <a:rPr lang="ja-JP" altLang="en-US" dirty="0"/>
              <a:t>政府標準利用</a:t>
            </a:r>
            <a:r>
              <a:rPr lang="ja-JP" altLang="en-US" dirty="0" smtClean="0"/>
              <a:t>規約（第</a:t>
            </a:r>
            <a:r>
              <a:rPr lang="en-US" altLang="ja-JP" dirty="0" smtClean="0"/>
              <a:t>1.0</a:t>
            </a:r>
            <a:r>
              <a:rPr lang="ja-JP" altLang="en-US" dirty="0" smtClean="0"/>
              <a:t>版）の</a:t>
            </a:r>
            <a:r>
              <a:rPr lang="ja-JP" altLang="en-US" dirty="0"/>
              <a:t>今後の見直し</a:t>
            </a:r>
            <a:r>
              <a:rPr lang="ja-JP" altLang="en-US" dirty="0" smtClean="0"/>
              <a:t>に当たっての</a:t>
            </a:r>
            <a:r>
              <a:rPr lang="ja-JP" altLang="en-US" dirty="0"/>
              <a:t>方向性について述べる。</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a:t>
            </a:fld>
            <a:endParaRPr lang="en-US" altLang="ja-JP" dirty="0"/>
          </a:p>
        </p:txBody>
      </p:sp>
    </p:spTree>
    <p:extLst>
      <p:ext uri="{BB962C8B-B14F-4D97-AF65-F5344CB8AC3E}">
        <p14:creationId xmlns:p14="http://schemas.microsoft.com/office/powerpoint/2010/main" val="3962997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2.3 </a:t>
            </a:r>
            <a:r>
              <a:rPr kumimoji="1" lang="ja-JP" altLang="en-US" dirty="0" smtClean="0"/>
              <a:t>本書におけるオープンデータの定義</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en-US" altLang="ja-JP" dirty="0" smtClean="0"/>
              <a:t>5</a:t>
            </a:r>
            <a:r>
              <a:rPr kumimoji="1" lang="ja-JP" altLang="en-US" dirty="0" smtClean="0"/>
              <a:t>★</a:t>
            </a:r>
            <a:r>
              <a:rPr lang="en-US" altLang="ja-JP" dirty="0" smtClean="0"/>
              <a:t>Open Data</a:t>
            </a:r>
            <a:r>
              <a:rPr lang="ja-JP" altLang="en-US" dirty="0" smtClean="0"/>
              <a:t>によるオープンデータの整理</a:t>
            </a:r>
          </a:p>
          <a:p>
            <a:pPr marL="355600" lvl="1" indent="0">
              <a:buNone/>
            </a:pPr>
            <a:r>
              <a:rPr lang="ja-JP" altLang="en-US" dirty="0" smtClean="0"/>
              <a:t>★１　オープン</a:t>
            </a:r>
            <a:r>
              <a:rPr lang="ja-JP" altLang="en-US" dirty="0"/>
              <a:t>なライセンスで提供されている（データ形式は問わない／画像や</a:t>
            </a:r>
            <a:r>
              <a:rPr lang="en-US" altLang="ja-JP" dirty="0"/>
              <a:t>PDF</a:t>
            </a:r>
            <a:r>
              <a:rPr lang="ja-JP" altLang="en-US" dirty="0"/>
              <a:t>等</a:t>
            </a:r>
            <a:r>
              <a:rPr lang="ja-JP" altLang="en-US" dirty="0" smtClean="0"/>
              <a:t>の</a:t>
            </a:r>
            <a:endParaRPr lang="en-US" altLang="ja-JP" dirty="0" smtClean="0"/>
          </a:p>
          <a:p>
            <a:pPr marL="355600" lvl="1" indent="0">
              <a:buNone/>
            </a:pPr>
            <a:r>
              <a:rPr lang="ja-JP" altLang="en-US" dirty="0"/>
              <a:t>　</a:t>
            </a:r>
            <a:r>
              <a:rPr lang="ja-JP" altLang="en-US" dirty="0" smtClean="0"/>
              <a:t>　　</a:t>
            </a:r>
            <a:r>
              <a:rPr lang="ja-JP" altLang="en-US" dirty="0" smtClean="0"/>
              <a:t>データ</a:t>
            </a:r>
            <a:r>
              <a:rPr lang="ja-JP" altLang="en-US" dirty="0"/>
              <a:t>でも可）</a:t>
            </a:r>
          </a:p>
          <a:p>
            <a:pPr marL="355600" lvl="1" indent="0">
              <a:buNone/>
            </a:pPr>
            <a:r>
              <a:rPr lang="ja-JP" altLang="en-US" dirty="0" smtClean="0"/>
              <a:t>★２　構造化</a:t>
            </a:r>
            <a:r>
              <a:rPr lang="ja-JP" altLang="en-US" dirty="0"/>
              <a:t>されたデータとして公開されている（</a:t>
            </a:r>
            <a:r>
              <a:rPr lang="en-US" altLang="ja-JP" dirty="0"/>
              <a:t>Excel</a:t>
            </a:r>
            <a:r>
              <a:rPr lang="ja-JP" altLang="en-US" dirty="0"/>
              <a:t>や</a:t>
            </a:r>
            <a:r>
              <a:rPr lang="en-US" altLang="ja-JP" dirty="0"/>
              <a:t>Word</a:t>
            </a:r>
            <a:r>
              <a:rPr lang="ja-JP" altLang="en-US" dirty="0"/>
              <a:t>等のデータ）</a:t>
            </a:r>
          </a:p>
          <a:p>
            <a:pPr marL="355600" lvl="1" indent="0">
              <a:buNone/>
            </a:pPr>
            <a:r>
              <a:rPr lang="ja-JP" altLang="en-US" dirty="0" smtClean="0"/>
              <a:t>★３　非独占</a:t>
            </a:r>
            <a:r>
              <a:rPr lang="ja-JP" altLang="en-US" dirty="0"/>
              <a:t>の（標準化された）形式で公開されている（</a:t>
            </a:r>
            <a:r>
              <a:rPr lang="en-US" altLang="ja-JP" dirty="0"/>
              <a:t>CSV</a:t>
            </a:r>
            <a:r>
              <a:rPr lang="ja-JP" altLang="en-US" dirty="0"/>
              <a:t>等のデータ）</a:t>
            </a:r>
          </a:p>
          <a:p>
            <a:pPr marL="355600" lvl="1" indent="0">
              <a:buNone/>
            </a:pPr>
            <a:r>
              <a:rPr lang="ja-JP" altLang="en-US" dirty="0" smtClean="0"/>
              <a:t>★４　物事</a:t>
            </a:r>
            <a:r>
              <a:rPr lang="ja-JP" altLang="en-US" dirty="0"/>
              <a:t>の識別に</a:t>
            </a:r>
            <a:r>
              <a:rPr lang="en-US" altLang="ja-JP" dirty="0"/>
              <a:t>URI</a:t>
            </a:r>
            <a:r>
              <a:rPr lang="ja-JP" altLang="en-US" dirty="0"/>
              <a:t>を利用している（他のデータから参照できる）</a:t>
            </a:r>
          </a:p>
          <a:p>
            <a:pPr marL="355600" lvl="1" indent="0">
              <a:buNone/>
            </a:pPr>
            <a:r>
              <a:rPr lang="ja-JP" altLang="en-US" dirty="0" smtClean="0"/>
              <a:t>★５　他</a:t>
            </a:r>
            <a:r>
              <a:rPr lang="ja-JP" altLang="en-US" dirty="0"/>
              <a:t>のデータにリンクしている（</a:t>
            </a:r>
            <a:r>
              <a:rPr lang="en-US" altLang="ja-JP" dirty="0"/>
              <a:t>Linked Open Data</a:t>
            </a:r>
            <a:r>
              <a:rPr lang="ja-JP" altLang="en-US" dirty="0"/>
              <a:t>）</a:t>
            </a:r>
          </a:p>
          <a:p>
            <a:r>
              <a:rPr lang="ja-JP" altLang="en-US" dirty="0" smtClean="0"/>
              <a:t>「オープンデータハンドブック」によるオープンデータの定義</a:t>
            </a:r>
          </a:p>
          <a:p>
            <a:pPr lvl="1"/>
            <a:r>
              <a:rPr lang="ja-JP" altLang="en-US" dirty="0" smtClean="0"/>
              <a:t>自由</a:t>
            </a:r>
            <a:r>
              <a:rPr lang="ja-JP" altLang="en-US" dirty="0"/>
              <a:t>に使えて再利用もでき、かつ誰でも再配布できるようなデータのこと。従うべき決まりは、せいぜい</a:t>
            </a:r>
            <a:r>
              <a:rPr lang="en-US" altLang="ja-JP" dirty="0"/>
              <a:t>『</a:t>
            </a:r>
            <a:r>
              <a:rPr lang="ja-JP" altLang="en-US" dirty="0"/>
              <a:t>作者のクレジットを残す</a:t>
            </a:r>
            <a:r>
              <a:rPr lang="en-US" altLang="ja-JP" dirty="0"/>
              <a:t>』</a:t>
            </a:r>
            <a:r>
              <a:rPr lang="ja-JP" altLang="en-US" dirty="0"/>
              <a:t>あるいは</a:t>
            </a:r>
            <a:r>
              <a:rPr lang="en-US" altLang="ja-JP" dirty="0"/>
              <a:t>『</a:t>
            </a:r>
            <a:r>
              <a:rPr lang="ja-JP" altLang="en-US" dirty="0"/>
              <a:t>同じ条件で配布する</a:t>
            </a:r>
            <a:r>
              <a:rPr lang="en-US" altLang="ja-JP" dirty="0"/>
              <a:t>』</a:t>
            </a:r>
            <a:r>
              <a:rPr lang="ja-JP" altLang="en-US" dirty="0"/>
              <a:t>程度で</a:t>
            </a:r>
            <a:r>
              <a:rPr lang="ja-JP" altLang="en-US" dirty="0" smtClean="0"/>
              <a:t>ある。</a:t>
            </a:r>
          </a:p>
          <a:p>
            <a:r>
              <a:rPr lang="ja-JP" altLang="en-US" dirty="0"/>
              <a:t>「電子行政オープンデータ戦略</a:t>
            </a:r>
            <a:r>
              <a:rPr lang="ja-JP" altLang="en-US" dirty="0" smtClean="0"/>
              <a:t>」による</a:t>
            </a:r>
            <a:r>
              <a:rPr lang="en-US" altLang="ja-JP" dirty="0" smtClean="0"/>
              <a:t>4</a:t>
            </a:r>
            <a:r>
              <a:rPr lang="ja-JP" altLang="en-US" dirty="0" err="1" smtClean="0"/>
              <a:t>つの</a:t>
            </a:r>
            <a:r>
              <a:rPr lang="ja-JP" altLang="en-US" dirty="0" smtClean="0"/>
              <a:t>基本原則</a:t>
            </a:r>
          </a:p>
          <a:p>
            <a:pPr marL="663670" lvl="1" indent="-457200">
              <a:buFont typeface="+mj-lt"/>
              <a:buAutoNum type="arabicPeriod"/>
            </a:pPr>
            <a:r>
              <a:rPr lang="ja-JP" altLang="en-US" dirty="0"/>
              <a:t>政府自ら積極的に公共データを公開する</a:t>
            </a:r>
            <a:r>
              <a:rPr lang="ja-JP" altLang="en-US" dirty="0" smtClean="0"/>
              <a:t>こと</a:t>
            </a:r>
          </a:p>
          <a:p>
            <a:pPr marL="663670" lvl="1" indent="-457200">
              <a:buFont typeface="+mj-lt"/>
              <a:buAutoNum type="arabicPeriod"/>
            </a:pPr>
            <a:r>
              <a:rPr lang="ja-JP" altLang="en-US" dirty="0" smtClean="0"/>
              <a:t>機械</a:t>
            </a:r>
            <a:r>
              <a:rPr lang="ja-JP" altLang="en-US" dirty="0"/>
              <a:t>判読可能な形式で公開する</a:t>
            </a:r>
            <a:r>
              <a:rPr lang="ja-JP" altLang="en-US" dirty="0" smtClean="0"/>
              <a:t>こと</a:t>
            </a:r>
          </a:p>
          <a:p>
            <a:pPr marL="663670" lvl="1" indent="-457200">
              <a:buFont typeface="+mj-lt"/>
              <a:buAutoNum type="arabicPeriod"/>
            </a:pPr>
            <a:r>
              <a:rPr lang="ja-JP" altLang="en-US" dirty="0" smtClean="0"/>
              <a:t>営利目的</a:t>
            </a:r>
            <a:r>
              <a:rPr lang="ja-JP" altLang="en-US" dirty="0"/>
              <a:t>、非営利目的を問わず活用を促進する</a:t>
            </a:r>
            <a:r>
              <a:rPr lang="ja-JP" altLang="en-US" dirty="0" smtClean="0"/>
              <a:t>こと</a:t>
            </a:r>
          </a:p>
          <a:p>
            <a:pPr marL="663670" lvl="1" indent="-457200">
              <a:buFont typeface="+mj-lt"/>
              <a:buAutoNum type="arabicPeriod"/>
            </a:pPr>
            <a:r>
              <a:rPr lang="ja-JP" altLang="en-US" dirty="0" smtClean="0"/>
              <a:t>取組</a:t>
            </a:r>
            <a:r>
              <a:rPr lang="ja-JP" altLang="en-US" dirty="0"/>
              <a:t>可能な公共データから速やかに公開等の具体的な取組に着手し、成果を確実に蓄積していく</a:t>
            </a:r>
            <a:r>
              <a:rPr lang="ja-JP" altLang="en-US" dirty="0" smtClean="0"/>
              <a:t>こと</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20</a:t>
            </a:fld>
            <a:endParaRPr lang="en-US" altLang="ja-JP" dirty="0"/>
          </a:p>
        </p:txBody>
      </p:sp>
    </p:spTree>
    <p:extLst>
      <p:ext uri="{BB962C8B-B14F-4D97-AF65-F5344CB8AC3E}">
        <p14:creationId xmlns:p14="http://schemas.microsoft.com/office/powerpoint/2010/main" val="1023460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2.3 </a:t>
            </a:r>
            <a:r>
              <a:rPr kumimoji="1" lang="ja-JP" altLang="en-US" dirty="0" smtClean="0"/>
              <a:t>本書によるオープンデータの定義</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「電子</a:t>
            </a:r>
            <a:r>
              <a:rPr lang="ja-JP" altLang="en-US" dirty="0"/>
              <a:t>行政オープンデータ推進のための</a:t>
            </a:r>
            <a:r>
              <a:rPr lang="ja-JP" altLang="en-US" dirty="0" smtClean="0"/>
              <a:t>ロードマップ」によるオープンデータの定義</a:t>
            </a:r>
          </a:p>
          <a:p>
            <a:pPr lvl="1"/>
            <a:r>
              <a:rPr lang="ja-JP" altLang="en-US" dirty="0"/>
              <a:t>「機械判読に適したデータ形式のデータ」を「営利目的も含めた二次利用が可能な利用ルールで公開」</a:t>
            </a:r>
            <a:r>
              <a:rPr lang="ja-JP" altLang="en-US" dirty="0" smtClean="0"/>
              <a:t>すること</a:t>
            </a:r>
          </a:p>
          <a:p>
            <a:endParaRPr kumimoji="1" lang="ja-JP" altLang="en-US" dirty="0"/>
          </a:p>
          <a:p>
            <a:endParaRPr lang="ja-JP" altLang="en-US" dirty="0" smtClean="0"/>
          </a:p>
          <a:p>
            <a:r>
              <a:rPr lang="ja-JP" altLang="en-US" dirty="0" smtClean="0"/>
              <a:t>以上を踏まえて、本書では、オープンデータを以下のとおり定義する。</a:t>
            </a:r>
          </a:p>
          <a:p>
            <a:pPr lvl="1"/>
            <a:r>
              <a:rPr lang="ja-JP" altLang="en-US" dirty="0"/>
              <a:t>「オープンデータ」とは、「営利目的も含めた二次利用が可能な利用ルールで公開」された、「機械判読に適したデータ形式のデータ」である。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21</a:t>
            </a:fld>
            <a:endParaRPr lang="en-US" altLang="ja-JP" dirty="0"/>
          </a:p>
        </p:txBody>
      </p:sp>
      <p:sp>
        <p:nvSpPr>
          <p:cNvPr id="5" name="下矢印 4"/>
          <p:cNvSpPr/>
          <p:nvPr/>
        </p:nvSpPr>
        <p:spPr bwMode="auto">
          <a:xfrm>
            <a:off x="2864768" y="2636912"/>
            <a:ext cx="576064" cy="792088"/>
          </a:xfrm>
          <a:prstGeom prst="downArrow">
            <a:avLst/>
          </a:prstGeom>
          <a:solidFill>
            <a:schemeClr val="accent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97176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3</a:t>
            </a:r>
            <a:r>
              <a:rPr kumimoji="1" lang="ja-JP" altLang="en-US" dirty="0" smtClean="0"/>
              <a:t>章 オープンデータの作成・公開手順 </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本章の概要</a:t>
            </a:r>
          </a:p>
          <a:p>
            <a:pPr lvl="1"/>
            <a:r>
              <a:rPr lang="ja-JP" altLang="en-US" dirty="0"/>
              <a:t>オープンデータの作成・公開手順を</a:t>
            </a:r>
            <a:r>
              <a:rPr lang="ja-JP" altLang="en-US" dirty="0" smtClean="0"/>
              <a:t>、以下の</a:t>
            </a:r>
            <a:r>
              <a:rPr lang="en-US" altLang="ja-JP" dirty="0" smtClean="0"/>
              <a:t>6</a:t>
            </a:r>
            <a:r>
              <a:rPr lang="ja-JP" altLang="en-US" dirty="0" err="1"/>
              <a:t>つの</a:t>
            </a:r>
            <a:r>
              <a:rPr lang="ja-JP" altLang="en-US" dirty="0"/>
              <a:t>ステップに分けて解説する。</a:t>
            </a:r>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22</a:t>
            </a:fld>
            <a:endParaRPr lang="en-US" altLang="ja-JP" dirty="0"/>
          </a:p>
        </p:txBody>
      </p:sp>
      <p:grpSp>
        <p:nvGrpSpPr>
          <p:cNvPr id="29" name="グループ化 28"/>
          <p:cNvGrpSpPr>
            <a:grpSpLocks noChangeAspect="1"/>
          </p:cNvGrpSpPr>
          <p:nvPr/>
        </p:nvGrpSpPr>
        <p:grpSpPr>
          <a:xfrm>
            <a:off x="113651" y="1958783"/>
            <a:ext cx="9735893" cy="4494553"/>
            <a:chOff x="158110" y="1052736"/>
            <a:chExt cx="11698530" cy="5400601"/>
          </a:xfrm>
        </p:grpSpPr>
        <p:sp>
          <p:nvSpPr>
            <p:cNvPr id="5" name="角丸四角形 4"/>
            <p:cNvSpPr/>
            <p:nvPr/>
          </p:nvSpPr>
          <p:spPr bwMode="auto">
            <a:xfrm>
              <a:off x="512610" y="2420888"/>
              <a:ext cx="11344030" cy="1080121"/>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6" name="角丸四角形 5"/>
            <p:cNvSpPr/>
            <p:nvPr/>
          </p:nvSpPr>
          <p:spPr bwMode="auto">
            <a:xfrm>
              <a:off x="253814" y="2204864"/>
              <a:ext cx="2031301" cy="432048"/>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現状把握</a:t>
              </a:r>
            </a:p>
          </p:txBody>
        </p:sp>
        <p:cxnSp>
          <p:nvCxnSpPr>
            <p:cNvPr id="7" name="直線矢印コネクタ 6"/>
            <p:cNvCxnSpPr>
              <a:stCxn id="6" idx="2"/>
              <a:endCxn id="6" idx="2"/>
            </p:cNvCxnSpPr>
            <p:nvPr/>
          </p:nvCxnSpPr>
          <p:spPr bwMode="auto">
            <a:xfrm>
              <a:off x="1269465" y="2636912"/>
              <a:ext cx="0" cy="0"/>
            </a:xfrm>
            <a:prstGeom prst="straightConnector1">
              <a:avLst/>
            </a:prstGeom>
            <a:solidFill>
              <a:schemeClr val="accent1"/>
            </a:solidFill>
            <a:ln w="12700" cap="sq" cmpd="sng" algn="ctr">
              <a:solidFill>
                <a:schemeClr val="tx1"/>
              </a:solidFill>
              <a:prstDash val="solid"/>
              <a:round/>
              <a:headEnd type="none" w="sm" len="sm"/>
              <a:tailEnd type="arrow"/>
            </a:ln>
            <a:effectLst/>
          </p:spPr>
        </p:cxnSp>
        <p:sp>
          <p:nvSpPr>
            <p:cNvPr id="8" name="角丸四角形 7"/>
            <p:cNvSpPr/>
            <p:nvPr/>
          </p:nvSpPr>
          <p:spPr bwMode="auto">
            <a:xfrm>
              <a:off x="1102645" y="2863822"/>
              <a:ext cx="1487176" cy="360040"/>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形式</a:t>
              </a:r>
            </a:p>
          </p:txBody>
        </p:sp>
        <p:sp>
          <p:nvSpPr>
            <p:cNvPr id="9" name="角丸四角形 8"/>
            <p:cNvSpPr/>
            <p:nvPr/>
          </p:nvSpPr>
          <p:spPr bwMode="auto">
            <a:xfrm>
              <a:off x="512610" y="1196754"/>
              <a:ext cx="11344030" cy="864095"/>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オープンデータの作成・公開を推進するための横断的組織を設立する。</a:t>
              </a:r>
              <a:r>
                <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これ</a:t>
              </a: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以降の活動は、この推進組織が中心となって進める。</a:t>
              </a:r>
            </a:p>
          </p:txBody>
        </p:sp>
        <p:sp>
          <p:nvSpPr>
            <p:cNvPr id="10" name="角丸四角形 9"/>
            <p:cNvSpPr/>
            <p:nvPr/>
          </p:nvSpPr>
          <p:spPr bwMode="auto">
            <a:xfrm>
              <a:off x="246735" y="1052736"/>
              <a:ext cx="5404588" cy="432048"/>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オープンデータ推進組織の設立</a:t>
              </a:r>
            </a:p>
          </p:txBody>
        </p:sp>
        <p:cxnSp>
          <p:nvCxnSpPr>
            <p:cNvPr id="11" name="直線矢印コネクタ 10"/>
            <p:cNvCxnSpPr>
              <a:stCxn id="9" idx="2"/>
              <a:endCxn id="5" idx="0"/>
            </p:cNvCxnSpPr>
            <p:nvPr/>
          </p:nvCxnSpPr>
          <p:spPr bwMode="auto">
            <a:xfrm>
              <a:off x="6184625" y="2060849"/>
              <a:ext cx="0" cy="360039"/>
            </a:xfrm>
            <a:prstGeom prst="straightConnector1">
              <a:avLst/>
            </a:prstGeom>
            <a:solidFill>
              <a:schemeClr val="accent1"/>
            </a:solidFill>
            <a:ln w="19050" cap="sq" cmpd="sng" algn="ctr">
              <a:solidFill>
                <a:schemeClr val="bg1"/>
              </a:solidFill>
              <a:prstDash val="solid"/>
              <a:round/>
              <a:headEnd type="none" w="sm" len="sm"/>
              <a:tailEnd type="arrow"/>
            </a:ln>
            <a:effectLst/>
          </p:spPr>
        </p:cxnSp>
        <p:sp>
          <p:nvSpPr>
            <p:cNvPr id="12" name="角丸四角形 11"/>
            <p:cNvSpPr/>
            <p:nvPr/>
          </p:nvSpPr>
          <p:spPr bwMode="auto">
            <a:xfrm>
              <a:off x="3121175" y="2863822"/>
              <a:ext cx="1487176" cy="360040"/>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管理者</a:t>
              </a:r>
            </a:p>
          </p:txBody>
        </p:sp>
        <p:sp>
          <p:nvSpPr>
            <p:cNvPr id="13" name="角丸四角形 12"/>
            <p:cNvSpPr/>
            <p:nvPr/>
          </p:nvSpPr>
          <p:spPr bwMode="auto">
            <a:xfrm>
              <a:off x="5068227" y="2863822"/>
              <a:ext cx="1817100" cy="360040"/>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更新頻度</a:t>
              </a:r>
            </a:p>
          </p:txBody>
        </p:sp>
        <p:sp>
          <p:nvSpPr>
            <p:cNvPr id="14" name="角丸四角形 13"/>
            <p:cNvSpPr/>
            <p:nvPr/>
          </p:nvSpPr>
          <p:spPr bwMode="auto">
            <a:xfrm>
              <a:off x="512610" y="3789040"/>
              <a:ext cx="5138713" cy="1080121"/>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オープンデータとする対象のデータと手法を明確にし、マイルストーンと計画を立案する。</a:t>
              </a:r>
            </a:p>
          </p:txBody>
        </p:sp>
        <p:sp>
          <p:nvSpPr>
            <p:cNvPr id="15" name="角丸四角形 14"/>
            <p:cNvSpPr/>
            <p:nvPr/>
          </p:nvSpPr>
          <p:spPr bwMode="auto">
            <a:xfrm>
              <a:off x="246735" y="3645024"/>
              <a:ext cx="2031301" cy="432048"/>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計画立案</a:t>
              </a:r>
            </a:p>
          </p:txBody>
        </p:sp>
        <p:sp>
          <p:nvSpPr>
            <p:cNvPr id="16" name="角丸四角形 15"/>
            <p:cNvSpPr/>
            <p:nvPr/>
          </p:nvSpPr>
          <p:spPr bwMode="auto">
            <a:xfrm>
              <a:off x="6540677" y="3789040"/>
              <a:ext cx="5138713" cy="1080121"/>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計画に基づき、</a:t>
              </a:r>
              <a:r>
                <a:rPr kumimoji="0"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a:t>
              </a: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ータを作成・整形し、公開の準備をする。</a:t>
              </a:r>
            </a:p>
          </p:txBody>
        </p:sp>
        <p:sp>
          <p:nvSpPr>
            <p:cNvPr id="17" name="角丸四角形 16"/>
            <p:cNvSpPr/>
            <p:nvPr/>
          </p:nvSpPr>
          <p:spPr bwMode="auto">
            <a:xfrm>
              <a:off x="6361890" y="3645024"/>
              <a:ext cx="1747968" cy="432048"/>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4.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公開作業</a:t>
              </a:r>
            </a:p>
          </p:txBody>
        </p:sp>
        <p:sp>
          <p:nvSpPr>
            <p:cNvPr id="18" name="角丸四角形 17"/>
            <p:cNvSpPr/>
            <p:nvPr/>
          </p:nvSpPr>
          <p:spPr bwMode="auto">
            <a:xfrm>
              <a:off x="6539126" y="5373216"/>
              <a:ext cx="5138713" cy="1080121"/>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a:endPar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a:t>
              </a: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管理のマイルストーンに基づき、ある程度の情報が登録された段階で公開し、システムの運用を開始する</a:t>
              </a:r>
              <a:r>
                <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bwMode="auto">
            <a:xfrm>
              <a:off x="6273250" y="5229200"/>
              <a:ext cx="2031301" cy="432048"/>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5.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公開・運用</a:t>
              </a:r>
            </a:p>
          </p:txBody>
        </p:sp>
        <p:sp>
          <p:nvSpPr>
            <p:cNvPr id="20" name="角丸四角形 19"/>
            <p:cNvSpPr/>
            <p:nvPr/>
          </p:nvSpPr>
          <p:spPr bwMode="auto">
            <a:xfrm>
              <a:off x="512610" y="5373216"/>
              <a:ext cx="5138713" cy="1080121"/>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a:endPar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利用者</a:t>
              </a: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や作業担当者からの</a:t>
              </a:r>
              <a:r>
                <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フィードバックを元に、改善点を洗い出す。</a:t>
              </a:r>
              <a:endPar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bwMode="auto">
            <a:xfrm>
              <a:off x="158110" y="5229200"/>
              <a:ext cx="2790919" cy="432048"/>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6.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改善点の洗い出し</a:t>
              </a:r>
            </a:p>
          </p:txBody>
        </p:sp>
        <p:cxnSp>
          <p:nvCxnSpPr>
            <p:cNvPr id="22" name="直線矢印コネクタ 21"/>
            <p:cNvCxnSpPr>
              <a:endCxn id="14" idx="0"/>
            </p:cNvCxnSpPr>
            <p:nvPr/>
          </p:nvCxnSpPr>
          <p:spPr bwMode="auto">
            <a:xfrm>
              <a:off x="3081967" y="3501009"/>
              <a:ext cx="0" cy="288031"/>
            </a:xfrm>
            <a:prstGeom prst="straightConnector1">
              <a:avLst/>
            </a:prstGeom>
            <a:solidFill>
              <a:schemeClr val="accent1"/>
            </a:solidFill>
            <a:ln w="19050" cap="sq" cmpd="sng" algn="ctr">
              <a:solidFill>
                <a:schemeClr val="bg1"/>
              </a:solidFill>
              <a:prstDash val="solid"/>
              <a:round/>
              <a:headEnd type="none" w="sm" len="sm"/>
              <a:tailEnd type="arrow"/>
            </a:ln>
            <a:effectLst/>
          </p:spPr>
        </p:cxnSp>
        <p:cxnSp>
          <p:nvCxnSpPr>
            <p:cNvPr id="23" name="直線矢印コネクタ 22"/>
            <p:cNvCxnSpPr>
              <a:stCxn id="14" idx="3"/>
              <a:endCxn id="16" idx="1"/>
            </p:cNvCxnSpPr>
            <p:nvPr/>
          </p:nvCxnSpPr>
          <p:spPr bwMode="auto">
            <a:xfrm>
              <a:off x="5651323" y="4329100"/>
              <a:ext cx="889354" cy="0"/>
            </a:xfrm>
            <a:prstGeom prst="straightConnector1">
              <a:avLst/>
            </a:prstGeom>
            <a:solidFill>
              <a:schemeClr val="accent1"/>
            </a:solidFill>
            <a:ln w="19050" cap="sq" cmpd="sng" algn="ctr">
              <a:solidFill>
                <a:schemeClr val="bg1"/>
              </a:solidFill>
              <a:prstDash val="solid"/>
              <a:round/>
              <a:headEnd type="none" w="sm" len="sm"/>
              <a:tailEnd type="arrow"/>
            </a:ln>
            <a:effectLst/>
          </p:spPr>
        </p:cxnSp>
        <p:cxnSp>
          <p:nvCxnSpPr>
            <p:cNvPr id="24" name="直線矢印コネクタ 23"/>
            <p:cNvCxnSpPr>
              <a:stCxn id="16" idx="2"/>
              <a:endCxn id="18" idx="0"/>
            </p:cNvCxnSpPr>
            <p:nvPr/>
          </p:nvCxnSpPr>
          <p:spPr bwMode="auto">
            <a:xfrm flipH="1">
              <a:off x="9108482" y="4869161"/>
              <a:ext cx="1551" cy="504055"/>
            </a:xfrm>
            <a:prstGeom prst="straightConnector1">
              <a:avLst/>
            </a:prstGeom>
            <a:solidFill>
              <a:schemeClr val="accent1"/>
            </a:solidFill>
            <a:ln w="19050" cap="sq" cmpd="sng" algn="ctr">
              <a:solidFill>
                <a:schemeClr val="bg1"/>
              </a:solidFill>
              <a:prstDash val="solid"/>
              <a:round/>
              <a:headEnd type="none" w="sm" len="sm"/>
              <a:tailEnd type="arrow"/>
            </a:ln>
            <a:effectLst/>
          </p:spPr>
        </p:cxnSp>
        <p:cxnSp>
          <p:nvCxnSpPr>
            <p:cNvPr id="25" name="直線矢印コネクタ 24"/>
            <p:cNvCxnSpPr>
              <a:stCxn id="18" idx="1"/>
              <a:endCxn id="20" idx="3"/>
            </p:cNvCxnSpPr>
            <p:nvPr/>
          </p:nvCxnSpPr>
          <p:spPr bwMode="auto">
            <a:xfrm flipH="1">
              <a:off x="5651323" y="5913276"/>
              <a:ext cx="887803" cy="0"/>
            </a:xfrm>
            <a:prstGeom prst="straightConnector1">
              <a:avLst/>
            </a:prstGeom>
            <a:solidFill>
              <a:schemeClr val="accent1"/>
            </a:solidFill>
            <a:ln w="19050" cap="sq" cmpd="sng" algn="ctr">
              <a:solidFill>
                <a:schemeClr val="bg1"/>
              </a:solidFill>
              <a:prstDash val="solid"/>
              <a:round/>
              <a:headEnd type="none" w="sm" len="sm"/>
              <a:tailEnd type="arrow"/>
            </a:ln>
            <a:effectLst/>
          </p:spPr>
        </p:cxnSp>
        <p:cxnSp>
          <p:nvCxnSpPr>
            <p:cNvPr id="26" name="直線矢印コネクタ 25"/>
            <p:cNvCxnSpPr>
              <a:stCxn id="20" idx="0"/>
              <a:endCxn id="14" idx="2"/>
            </p:cNvCxnSpPr>
            <p:nvPr/>
          </p:nvCxnSpPr>
          <p:spPr bwMode="auto">
            <a:xfrm flipV="1">
              <a:off x="3081967" y="4869161"/>
              <a:ext cx="0" cy="504055"/>
            </a:xfrm>
            <a:prstGeom prst="straightConnector1">
              <a:avLst/>
            </a:prstGeom>
            <a:solidFill>
              <a:schemeClr val="accent1"/>
            </a:solidFill>
            <a:ln w="19050" cap="sq" cmpd="sng" algn="ctr">
              <a:solidFill>
                <a:schemeClr val="bg1"/>
              </a:solidFill>
              <a:prstDash val="solid"/>
              <a:round/>
              <a:headEnd type="none" w="sm" len="sm"/>
              <a:tailEnd type="arrow"/>
            </a:ln>
            <a:effectLst/>
          </p:spPr>
        </p:cxnSp>
        <p:sp>
          <p:nvSpPr>
            <p:cNvPr id="27" name="角丸四角形 26"/>
            <p:cNvSpPr/>
            <p:nvPr/>
          </p:nvSpPr>
          <p:spPr bwMode="auto">
            <a:xfrm>
              <a:off x="7320752" y="2863822"/>
              <a:ext cx="1817100" cy="360040"/>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権利関係</a:t>
              </a:r>
            </a:p>
          </p:txBody>
        </p:sp>
        <p:sp>
          <p:nvSpPr>
            <p:cNvPr id="28" name="角丸四角形 27"/>
            <p:cNvSpPr/>
            <p:nvPr/>
          </p:nvSpPr>
          <p:spPr bwMode="auto">
            <a:xfrm>
              <a:off x="9503053" y="2863822"/>
              <a:ext cx="1817100" cy="360040"/>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ニーズ分析</a:t>
              </a:r>
            </a:p>
          </p:txBody>
        </p:sp>
      </p:grpSp>
    </p:spTree>
    <p:extLst>
      <p:ext uri="{BB962C8B-B14F-4D97-AF65-F5344CB8AC3E}">
        <p14:creationId xmlns:p14="http://schemas.microsoft.com/office/powerpoint/2010/main" val="22591869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3</a:t>
            </a:r>
            <a:r>
              <a:rPr kumimoji="1" lang="ja-JP" altLang="en-US" dirty="0" smtClean="0"/>
              <a:t>章 </a:t>
            </a:r>
            <a:r>
              <a:rPr lang="ja-JP" altLang="en-US" dirty="0" smtClean="0"/>
              <a:t>オープンデータの作成・公開手順</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本章の構成</a:t>
            </a:r>
            <a:r>
              <a:rPr kumimoji="1" lang="en-US" altLang="ja-JP" dirty="0" smtClean="0"/>
              <a:t>: 6</a:t>
            </a:r>
            <a:r>
              <a:rPr kumimoji="1" lang="ja-JP" altLang="en-US" dirty="0" err="1" smtClean="0"/>
              <a:t>つの</a:t>
            </a:r>
            <a:r>
              <a:rPr kumimoji="1" lang="ja-JP" altLang="en-US" dirty="0" smtClean="0"/>
              <a:t>それぞれのステップを解説</a:t>
            </a:r>
          </a:p>
          <a:p>
            <a:pPr marL="698500" lvl="1" indent="-342900">
              <a:buFont typeface="+mj-lt"/>
              <a:buAutoNum type="arabicPeriod"/>
            </a:pPr>
            <a:r>
              <a:rPr lang="ja-JP" altLang="en-US" dirty="0" smtClean="0"/>
              <a:t>オープンデータ推進組織の設立</a:t>
            </a:r>
          </a:p>
          <a:p>
            <a:pPr marL="698500" lvl="1" indent="-342900">
              <a:buFont typeface="+mj-lt"/>
              <a:buAutoNum type="arabicPeriod"/>
            </a:pPr>
            <a:r>
              <a:rPr kumimoji="1" lang="ja-JP" altLang="en-US" dirty="0"/>
              <a:t>現状</a:t>
            </a:r>
            <a:r>
              <a:rPr kumimoji="1" lang="ja-JP" altLang="en-US" dirty="0" smtClean="0"/>
              <a:t>把握</a:t>
            </a:r>
          </a:p>
          <a:p>
            <a:pPr marL="698500" lvl="1" indent="-342900">
              <a:buFont typeface="+mj-lt"/>
              <a:buAutoNum type="arabicPeriod"/>
            </a:pPr>
            <a:r>
              <a:rPr lang="ja-JP" altLang="en-US" dirty="0" smtClean="0"/>
              <a:t>計画立案</a:t>
            </a:r>
          </a:p>
          <a:p>
            <a:pPr marL="698500" lvl="1" indent="-342900">
              <a:buFont typeface="+mj-lt"/>
              <a:buAutoNum type="arabicPeriod"/>
            </a:pPr>
            <a:r>
              <a:rPr kumimoji="1" lang="ja-JP" altLang="en-US" dirty="0"/>
              <a:t>公開</a:t>
            </a:r>
            <a:r>
              <a:rPr kumimoji="1" lang="ja-JP" altLang="en-US" dirty="0" smtClean="0"/>
              <a:t>作業</a:t>
            </a:r>
          </a:p>
          <a:p>
            <a:pPr marL="698500" lvl="1" indent="-342900">
              <a:buFont typeface="+mj-lt"/>
              <a:buAutoNum type="arabicPeriod"/>
            </a:pPr>
            <a:r>
              <a:rPr kumimoji="1" lang="ja-JP" altLang="en-US" dirty="0" smtClean="0"/>
              <a:t>公開・運用</a:t>
            </a:r>
          </a:p>
          <a:p>
            <a:pPr marL="698500" lvl="1" indent="-342900">
              <a:buFont typeface="+mj-lt"/>
              <a:buAutoNum type="arabicPeriod"/>
            </a:pPr>
            <a:r>
              <a:rPr lang="ja-JP" altLang="en-US" dirty="0"/>
              <a:t>改善点</a:t>
            </a:r>
            <a:r>
              <a:rPr lang="ja-JP" altLang="en-US" dirty="0" smtClean="0"/>
              <a:t>の洗い出し</a:t>
            </a:r>
          </a:p>
          <a:p>
            <a:r>
              <a:rPr kumimoji="1" lang="ja-JP" altLang="en-US" dirty="0" smtClean="0"/>
              <a:t>留意点</a:t>
            </a:r>
            <a:r>
              <a:rPr kumimoji="1" lang="en-US" altLang="ja-JP" dirty="0" smtClean="0"/>
              <a:t>: </a:t>
            </a:r>
            <a:r>
              <a:rPr kumimoji="1" lang="ja-JP" altLang="en-US" dirty="0" smtClean="0"/>
              <a:t>スモールスタートの原則</a:t>
            </a:r>
          </a:p>
          <a:p>
            <a:pPr lvl="1"/>
            <a:r>
              <a:rPr lang="ja-JP" altLang="en-US" dirty="0"/>
              <a:t>上記</a:t>
            </a:r>
            <a:r>
              <a:rPr lang="ja-JP" altLang="en-US" dirty="0" smtClean="0"/>
              <a:t>に掲げたオープンデータ</a:t>
            </a:r>
            <a:r>
              <a:rPr lang="ja-JP" altLang="en-US" dirty="0"/>
              <a:t>推進組織の設立や現状把握等、すべての準備を完了してから実施</a:t>
            </a:r>
            <a:r>
              <a:rPr lang="ja-JP" altLang="en-US" dirty="0" smtClean="0"/>
              <a:t>することは必須でない。</a:t>
            </a:r>
          </a:p>
          <a:p>
            <a:pPr lvl="1"/>
            <a:r>
              <a:rPr lang="ja-JP" altLang="en-US" dirty="0"/>
              <a:t>比較的オープンデータにしやすいデータから着手するということも一つの方法で</a:t>
            </a:r>
            <a:r>
              <a:rPr lang="ja-JP" altLang="en-US" dirty="0" smtClean="0"/>
              <a:t>ある。</a:t>
            </a:r>
          </a:p>
          <a:p>
            <a:pPr lvl="2"/>
            <a:r>
              <a:rPr lang="ja-JP" altLang="en-US" dirty="0" smtClean="0"/>
              <a:t>例えば</a:t>
            </a:r>
            <a:r>
              <a:rPr lang="ja-JP" altLang="en-US" dirty="0"/>
              <a:t>、個別の部署において既に公開されている情報から着手</a:t>
            </a:r>
            <a:r>
              <a:rPr lang="ja-JP" altLang="en-US" dirty="0" smtClean="0"/>
              <a:t>する等。</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23</a:t>
            </a:fld>
            <a:endParaRPr lang="en-US" altLang="ja-JP" dirty="0"/>
          </a:p>
        </p:txBody>
      </p:sp>
    </p:spTree>
    <p:extLst>
      <p:ext uri="{BB962C8B-B14F-4D97-AF65-F5344CB8AC3E}">
        <p14:creationId xmlns:p14="http://schemas.microsoft.com/office/powerpoint/2010/main" val="4205781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3.1 </a:t>
            </a:r>
            <a:r>
              <a:rPr kumimoji="1" lang="ja-JP" altLang="en-US" dirty="0" smtClean="0"/>
              <a:t>オープンデータ推進組織の設立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オープンデータ推進組織が必要になる理由</a:t>
            </a:r>
          </a:p>
          <a:p>
            <a:pPr lvl="1"/>
            <a:r>
              <a:rPr lang="ja-JP" altLang="en-US" dirty="0"/>
              <a:t>オープンデータの作成・公開作業は、各部署を横断</a:t>
            </a:r>
            <a:r>
              <a:rPr lang="ja-JP" altLang="en-US" dirty="0" smtClean="0"/>
              <a:t>する取組に</a:t>
            </a:r>
            <a:r>
              <a:rPr lang="ja-JP" altLang="en-US" dirty="0"/>
              <a:t>なる</a:t>
            </a:r>
            <a:r>
              <a:rPr lang="ja-JP" altLang="en-US" dirty="0" smtClean="0"/>
              <a:t>。</a:t>
            </a:r>
          </a:p>
          <a:p>
            <a:pPr lvl="2"/>
            <a:r>
              <a:rPr lang="ja-JP" altLang="en-US" dirty="0" smtClean="0"/>
              <a:t>オープンデータ</a:t>
            </a:r>
            <a:r>
              <a:rPr lang="ja-JP" altLang="en-US" dirty="0"/>
              <a:t>を作成・公開する</a:t>
            </a:r>
            <a:r>
              <a:rPr lang="ja-JP" altLang="en-US" dirty="0" smtClean="0"/>
              <a:t>に当たり</a:t>
            </a:r>
            <a:r>
              <a:rPr lang="ja-JP" altLang="en-US" dirty="0"/>
              <a:t>、データを保有している各部署との連携・調整が必要になる。</a:t>
            </a:r>
          </a:p>
          <a:p>
            <a:pPr lvl="1"/>
            <a:endParaRPr lang="ja-JP" altLang="en-US" dirty="0" smtClean="0"/>
          </a:p>
          <a:p>
            <a:pPr lvl="1"/>
            <a:endParaRPr lang="ja-JP" altLang="en-US" dirty="0" smtClean="0"/>
          </a:p>
          <a:p>
            <a:pPr lvl="1"/>
            <a:r>
              <a:rPr lang="ja-JP" altLang="en-US" dirty="0" smtClean="0"/>
              <a:t>オープンデータ</a:t>
            </a:r>
            <a:r>
              <a:rPr lang="ja-JP" altLang="en-US" dirty="0"/>
              <a:t>の作成・公開を進める</a:t>
            </a:r>
            <a:r>
              <a:rPr lang="ja-JP" altLang="en-US" dirty="0" smtClean="0"/>
              <a:t>に当たって、</a:t>
            </a:r>
            <a:r>
              <a:rPr lang="ja-JP" altLang="en-US" dirty="0"/>
              <a:t>オープンデータを推進するための、各部署から独立した組織を設立することが望ましい。</a:t>
            </a:r>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24</a:t>
            </a:fld>
            <a:endParaRPr lang="en-US" altLang="ja-JP" dirty="0"/>
          </a:p>
        </p:txBody>
      </p:sp>
      <p:sp>
        <p:nvSpPr>
          <p:cNvPr id="5" name="下矢印 4"/>
          <p:cNvSpPr/>
          <p:nvPr/>
        </p:nvSpPr>
        <p:spPr bwMode="auto">
          <a:xfrm>
            <a:off x="1928664" y="2418656"/>
            <a:ext cx="576064" cy="650303"/>
          </a:xfrm>
          <a:prstGeom prst="downArrow">
            <a:avLst/>
          </a:prstGeom>
          <a:solidFill>
            <a:schemeClr val="accent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07961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3.2 </a:t>
            </a:r>
            <a:r>
              <a:rPr lang="ja-JP" altLang="en-US" dirty="0" smtClean="0"/>
              <a:t>現状把握</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smtClean="0"/>
              <a:t>このステップでの実施内容</a:t>
            </a:r>
          </a:p>
          <a:p>
            <a:pPr lvl="1"/>
            <a:r>
              <a:rPr kumimoji="1" lang="ja-JP" altLang="en-US" dirty="0" smtClean="0"/>
              <a:t>各部署が管理しているデータをまとめる。</a:t>
            </a:r>
          </a:p>
          <a:p>
            <a:r>
              <a:rPr lang="ja-JP" altLang="en-US" dirty="0"/>
              <a:t>現状把握</a:t>
            </a:r>
            <a:r>
              <a:rPr lang="ja-JP" altLang="en-US" dirty="0" smtClean="0"/>
              <a:t>に当たり</a:t>
            </a:r>
            <a:r>
              <a:rPr lang="ja-JP" altLang="en-US" dirty="0" smtClean="0"/>
              <a:t>注目すべき項目</a:t>
            </a:r>
          </a:p>
          <a:p>
            <a:pPr marL="698500" lvl="1" indent="-342900">
              <a:buFont typeface="+mj-lt"/>
              <a:buAutoNum type="arabicPeriod"/>
            </a:pPr>
            <a:r>
              <a:rPr kumimoji="1" lang="ja-JP" altLang="en-US" dirty="0"/>
              <a:t>データの</a:t>
            </a:r>
            <a:r>
              <a:rPr kumimoji="1" lang="ja-JP" altLang="en-US" dirty="0" smtClean="0"/>
              <a:t>形式</a:t>
            </a:r>
          </a:p>
          <a:p>
            <a:pPr lvl="2"/>
            <a:r>
              <a:rPr lang="ja-JP" altLang="en-US" dirty="0" smtClean="0"/>
              <a:t>紙 </a:t>
            </a:r>
            <a:r>
              <a:rPr lang="en-US" altLang="ja-JP" dirty="0" smtClean="0">
                <a:sym typeface="Wingdings" panose="05000000000000000000" pitchFamily="2" charset="2"/>
              </a:rPr>
              <a:t> </a:t>
            </a:r>
            <a:r>
              <a:rPr lang="ja-JP" altLang="en-US" dirty="0" smtClean="0">
                <a:sym typeface="Wingdings" panose="05000000000000000000" pitchFamily="2" charset="2"/>
              </a:rPr>
              <a:t>電子データがない資料を公開するには、紙をスキャンする必要がある。</a:t>
            </a:r>
          </a:p>
          <a:p>
            <a:pPr lvl="2"/>
            <a:r>
              <a:rPr kumimoji="1" lang="ja-JP" altLang="en-US" dirty="0">
                <a:sym typeface="Wingdings" panose="05000000000000000000" pitchFamily="2" charset="2"/>
              </a:rPr>
              <a:t>電子</a:t>
            </a:r>
            <a:r>
              <a:rPr kumimoji="1" lang="ja-JP" altLang="en-US" dirty="0" smtClean="0">
                <a:sym typeface="Wingdings" panose="05000000000000000000" pitchFamily="2" charset="2"/>
              </a:rPr>
              <a:t>データ </a:t>
            </a:r>
            <a:r>
              <a:rPr kumimoji="1" lang="en-US" altLang="ja-JP" dirty="0" smtClean="0">
                <a:sym typeface="Wingdings" panose="05000000000000000000" pitchFamily="2" charset="2"/>
              </a:rPr>
              <a:t> </a:t>
            </a:r>
            <a:r>
              <a:rPr kumimoji="1" lang="ja-JP" altLang="en-US" dirty="0" smtClean="0">
                <a:sym typeface="Wingdings" panose="05000000000000000000" pitchFamily="2" charset="2"/>
              </a:rPr>
              <a:t>ファイル形式を確認すべき。</a:t>
            </a:r>
            <a:endParaRPr kumimoji="1" lang="ja-JP" altLang="en-US" dirty="0" smtClean="0"/>
          </a:p>
          <a:p>
            <a:pPr marL="698500" lvl="1" indent="-342900">
              <a:buFont typeface="+mj-lt"/>
              <a:buAutoNum type="arabicPeriod"/>
            </a:pPr>
            <a:r>
              <a:rPr lang="ja-JP" altLang="en-US" dirty="0"/>
              <a:t>データの</a:t>
            </a:r>
            <a:r>
              <a:rPr lang="ja-JP" altLang="en-US" dirty="0" smtClean="0"/>
              <a:t>管理者</a:t>
            </a:r>
          </a:p>
          <a:p>
            <a:pPr lvl="2"/>
            <a:r>
              <a:rPr lang="ja-JP" altLang="en-US" dirty="0"/>
              <a:t>管理</a:t>
            </a:r>
            <a:r>
              <a:rPr lang="ja-JP" altLang="en-US" dirty="0" smtClean="0"/>
              <a:t>者は設定されているか。統一されているか。</a:t>
            </a:r>
          </a:p>
          <a:p>
            <a:pPr marL="698500" lvl="1" indent="-342900">
              <a:buFont typeface="+mj-lt"/>
              <a:buAutoNum type="arabicPeriod"/>
            </a:pPr>
            <a:r>
              <a:rPr kumimoji="1" lang="ja-JP" altLang="en-US" dirty="0" smtClean="0"/>
              <a:t>データの更新頻度</a:t>
            </a:r>
          </a:p>
          <a:p>
            <a:pPr lvl="2"/>
            <a:r>
              <a:rPr kumimoji="1" lang="ja-JP" altLang="en-US" dirty="0" smtClean="0"/>
              <a:t>データはどれくらいの頻度で更新されるか？</a:t>
            </a:r>
            <a:endParaRPr kumimoji="1" lang="en-US" altLang="ja-JP" dirty="0" smtClean="0"/>
          </a:p>
          <a:p>
            <a:pPr lvl="2"/>
            <a:r>
              <a:rPr lang="ja-JP" altLang="ja-JP" dirty="0"/>
              <a:t>年に</a:t>
            </a:r>
            <a:r>
              <a:rPr lang="en-US" altLang="ja-JP" dirty="0"/>
              <a:t>1</a:t>
            </a:r>
            <a:r>
              <a:rPr lang="ja-JP" altLang="ja-JP" dirty="0"/>
              <a:t>回更新／月に</a:t>
            </a:r>
            <a:r>
              <a:rPr lang="en-US" altLang="ja-JP" dirty="0"/>
              <a:t>1</a:t>
            </a:r>
            <a:r>
              <a:rPr lang="ja-JP" altLang="ja-JP" dirty="0"/>
              <a:t>回更新／適宜更新等</a:t>
            </a:r>
            <a:endParaRPr kumimoji="1" lang="ja-JP" altLang="en-US" dirty="0" smtClean="0"/>
          </a:p>
          <a:p>
            <a:pPr marL="698500" lvl="1" indent="-342900">
              <a:buFont typeface="+mj-lt"/>
              <a:buAutoNum type="arabicPeriod"/>
            </a:pPr>
            <a:r>
              <a:rPr lang="ja-JP" altLang="en-US" dirty="0"/>
              <a:t>データの権利</a:t>
            </a:r>
            <a:r>
              <a:rPr lang="ja-JP" altLang="en-US" dirty="0" smtClean="0"/>
              <a:t>関係 </a:t>
            </a:r>
            <a:r>
              <a:rPr lang="en-US" altLang="ja-JP" dirty="0" smtClean="0">
                <a:sym typeface="Wingdings" panose="05000000000000000000" pitchFamily="2" charset="2"/>
              </a:rPr>
              <a:t> </a:t>
            </a:r>
            <a:r>
              <a:rPr lang="ja-JP" altLang="en-US" dirty="0" smtClean="0">
                <a:sym typeface="Wingdings" panose="05000000000000000000" pitchFamily="2" charset="2"/>
              </a:rPr>
              <a:t>詳細は第</a:t>
            </a:r>
            <a:r>
              <a:rPr lang="en-US" altLang="ja-JP" dirty="0" smtClean="0">
                <a:sym typeface="Wingdings" panose="05000000000000000000" pitchFamily="2" charset="2"/>
              </a:rPr>
              <a:t>II</a:t>
            </a:r>
            <a:r>
              <a:rPr lang="ja-JP" altLang="en-US" dirty="0" smtClean="0">
                <a:sym typeface="Wingdings" panose="05000000000000000000" pitchFamily="2" charset="2"/>
              </a:rPr>
              <a:t>部参照</a:t>
            </a:r>
            <a:endParaRPr lang="en-US" altLang="ja-JP" dirty="0" smtClean="0"/>
          </a:p>
          <a:p>
            <a:pPr lvl="2"/>
            <a:r>
              <a:rPr lang="ja-JP" altLang="en-US" dirty="0" smtClean="0"/>
              <a:t>第三者</a:t>
            </a:r>
            <a:r>
              <a:rPr lang="ja-JP" altLang="en-US" dirty="0"/>
              <a:t>が著作権等の権利を有する</a:t>
            </a:r>
            <a:r>
              <a:rPr lang="ja-JP" altLang="en-US" dirty="0" smtClean="0"/>
              <a:t>データはあるか？</a:t>
            </a:r>
            <a:endParaRPr lang="ja-JP" altLang="en-US" dirty="0"/>
          </a:p>
          <a:p>
            <a:pPr lvl="2"/>
            <a:r>
              <a:rPr lang="ja-JP" altLang="en-US" dirty="0" smtClean="0"/>
              <a:t>法令上</a:t>
            </a:r>
            <a:r>
              <a:rPr lang="ja-JP" altLang="en-US" dirty="0"/>
              <a:t>の</a:t>
            </a:r>
            <a:r>
              <a:rPr lang="ja-JP" altLang="en-US" dirty="0" smtClean="0"/>
              <a:t>制約があるか？　等</a:t>
            </a:r>
            <a:endParaRPr lang="ja-JP" altLang="en-US" dirty="0">
              <a:solidFill>
                <a:srgbClr val="FF0000"/>
              </a:solidFill>
            </a:endParaRPr>
          </a:p>
          <a:p>
            <a:pPr marL="698500" lvl="1" indent="-342900">
              <a:buFont typeface="+mj-lt"/>
              <a:buAutoNum type="arabicPeriod"/>
            </a:pPr>
            <a:r>
              <a:rPr kumimoji="1" lang="ja-JP" altLang="en-US" dirty="0" smtClean="0"/>
              <a:t>ニーズ分析</a:t>
            </a:r>
          </a:p>
          <a:p>
            <a:pPr lvl="2"/>
            <a:r>
              <a:rPr lang="ja-JP" altLang="en-US" dirty="0" smtClean="0"/>
              <a:t>以下のような</a:t>
            </a:r>
            <a:r>
              <a:rPr lang="ja-JP" altLang="en-US" dirty="0"/>
              <a:t>ニーズの高いデータからオープンデータとしての公開に取り組むことも</a:t>
            </a:r>
            <a:r>
              <a:rPr lang="ja-JP" altLang="en-US" dirty="0" smtClean="0"/>
              <a:t>有用。</a:t>
            </a:r>
          </a:p>
          <a:p>
            <a:pPr lvl="3"/>
            <a:r>
              <a:rPr lang="ja-JP" altLang="en-US" dirty="0" smtClean="0"/>
              <a:t>情報</a:t>
            </a:r>
            <a:r>
              <a:rPr lang="ja-JP" altLang="en-US" dirty="0"/>
              <a:t>利用者から多く問い合わせられる</a:t>
            </a:r>
            <a:r>
              <a:rPr lang="ja-JP" altLang="en-US" dirty="0" smtClean="0"/>
              <a:t>データ</a:t>
            </a:r>
          </a:p>
          <a:p>
            <a:pPr lvl="3"/>
            <a:r>
              <a:rPr lang="ja-JP" altLang="en-US" dirty="0" smtClean="0"/>
              <a:t>他</a:t>
            </a:r>
            <a:r>
              <a:rPr lang="ja-JP" altLang="en-US" dirty="0"/>
              <a:t>の同様の組織で公開されている</a:t>
            </a:r>
            <a:r>
              <a:rPr lang="ja-JP" altLang="en-US" dirty="0" smtClean="0"/>
              <a:t>データ</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25</a:t>
            </a:fld>
            <a:endParaRPr lang="en-US" altLang="ja-JP" dirty="0"/>
          </a:p>
        </p:txBody>
      </p:sp>
    </p:spTree>
    <p:extLst>
      <p:ext uri="{BB962C8B-B14F-4D97-AF65-F5344CB8AC3E}">
        <p14:creationId xmlns:p14="http://schemas.microsoft.com/office/powerpoint/2010/main" val="421551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 </a:t>
            </a:r>
            <a:r>
              <a:rPr kumimoji="1" lang="ja-JP" altLang="en-US" dirty="0" smtClean="0"/>
              <a:t>計画立案</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このステップでの実施内容</a:t>
            </a:r>
          </a:p>
          <a:p>
            <a:pPr lvl="1"/>
            <a:r>
              <a:rPr lang="ja-JP" altLang="en-US" dirty="0"/>
              <a:t>オープンデータの対象とするデータやその作成・公開手法を明確にする</a:t>
            </a:r>
            <a:r>
              <a:rPr lang="ja-JP" altLang="en-US" dirty="0" smtClean="0"/>
              <a:t>。</a:t>
            </a:r>
          </a:p>
          <a:p>
            <a:pPr lvl="1"/>
            <a:r>
              <a:rPr lang="ja-JP" altLang="en-US" dirty="0" smtClean="0"/>
              <a:t>マイルストーン</a:t>
            </a:r>
            <a:r>
              <a:rPr lang="ja-JP" altLang="en-US" dirty="0"/>
              <a:t>を作成し、それに基づきスケジュールを立てることが望ましい</a:t>
            </a:r>
            <a:r>
              <a:rPr lang="ja-JP" altLang="en-US" dirty="0" smtClean="0"/>
              <a:t>。</a:t>
            </a:r>
          </a:p>
          <a:p>
            <a:r>
              <a:rPr kumimoji="1" lang="ja-JP" altLang="en-US" dirty="0" smtClean="0"/>
              <a:t>留意事項</a:t>
            </a:r>
          </a:p>
          <a:p>
            <a:pPr marL="698500" lvl="1" indent="-342900">
              <a:buFont typeface="+mj-lt"/>
              <a:buAutoNum type="arabicPeriod"/>
            </a:pPr>
            <a:r>
              <a:rPr lang="ja-JP" altLang="en-US" dirty="0"/>
              <a:t>データ</a:t>
            </a:r>
            <a:r>
              <a:rPr lang="ja-JP" altLang="en-US" dirty="0" smtClean="0"/>
              <a:t>形式・システムの準備計画</a:t>
            </a:r>
          </a:p>
          <a:p>
            <a:pPr lvl="2"/>
            <a:r>
              <a:rPr lang="ja-JP" altLang="en-US" dirty="0" smtClean="0"/>
              <a:t>どのレベルの「データ」と「データカタログ」を準備するか、方針を策定（</a:t>
            </a:r>
            <a:r>
              <a:rPr lang="en-US" altLang="ja-JP" dirty="0" smtClean="0">
                <a:sym typeface="Wingdings" panose="05000000000000000000" pitchFamily="2" charset="2"/>
              </a:rPr>
              <a:t> 8.4</a:t>
            </a:r>
            <a:r>
              <a:rPr lang="ja-JP" altLang="en-US" dirty="0" smtClean="0">
                <a:sym typeface="Wingdings" panose="05000000000000000000" pitchFamily="2" charset="2"/>
              </a:rPr>
              <a:t>節参照）</a:t>
            </a:r>
            <a:endParaRPr lang="ja-JP" altLang="en-US" dirty="0" smtClean="0"/>
          </a:p>
          <a:p>
            <a:pPr marL="698500" lvl="1" indent="-342900">
              <a:buFont typeface="+mj-lt"/>
              <a:buAutoNum type="arabicPeriod"/>
            </a:pPr>
            <a:r>
              <a:rPr kumimoji="1" lang="ja-JP" altLang="en-US" dirty="0"/>
              <a:t>運用ルール</a:t>
            </a:r>
            <a:r>
              <a:rPr kumimoji="1" lang="ja-JP" altLang="en-US" dirty="0" smtClean="0"/>
              <a:t>の策定</a:t>
            </a:r>
          </a:p>
          <a:p>
            <a:pPr lvl="2"/>
            <a:r>
              <a:rPr kumimoji="1" lang="ja-JP" altLang="en-US" dirty="0" smtClean="0"/>
              <a:t>データの入手手順・頻度を明確にする。</a:t>
            </a:r>
          </a:p>
          <a:p>
            <a:pPr lvl="2"/>
            <a:r>
              <a:rPr lang="ja-JP" altLang="en-US" dirty="0"/>
              <a:t>適宜更新</a:t>
            </a:r>
            <a:r>
              <a:rPr lang="ja-JP" altLang="en-US" dirty="0" smtClean="0"/>
              <a:t>される場合は、更新方法をルール化。</a:t>
            </a:r>
            <a:endParaRPr kumimoji="1" lang="ja-JP" altLang="en-US" dirty="0" smtClean="0"/>
          </a:p>
          <a:p>
            <a:pPr marL="698500" lvl="1" indent="-342900">
              <a:buFont typeface="+mj-lt"/>
              <a:buAutoNum type="arabicPeriod"/>
            </a:pPr>
            <a:r>
              <a:rPr lang="ja-JP" altLang="en-US" dirty="0"/>
              <a:t>利用ルール</a:t>
            </a:r>
            <a:r>
              <a:rPr lang="ja-JP" altLang="en-US" dirty="0" smtClean="0"/>
              <a:t>の設定</a:t>
            </a:r>
          </a:p>
          <a:p>
            <a:pPr lvl="2"/>
            <a:r>
              <a:rPr lang="ja-JP" altLang="en-US" dirty="0" smtClean="0"/>
              <a:t>第三者</a:t>
            </a:r>
            <a:r>
              <a:rPr lang="ja-JP" altLang="en-US" dirty="0"/>
              <a:t>権利問題や法令上の制約がある場合は、それを踏まえ、利用ルールの内容や適用範囲を整理する。</a:t>
            </a:r>
            <a:endParaRPr lang="ja-JP" altLang="en-US" dirty="0" smtClean="0"/>
          </a:p>
          <a:p>
            <a:pPr marL="698500" lvl="1" indent="-342900">
              <a:buFont typeface="+mj-lt"/>
              <a:buAutoNum type="arabicPeriod"/>
            </a:pPr>
            <a:r>
              <a:rPr kumimoji="1" lang="ja-JP" altLang="en-US" dirty="0" smtClean="0"/>
              <a:t>スモール</a:t>
            </a:r>
            <a:r>
              <a:rPr lang="ja-JP" altLang="en-US" dirty="0"/>
              <a:t>・ス</a:t>
            </a:r>
            <a:r>
              <a:rPr kumimoji="1" lang="ja-JP" altLang="en-US" dirty="0" smtClean="0"/>
              <a:t>タート</a:t>
            </a:r>
            <a:r>
              <a:rPr kumimoji="1" lang="ja-JP" altLang="en-US" dirty="0"/>
              <a:t>の</a:t>
            </a:r>
            <a:r>
              <a:rPr kumimoji="1" lang="ja-JP" altLang="en-US" dirty="0" smtClean="0"/>
              <a:t>原則</a:t>
            </a:r>
          </a:p>
          <a:p>
            <a:pPr lvl="2"/>
            <a:r>
              <a:rPr lang="ja-JP" altLang="en-US" dirty="0" smtClean="0"/>
              <a:t>作業</a:t>
            </a:r>
            <a:r>
              <a:rPr lang="ja-JP" altLang="en-US" dirty="0"/>
              <a:t>は段階的に行い、完了したものから順次公開できるように、マイルストーンを設定する。</a:t>
            </a:r>
          </a:p>
          <a:p>
            <a:pPr lvl="2"/>
            <a:r>
              <a:rPr lang="ja-JP" altLang="en-US" dirty="0" smtClean="0"/>
              <a:t>年度</a:t>
            </a:r>
            <a:r>
              <a:rPr lang="ja-JP" altLang="en-US" dirty="0"/>
              <a:t>ごとに目標・計画を立てることが望ましい。</a:t>
            </a:r>
          </a:p>
          <a:p>
            <a:pPr lvl="2"/>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26</a:t>
            </a:fld>
            <a:endParaRPr lang="en-US" altLang="ja-JP" dirty="0"/>
          </a:p>
        </p:txBody>
      </p:sp>
    </p:spTree>
    <p:extLst>
      <p:ext uri="{BB962C8B-B14F-4D97-AF65-F5344CB8AC3E}">
        <p14:creationId xmlns:p14="http://schemas.microsoft.com/office/powerpoint/2010/main" val="3202754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 </a:t>
            </a:r>
            <a:r>
              <a:rPr kumimoji="1" lang="ja-JP" altLang="en-US" dirty="0" smtClean="0"/>
              <a:t>公開作業</a:t>
            </a:r>
            <a:endParaRPr kumimoji="1" lang="ja-JP" altLang="en-US" dirty="0"/>
          </a:p>
        </p:txBody>
      </p:sp>
      <p:sp>
        <p:nvSpPr>
          <p:cNvPr id="3" name="コンテンツ プレースホルダー 2"/>
          <p:cNvSpPr>
            <a:spLocks noGrp="1"/>
          </p:cNvSpPr>
          <p:nvPr>
            <p:ph idx="1"/>
          </p:nvPr>
        </p:nvSpPr>
        <p:spPr>
          <a:xfrm>
            <a:off x="351414" y="1143000"/>
            <a:ext cx="9498130" cy="5382344"/>
          </a:xfrm>
        </p:spPr>
        <p:txBody>
          <a:bodyPr>
            <a:normAutofit fontScale="77500" lnSpcReduction="20000"/>
          </a:bodyPr>
          <a:lstStyle/>
          <a:p>
            <a:r>
              <a:rPr kumimoji="1" lang="ja-JP" altLang="en-US" dirty="0" smtClean="0"/>
              <a:t>このステップでの実施内容</a:t>
            </a:r>
          </a:p>
          <a:p>
            <a:pPr lvl="1"/>
            <a:r>
              <a:rPr lang="ja-JP" altLang="en-US" dirty="0"/>
              <a:t>立案した計画に基づき、調達をかける等して必要なツールを揃え、オープンデータを作成・整形し、公開の準備作業を行う</a:t>
            </a:r>
            <a:r>
              <a:rPr lang="ja-JP" altLang="en-US" dirty="0" smtClean="0"/>
              <a:t>。</a:t>
            </a:r>
          </a:p>
          <a:p>
            <a:r>
              <a:rPr lang="ja-JP" altLang="en-US" dirty="0"/>
              <a:t>留意</a:t>
            </a:r>
            <a:r>
              <a:rPr lang="ja-JP" altLang="en-US" dirty="0" smtClean="0"/>
              <a:t>事項</a:t>
            </a:r>
          </a:p>
          <a:p>
            <a:pPr marL="698500" lvl="1" indent="-342900">
              <a:buFont typeface="+mj-lt"/>
              <a:buAutoNum type="arabicPeriod"/>
            </a:pPr>
            <a:r>
              <a:rPr lang="ja-JP" altLang="en-US" dirty="0" smtClean="0"/>
              <a:t>公開</a:t>
            </a:r>
            <a:r>
              <a:rPr lang="ja-JP" altLang="en-US" dirty="0"/>
              <a:t>時に明確にすべき</a:t>
            </a:r>
            <a:r>
              <a:rPr lang="ja-JP" altLang="en-US" dirty="0" smtClean="0"/>
              <a:t>情報</a:t>
            </a:r>
          </a:p>
          <a:p>
            <a:pPr lvl="2"/>
            <a:r>
              <a:rPr lang="ja-JP" altLang="en-US" dirty="0" smtClean="0"/>
              <a:t>メタデータ（どんなデータか？）</a:t>
            </a:r>
            <a:endParaRPr lang="en-US" altLang="ja-JP" dirty="0" smtClean="0"/>
          </a:p>
          <a:p>
            <a:pPr lvl="2"/>
            <a:r>
              <a:rPr lang="ja-JP" altLang="en-US" dirty="0" smtClean="0"/>
              <a:t>アクセス方法（そのデータはどのようにして取得できるか？）</a:t>
            </a:r>
            <a:endParaRPr lang="en-US" altLang="ja-JP" dirty="0" smtClean="0"/>
          </a:p>
          <a:p>
            <a:pPr lvl="2"/>
            <a:r>
              <a:rPr lang="ja-JP" altLang="en-US" dirty="0"/>
              <a:t>利用</a:t>
            </a:r>
            <a:r>
              <a:rPr lang="ja-JP" altLang="en-US" dirty="0" smtClean="0"/>
              <a:t>ルール（そのデータはどのような条件で取得・利用できるか？）</a:t>
            </a:r>
            <a:endParaRPr lang="ja-JP" altLang="en-US" dirty="0"/>
          </a:p>
          <a:p>
            <a:pPr marL="698500" lvl="1" indent="-342900">
              <a:buFont typeface="+mj-lt"/>
              <a:buAutoNum type="arabicPeriod"/>
            </a:pPr>
            <a:r>
              <a:rPr lang="ja-JP" altLang="en-US" dirty="0" smtClean="0"/>
              <a:t>公開</a:t>
            </a:r>
            <a:r>
              <a:rPr lang="ja-JP" altLang="en-US" dirty="0"/>
              <a:t>による</a:t>
            </a:r>
            <a:r>
              <a:rPr lang="ja-JP" altLang="en-US" dirty="0" smtClean="0"/>
              <a:t>影響</a:t>
            </a:r>
            <a:endParaRPr lang="en-US" altLang="ja-JP" dirty="0" smtClean="0"/>
          </a:p>
          <a:p>
            <a:pPr lvl="2"/>
            <a:r>
              <a:rPr lang="ja-JP" altLang="en-US" dirty="0"/>
              <a:t>オープンデータとして公開したデータは、全世界に対して公開</a:t>
            </a:r>
            <a:r>
              <a:rPr lang="ja-JP" altLang="en-US" dirty="0" smtClean="0"/>
              <a:t>される。</a:t>
            </a:r>
            <a:br>
              <a:rPr lang="ja-JP" altLang="en-US" dirty="0" smtClean="0"/>
            </a:br>
            <a:r>
              <a:rPr lang="en-US" altLang="ja-JP" dirty="0" smtClean="0">
                <a:sym typeface="Wingdings" panose="05000000000000000000" pitchFamily="2" charset="2"/>
              </a:rPr>
              <a:t> </a:t>
            </a:r>
            <a:r>
              <a:rPr lang="ja-JP" altLang="en-US" dirty="0" smtClean="0">
                <a:sym typeface="Wingdings" panose="05000000000000000000" pitchFamily="2" charset="2"/>
              </a:rPr>
              <a:t>海外からの問い合わせがあることも想定される。</a:t>
            </a:r>
            <a:endParaRPr lang="ja-JP" altLang="en-US" dirty="0"/>
          </a:p>
          <a:p>
            <a:pPr marL="698500" lvl="1" indent="-342900">
              <a:buFont typeface="+mj-lt"/>
              <a:buAutoNum type="arabicPeriod"/>
            </a:pPr>
            <a:r>
              <a:rPr lang="ja-JP" altLang="en-US" dirty="0" smtClean="0"/>
              <a:t>データ</a:t>
            </a:r>
            <a:r>
              <a:rPr lang="ja-JP" altLang="en-US" dirty="0"/>
              <a:t>を公開するサーバに関する留意</a:t>
            </a:r>
            <a:r>
              <a:rPr lang="ja-JP" altLang="en-US" dirty="0" smtClean="0"/>
              <a:t>事項</a:t>
            </a:r>
          </a:p>
          <a:p>
            <a:pPr lvl="2"/>
            <a:r>
              <a:rPr lang="ja-JP" altLang="en-US" dirty="0" smtClean="0"/>
              <a:t>公開するサーバにどれくらいのアクセスがあると予想するか？</a:t>
            </a:r>
            <a:endParaRPr lang="en-US" altLang="ja-JP" dirty="0" smtClean="0"/>
          </a:p>
          <a:p>
            <a:pPr lvl="3"/>
            <a:r>
              <a:rPr lang="ja-JP" altLang="en-US" dirty="0" smtClean="0"/>
              <a:t>予想外</a:t>
            </a:r>
            <a:r>
              <a:rPr lang="ja-JP" altLang="en-US" dirty="0"/>
              <a:t>のアクセスが集中し、サーバの処理が追いつかなく</a:t>
            </a:r>
            <a:r>
              <a:rPr lang="ja-JP" altLang="en-US" dirty="0" smtClean="0"/>
              <a:t>なると、</a:t>
            </a:r>
            <a:r>
              <a:rPr lang="ja-JP" altLang="en-US" dirty="0"/>
              <a:t>公開したデータに対するアクセス障害が発生する</a:t>
            </a:r>
            <a:r>
              <a:rPr lang="ja-JP" altLang="en-US" dirty="0" smtClean="0"/>
              <a:t>。</a:t>
            </a:r>
          </a:p>
          <a:p>
            <a:pPr lvl="2"/>
            <a:r>
              <a:rPr lang="ja-JP" altLang="en-US" dirty="0"/>
              <a:t>リアルタイムデータを扱う場合の留意点</a:t>
            </a:r>
          </a:p>
          <a:p>
            <a:pPr lvl="3"/>
            <a:r>
              <a:rPr lang="ja-JP" altLang="en-US" dirty="0" smtClean="0"/>
              <a:t>サーバ</a:t>
            </a:r>
            <a:r>
              <a:rPr lang="ja-JP" altLang="en-US" dirty="0"/>
              <a:t>の記憶容量を動的に消費するため、サーバの記憶容量の枯渇によりアクセス障害が発生する可能性がある。</a:t>
            </a:r>
          </a:p>
          <a:p>
            <a:pPr lvl="2"/>
            <a:r>
              <a:rPr lang="ja-JP" altLang="en-US" dirty="0" smtClean="0"/>
              <a:t>公開</a:t>
            </a:r>
            <a:r>
              <a:rPr lang="ja-JP" altLang="en-US" dirty="0"/>
              <a:t>サービスを運用する業者や部署と、事前に協議しておくことが望ましい。</a:t>
            </a:r>
          </a:p>
          <a:p>
            <a:pPr marL="698500" lvl="1" indent="-342900">
              <a:buFont typeface="+mj-lt"/>
              <a:buAutoNum type="arabicPeriod"/>
            </a:pPr>
            <a:r>
              <a:rPr lang="ja-JP" altLang="en-US" dirty="0" smtClean="0"/>
              <a:t>データ</a:t>
            </a:r>
            <a:r>
              <a:rPr lang="ja-JP" altLang="en-US" dirty="0"/>
              <a:t>の</a:t>
            </a:r>
            <a:r>
              <a:rPr lang="ja-JP" altLang="en-US" dirty="0" smtClean="0"/>
              <a:t>信頼性</a:t>
            </a:r>
            <a:endParaRPr lang="en-US" altLang="ja-JP" dirty="0" smtClean="0"/>
          </a:p>
          <a:p>
            <a:pPr lvl="2"/>
            <a:r>
              <a:rPr lang="ja-JP" altLang="en-US" dirty="0" smtClean="0"/>
              <a:t>データの流通過程において、情報利用者による改ざん、情報提供者の意図しない編集・変更の可能性がある。</a:t>
            </a:r>
          </a:p>
          <a:p>
            <a:pPr lvl="2"/>
            <a:r>
              <a:rPr lang="ja-JP" altLang="en-US" dirty="0" smtClean="0"/>
              <a:t>その場合、情報提供者が正当性を主張するための方法は以下の</a:t>
            </a:r>
            <a:r>
              <a:rPr lang="en-US" altLang="ja-JP" dirty="0" smtClean="0"/>
              <a:t>2</a:t>
            </a:r>
            <a:r>
              <a:rPr lang="ja-JP" altLang="en-US" dirty="0" smtClean="0"/>
              <a:t>通り。</a:t>
            </a:r>
          </a:p>
          <a:p>
            <a:pPr lvl="3"/>
            <a:r>
              <a:rPr lang="ja-JP" altLang="en-US" dirty="0" smtClean="0"/>
              <a:t>オープンデータの原則</a:t>
            </a:r>
            <a:r>
              <a:rPr lang="en-US" altLang="ja-JP" dirty="0" smtClean="0"/>
              <a:t>: </a:t>
            </a:r>
            <a:r>
              <a:rPr lang="ja-JP" altLang="en-US" dirty="0" smtClean="0"/>
              <a:t>	公開し続けることにより、原典を明示する。</a:t>
            </a:r>
          </a:p>
          <a:p>
            <a:pPr lvl="3"/>
            <a:r>
              <a:rPr lang="ja-JP" altLang="en-US" dirty="0" smtClean="0"/>
              <a:t>改ざんに関する技術的対処</a:t>
            </a:r>
            <a:r>
              <a:rPr lang="en-US" altLang="ja-JP" dirty="0" smtClean="0"/>
              <a:t>: </a:t>
            </a:r>
            <a:r>
              <a:rPr lang="ja-JP" altLang="en-US" dirty="0" smtClean="0"/>
              <a:t>	二次</a:t>
            </a:r>
            <a:r>
              <a:rPr lang="ja-JP" altLang="en-US" dirty="0"/>
              <a:t>利用の促進のための府省のデータ公開に関する基本的考え方（ガイドライン）別添</a:t>
            </a:r>
            <a:r>
              <a:rPr lang="ja-JP" altLang="en-US" dirty="0" smtClean="0"/>
              <a:t>」より引用して解説する。</a:t>
            </a:r>
            <a:endParaRPr lang="ja-JP" altLang="en-US" dirty="0"/>
          </a:p>
          <a:p>
            <a:pPr marL="698500" lvl="1" indent="-342900">
              <a:buFont typeface="+mj-lt"/>
              <a:buAutoNum type="arabicPeriod"/>
            </a:pPr>
            <a:r>
              <a:rPr lang="ja-JP" altLang="en-US" dirty="0" smtClean="0"/>
              <a:t>プライバシー</a:t>
            </a:r>
            <a:r>
              <a:rPr lang="ja-JP" altLang="en-US" dirty="0"/>
              <a:t>・匿名化</a:t>
            </a:r>
          </a:p>
          <a:p>
            <a:pPr lvl="2"/>
            <a:r>
              <a:rPr lang="ja-JP" altLang="en-US" dirty="0" smtClean="0"/>
              <a:t>その</a:t>
            </a:r>
            <a:r>
              <a:rPr lang="ja-JP" altLang="en-US" dirty="0"/>
              <a:t>データに個人を特定する情報が含まれていないか、確認する必要がある</a:t>
            </a:r>
            <a:r>
              <a:rPr lang="ja-JP" altLang="en-US" dirty="0" smtClean="0"/>
              <a:t>。</a:t>
            </a:r>
          </a:p>
          <a:p>
            <a:pPr lvl="2"/>
            <a:r>
              <a:rPr lang="ja-JP" altLang="en-US" dirty="0" smtClean="0"/>
              <a:t>必要</a:t>
            </a:r>
            <a:r>
              <a:rPr lang="ja-JP" altLang="en-US" dirty="0"/>
              <a:t>に応じて、匿名化の手法を利用して、プライバシーを考慮すべきである。</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27</a:t>
            </a:fld>
            <a:endParaRPr lang="en-US" altLang="ja-JP" dirty="0"/>
          </a:p>
        </p:txBody>
      </p:sp>
    </p:spTree>
    <p:extLst>
      <p:ext uri="{BB962C8B-B14F-4D97-AF65-F5344CB8AC3E}">
        <p14:creationId xmlns:p14="http://schemas.microsoft.com/office/powerpoint/2010/main" val="514663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3.5 </a:t>
            </a:r>
            <a:r>
              <a:rPr kumimoji="1" lang="ja-JP" altLang="en-US" dirty="0" smtClean="0"/>
              <a:t>公開・運用／</a:t>
            </a:r>
            <a:r>
              <a:rPr kumimoji="1" lang="en-US" altLang="ja-JP" dirty="0" smtClean="0"/>
              <a:t>3.6 </a:t>
            </a:r>
            <a:r>
              <a:rPr kumimoji="1" lang="ja-JP" altLang="en-US" dirty="0" smtClean="0"/>
              <a:t>改善点の洗い出し</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公開・運用</a:t>
            </a:r>
          </a:p>
          <a:p>
            <a:pPr lvl="1"/>
            <a:r>
              <a:rPr lang="ja-JP" altLang="en-US" dirty="0"/>
              <a:t>ある程度のデータが登録された段階で公開し、オープンデータの提供を</a:t>
            </a:r>
            <a:r>
              <a:rPr lang="ja-JP" altLang="en-US" dirty="0" smtClean="0"/>
              <a:t>開始。</a:t>
            </a:r>
          </a:p>
          <a:p>
            <a:pPr lvl="1"/>
            <a:r>
              <a:rPr kumimoji="1" lang="ja-JP" altLang="en-US" dirty="0" smtClean="0"/>
              <a:t>公開</a:t>
            </a:r>
            <a:r>
              <a:rPr lang="ja-JP" altLang="en-US" dirty="0"/>
              <a:t>中は</a:t>
            </a:r>
            <a:r>
              <a:rPr lang="ja-JP" altLang="en-US" dirty="0" smtClean="0"/>
              <a:t>、情報利用者</a:t>
            </a:r>
            <a:r>
              <a:rPr lang="ja-JP" altLang="en-US" dirty="0"/>
              <a:t>からのフィードバックが得られるように、アンケートページや問い合わせ窓口を用意することが望ましい</a:t>
            </a:r>
            <a:r>
              <a:rPr lang="ja-JP" altLang="en-US" dirty="0" smtClean="0"/>
              <a:t>。</a:t>
            </a:r>
          </a:p>
          <a:p>
            <a:pPr lvl="1"/>
            <a:endParaRPr kumimoji="1" lang="ja-JP" altLang="en-US" dirty="0"/>
          </a:p>
          <a:p>
            <a:r>
              <a:rPr kumimoji="1" lang="ja-JP" altLang="en-US" dirty="0" smtClean="0"/>
              <a:t>改善点の洗い出し</a:t>
            </a:r>
          </a:p>
          <a:p>
            <a:pPr lvl="1"/>
            <a:r>
              <a:rPr lang="ja-JP" altLang="en-US" dirty="0"/>
              <a:t>一定の期間ごとに、情報利用者から得られたフィードバックや、運用上の問題を整理し、改善点を洗い出す</a:t>
            </a:r>
            <a:r>
              <a:rPr lang="ja-JP" altLang="en-US" dirty="0" smtClean="0"/>
              <a:t>。</a:t>
            </a:r>
          </a:p>
          <a:p>
            <a:pPr lvl="1"/>
            <a:r>
              <a:rPr lang="ja-JP" altLang="en-US" dirty="0" smtClean="0"/>
              <a:t>新規</a:t>
            </a:r>
            <a:r>
              <a:rPr lang="ja-JP" altLang="en-US" dirty="0"/>
              <a:t>のデータを公開するタイミングで、改善点を洗い出すことが望ましい。</a:t>
            </a:r>
          </a:p>
          <a:p>
            <a:pPr lvl="1"/>
            <a:r>
              <a:rPr lang="ja-JP" altLang="en-US" dirty="0"/>
              <a:t>その後、得られた改善点を解決するための計画を</a:t>
            </a:r>
            <a:r>
              <a:rPr lang="ja-JP" altLang="en-US" dirty="0" smtClean="0"/>
              <a:t>立案。</a:t>
            </a:r>
            <a:endParaRPr lang="ja-JP" altLang="en-US" dirty="0"/>
          </a:p>
          <a:p>
            <a:pPr lvl="1"/>
            <a:r>
              <a:rPr lang="ja-JP" altLang="en-US" dirty="0" smtClean="0"/>
              <a:t>改善点</a:t>
            </a:r>
            <a:r>
              <a:rPr lang="ja-JP" altLang="en-US" dirty="0"/>
              <a:t>を洗い出す際に</a:t>
            </a:r>
            <a:r>
              <a:rPr lang="ja-JP" altLang="en-US" dirty="0" smtClean="0"/>
              <a:t>、オープンデータ</a:t>
            </a:r>
            <a:r>
              <a:rPr lang="ja-JP" altLang="en-US" dirty="0"/>
              <a:t>の技術</a:t>
            </a:r>
            <a:r>
              <a:rPr lang="ja-JP" altLang="en-US" dirty="0" smtClean="0"/>
              <a:t>レベル（</a:t>
            </a:r>
            <a:r>
              <a:rPr lang="en-US" altLang="ja-JP" dirty="0" smtClean="0">
                <a:sym typeface="Wingdings" panose="05000000000000000000" pitchFamily="2" charset="2"/>
              </a:rPr>
              <a:t> 8.4</a:t>
            </a:r>
            <a:r>
              <a:rPr lang="ja-JP" altLang="en-US" dirty="0" smtClean="0">
                <a:sym typeface="Wingdings" panose="05000000000000000000" pitchFamily="2" charset="2"/>
              </a:rPr>
              <a:t>節</a:t>
            </a:r>
            <a:r>
              <a:rPr lang="ja-JP" altLang="en-US" dirty="0" smtClean="0"/>
              <a:t>）の</a:t>
            </a:r>
            <a:r>
              <a:rPr lang="ja-JP" altLang="en-US" dirty="0"/>
              <a:t>向上、又は利用ルールの見直しを併せて行うことを</a:t>
            </a:r>
            <a:r>
              <a:rPr lang="ja-JP" altLang="en-US" dirty="0" smtClean="0"/>
              <a:t>推奨。</a:t>
            </a:r>
            <a:endParaRPr lang="ja-JP" altLang="en-US" dirty="0"/>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28</a:t>
            </a:fld>
            <a:endParaRPr lang="en-US" altLang="ja-JP" dirty="0"/>
          </a:p>
        </p:txBody>
      </p:sp>
    </p:spTree>
    <p:extLst>
      <p:ext uri="{BB962C8B-B14F-4D97-AF65-F5344CB8AC3E}">
        <p14:creationId xmlns:p14="http://schemas.microsoft.com/office/powerpoint/2010/main" val="1048433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fontScale="90000"/>
          </a:bodyPr>
          <a:lstStyle/>
          <a:p>
            <a:r>
              <a:rPr kumimoji="1" lang="ja-JP" altLang="en-US" dirty="0" smtClean="0"/>
              <a:t>第</a:t>
            </a:r>
            <a:r>
              <a:rPr kumimoji="1" lang="en-US" altLang="ja-JP" dirty="0" smtClean="0"/>
              <a:t>II</a:t>
            </a:r>
            <a:r>
              <a:rPr kumimoji="1" lang="ja-JP" altLang="en-US" dirty="0" smtClean="0"/>
              <a:t>部 利用ルール編</a:t>
            </a:r>
            <a:r>
              <a:rPr lang="en-US" altLang="ja-JP" dirty="0" smtClean="0"/>
              <a:t>:</a:t>
            </a:r>
            <a:br>
              <a:rPr lang="en-US" altLang="ja-JP" dirty="0" smtClean="0"/>
            </a:br>
            <a:r>
              <a:rPr lang="ja-JP" altLang="en-US" dirty="0" smtClean="0"/>
              <a:t>データ</a:t>
            </a:r>
            <a:r>
              <a:rPr lang="ja-JP" altLang="en-US" dirty="0"/>
              <a:t>に利用ルールを設定しよう</a:t>
            </a:r>
            <a:endParaRPr kumimoji="1" lang="ja-JP" altLang="en-US" dirty="0"/>
          </a:p>
        </p:txBody>
      </p:sp>
      <p:sp>
        <p:nvSpPr>
          <p:cNvPr id="6" name="テキスト プレースホルダー 5"/>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29</a:t>
            </a:fld>
            <a:endParaRPr lang="en-US" altLang="ja-JP" dirty="0"/>
          </a:p>
        </p:txBody>
      </p:sp>
    </p:spTree>
    <p:extLst>
      <p:ext uri="{BB962C8B-B14F-4D97-AF65-F5344CB8AC3E}">
        <p14:creationId xmlns:p14="http://schemas.microsoft.com/office/powerpoint/2010/main" val="3499944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「オープンデータガイド」の全体構成</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u="sng" dirty="0" smtClean="0"/>
              <a:t>第</a:t>
            </a:r>
            <a:r>
              <a:rPr kumimoji="1" lang="en-US" altLang="ja-JP" u="sng" dirty="0" smtClean="0"/>
              <a:t>III</a:t>
            </a:r>
            <a:r>
              <a:rPr kumimoji="1" lang="ja-JP" altLang="en-US" u="sng" dirty="0" smtClean="0"/>
              <a:t>部 技術編</a:t>
            </a:r>
            <a:r>
              <a:rPr kumimoji="1" lang="en-US" altLang="ja-JP" u="sng" dirty="0" smtClean="0"/>
              <a:t>: </a:t>
            </a:r>
            <a:r>
              <a:rPr lang="ja-JP" altLang="en-US" u="sng" dirty="0" smtClean="0"/>
              <a:t>機械</a:t>
            </a:r>
            <a:r>
              <a:rPr lang="ja-JP" altLang="en-US" u="sng" dirty="0"/>
              <a:t>判読</a:t>
            </a:r>
            <a:r>
              <a:rPr lang="ja-JP" altLang="en-US" u="sng" dirty="0" smtClean="0"/>
              <a:t>に適したデータにしよう</a:t>
            </a:r>
            <a:endParaRPr kumimoji="1" lang="ja-JP" altLang="en-US" u="sng" dirty="0" smtClean="0"/>
          </a:p>
          <a:p>
            <a:pPr lvl="1"/>
            <a:r>
              <a:rPr kumimoji="1" lang="ja-JP" altLang="en-US" dirty="0" smtClean="0"/>
              <a:t>第</a:t>
            </a:r>
            <a:r>
              <a:rPr lang="en-US" altLang="ja-JP" dirty="0" smtClean="0"/>
              <a:t>8</a:t>
            </a:r>
            <a:r>
              <a:rPr lang="ja-JP" altLang="en-US" dirty="0" smtClean="0"/>
              <a:t>章 オープンデータの技術レベル</a:t>
            </a:r>
          </a:p>
          <a:p>
            <a:pPr lvl="2"/>
            <a:r>
              <a:rPr lang="ja-JP" altLang="en-US" dirty="0" smtClean="0"/>
              <a:t>第</a:t>
            </a:r>
            <a:r>
              <a:rPr lang="en-US" altLang="ja-JP" dirty="0" smtClean="0"/>
              <a:t>3</a:t>
            </a:r>
            <a:r>
              <a:rPr lang="ja-JP" altLang="en-US" dirty="0" smtClean="0"/>
              <a:t>章</a:t>
            </a:r>
            <a:r>
              <a:rPr lang="ja-JP" altLang="en-US" dirty="0"/>
              <a:t>に記した</a:t>
            </a:r>
            <a:r>
              <a:rPr lang="ja-JP" altLang="en-US" dirty="0" smtClean="0"/>
              <a:t>オープンデータの作成・公開手順のうち、技術的な事項について解説する。</a:t>
            </a:r>
            <a:endParaRPr lang="en-US" altLang="ja-JP" dirty="0" smtClean="0"/>
          </a:p>
          <a:p>
            <a:pPr lvl="2"/>
            <a:r>
              <a:rPr lang="ja-JP" altLang="en-US" dirty="0" smtClean="0"/>
              <a:t>機械判読性、データカタログ、識別子について解説し、機械判読性に関する指標を「オープンデータの技術レベル」として示す。</a:t>
            </a:r>
          </a:p>
          <a:p>
            <a:pPr lvl="1"/>
            <a:r>
              <a:rPr kumimoji="1" lang="ja-JP" altLang="en-US" dirty="0" smtClean="0"/>
              <a:t>第</a:t>
            </a:r>
            <a:r>
              <a:rPr lang="en-US" altLang="ja-JP" dirty="0" smtClean="0"/>
              <a:t>9</a:t>
            </a:r>
            <a:r>
              <a:rPr lang="ja-JP" altLang="en-US" dirty="0" smtClean="0"/>
              <a:t>章 オープンデータの</a:t>
            </a:r>
            <a:r>
              <a:rPr lang="ja-JP" altLang="en-US" dirty="0"/>
              <a:t>ための技術的</a:t>
            </a:r>
            <a:r>
              <a:rPr lang="ja-JP" altLang="en-US" dirty="0" smtClean="0"/>
              <a:t>指針</a:t>
            </a:r>
          </a:p>
          <a:p>
            <a:pPr lvl="2"/>
            <a:r>
              <a:rPr lang="ja-JP" altLang="en-US" dirty="0"/>
              <a:t>表形式データ、文書形式データ</a:t>
            </a:r>
            <a:r>
              <a:rPr lang="ja-JP" altLang="en-US" dirty="0" smtClean="0"/>
              <a:t>、</a:t>
            </a:r>
            <a:r>
              <a:rPr lang="zh-TW" altLang="en-US" dirty="0" smtClean="0"/>
              <a:t>地理空間情報</a:t>
            </a:r>
            <a:r>
              <a:rPr lang="ja-JP" altLang="en-US" dirty="0" err="1" smtClean="0"/>
              <a:t>、</a:t>
            </a:r>
            <a:r>
              <a:rPr lang="ja-JP" altLang="en-US" dirty="0"/>
              <a:t>リアルタイムデータのそれぞれについて、機械判読に適したオープンデータを作成するための技術的な指針を、識別子、ファイル形式、データの</a:t>
            </a:r>
            <a:r>
              <a:rPr lang="en-US" altLang="ja-JP" dirty="0"/>
              <a:t>3</a:t>
            </a:r>
            <a:r>
              <a:rPr lang="ja-JP" altLang="en-US" dirty="0"/>
              <a:t>項目について示す</a:t>
            </a:r>
            <a:r>
              <a:rPr lang="ja-JP" altLang="en-US" dirty="0" smtClean="0"/>
              <a:t>。</a:t>
            </a:r>
          </a:p>
          <a:p>
            <a:pPr lvl="2"/>
            <a:endParaRPr lang="ja-JP" altLang="en-US" dirty="0" smtClean="0"/>
          </a:p>
          <a:p>
            <a:r>
              <a:rPr lang="ja-JP" altLang="en-US" u="sng" dirty="0"/>
              <a:t>付録</a:t>
            </a:r>
            <a:endParaRPr kumimoji="1" lang="en-US" altLang="ja-JP" u="sng" dirty="0" smtClean="0"/>
          </a:p>
          <a:p>
            <a:pPr lvl="1"/>
            <a:r>
              <a:rPr kumimoji="1" lang="ja-JP" altLang="en-US" dirty="0" smtClean="0"/>
              <a:t>第</a:t>
            </a:r>
            <a:r>
              <a:rPr kumimoji="1" lang="en-US" altLang="ja-JP" dirty="0" smtClean="0"/>
              <a:t>10</a:t>
            </a:r>
            <a:r>
              <a:rPr lang="ja-JP" altLang="en-US" dirty="0" smtClean="0"/>
              <a:t>章 オープンデータ</a:t>
            </a:r>
            <a:r>
              <a:rPr lang="ja-JP" altLang="en-US" dirty="0"/>
              <a:t>に関する規格・</a:t>
            </a:r>
            <a:r>
              <a:rPr lang="ja-JP" altLang="en-US" dirty="0" smtClean="0"/>
              <a:t>ツール</a:t>
            </a:r>
          </a:p>
          <a:p>
            <a:pPr lvl="2"/>
            <a:r>
              <a:rPr lang="ja-JP" altLang="en-US" dirty="0" smtClean="0"/>
              <a:t>機械判読に適したオープンデータを作成・編集する上で参考となる規格やツールをまとめる。</a:t>
            </a:r>
            <a:endParaRPr kumimoji="1" lang="en-US" altLang="ja-JP" dirty="0" smtClean="0"/>
          </a:p>
          <a:p>
            <a:pPr lvl="1"/>
            <a:r>
              <a:rPr kumimoji="1" lang="ja-JP" altLang="en-US" dirty="0" smtClean="0"/>
              <a:t>第</a:t>
            </a:r>
            <a:r>
              <a:rPr kumimoji="1" lang="en-US" altLang="ja-JP" dirty="0" smtClean="0"/>
              <a:t>11</a:t>
            </a:r>
            <a:r>
              <a:rPr lang="ja-JP" altLang="en-US" dirty="0" smtClean="0"/>
              <a:t>章 </a:t>
            </a:r>
            <a:r>
              <a:rPr lang="ja-JP" altLang="en-US" dirty="0"/>
              <a:t>データカタログシステム</a:t>
            </a:r>
            <a:r>
              <a:rPr lang="en-US" altLang="ja-JP" dirty="0"/>
              <a:t>C</a:t>
            </a:r>
            <a:r>
              <a:rPr lang="en-US" altLang="ja-JP" dirty="0" smtClean="0"/>
              <a:t>KAN</a:t>
            </a:r>
            <a:endParaRPr lang="ja-JP" altLang="en-US" dirty="0"/>
          </a:p>
          <a:p>
            <a:pPr lvl="2"/>
            <a:r>
              <a:rPr lang="ja-JP" altLang="en-US" dirty="0" smtClean="0"/>
              <a:t>データカタログシステムである</a:t>
            </a:r>
            <a:r>
              <a:rPr lang="en-US" altLang="ja-JP" dirty="0" smtClean="0"/>
              <a:t>CKAN</a:t>
            </a:r>
            <a:r>
              <a:rPr lang="ja-JP" altLang="en-US" dirty="0" smtClean="0"/>
              <a:t>の概要とその使用方法を解説する。</a:t>
            </a:r>
            <a:endParaRPr lang="ja-JP" altLang="en-US" dirty="0"/>
          </a:p>
          <a:p>
            <a:pPr lvl="1"/>
            <a:endParaRPr kumimoji="1"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a:t>
            </a:fld>
            <a:endParaRPr lang="en-US" altLang="ja-JP" dirty="0"/>
          </a:p>
        </p:txBody>
      </p:sp>
    </p:spTree>
    <p:extLst>
      <p:ext uri="{BB962C8B-B14F-4D97-AF65-F5344CB8AC3E}">
        <p14:creationId xmlns:p14="http://schemas.microsoft.com/office/powerpoint/2010/main" val="39629977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第</a:t>
            </a:r>
            <a:r>
              <a:rPr lang="en-US" altLang="ja-JP" dirty="0"/>
              <a:t>4</a:t>
            </a:r>
            <a:r>
              <a:rPr lang="ja-JP" altLang="en-US" dirty="0"/>
              <a:t>章　オープンデータで必要となる利用</a:t>
            </a:r>
            <a:r>
              <a:rPr lang="ja-JP" altLang="en-US" dirty="0" smtClean="0"/>
              <a:t>ルール</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2000" dirty="0" smtClean="0"/>
              <a:t>本章の概要</a:t>
            </a:r>
          </a:p>
          <a:p>
            <a:pPr lvl="1"/>
            <a:r>
              <a:rPr lang="ja-JP" altLang="ja-JP" dirty="0"/>
              <a:t>「オープンデータ」と言えるためには、提供する公共データを情報利用者が自由に二次利用できることが重要であり、そのためには、二次利用を認める利用ルールを採用することが必要である。本章では、オープンデータにおける利用ルールの重要性について解説するとともに、利用ルールに関する国際的な動向、日本政府における動向について紹介する。</a:t>
            </a:r>
            <a:endParaRPr lang="ja-JP" altLang="en-US" dirty="0"/>
          </a:p>
          <a:p>
            <a:r>
              <a:rPr lang="ja-JP" altLang="en-US" sz="2000" dirty="0" smtClean="0"/>
              <a:t>本章の構成</a:t>
            </a:r>
          </a:p>
          <a:p>
            <a:pPr marL="663670" lvl="1" indent="-457200">
              <a:buFont typeface="+mj-lt"/>
              <a:buAutoNum type="arabicPeriod"/>
            </a:pPr>
            <a:r>
              <a:rPr lang="ja-JP" altLang="en-US" dirty="0" smtClean="0"/>
              <a:t>オープンデータ</a:t>
            </a:r>
            <a:r>
              <a:rPr lang="ja-JP" altLang="en-US" dirty="0"/>
              <a:t>における利用ルールの</a:t>
            </a:r>
            <a:r>
              <a:rPr lang="ja-JP" altLang="en-US" dirty="0" smtClean="0"/>
              <a:t>重要性</a:t>
            </a:r>
          </a:p>
          <a:p>
            <a:pPr lvl="2"/>
            <a:r>
              <a:rPr lang="ja-JP" altLang="en-US" dirty="0" smtClean="0"/>
              <a:t>公共データをオープンデータとする際に、なぜ利用ルールが重要なのかを解説する。</a:t>
            </a:r>
            <a:endParaRPr lang="en-US" altLang="ja-JP" dirty="0" smtClean="0"/>
          </a:p>
          <a:p>
            <a:pPr marL="663670" lvl="1" indent="-457200">
              <a:buFont typeface="+mj-lt"/>
              <a:buAutoNum type="arabicPeriod"/>
            </a:pPr>
            <a:r>
              <a:rPr lang="ja-JP" altLang="en-US" dirty="0"/>
              <a:t>国際的なオープンデータの利用ルールの</a:t>
            </a:r>
            <a:r>
              <a:rPr lang="ja-JP" altLang="en-US" dirty="0" smtClean="0"/>
              <a:t>動向</a:t>
            </a:r>
            <a:endParaRPr lang="ja-JP" altLang="en-US" dirty="0"/>
          </a:p>
          <a:p>
            <a:pPr lvl="2"/>
            <a:r>
              <a:rPr lang="ja-JP" altLang="en-US" dirty="0"/>
              <a:t>諸外国において</a:t>
            </a:r>
            <a:r>
              <a:rPr lang="ja-JP" altLang="en-US" dirty="0" smtClean="0"/>
              <a:t>オープンデータについてどのような利用ルールを採用しているかについて紹介する。</a:t>
            </a:r>
            <a:endParaRPr lang="ja-JP" altLang="en-US" dirty="0"/>
          </a:p>
          <a:p>
            <a:pPr marL="663670" lvl="1" indent="-457200">
              <a:buFont typeface="+mj-lt"/>
              <a:buAutoNum type="arabicPeriod"/>
            </a:pPr>
            <a:r>
              <a:rPr lang="ja-JP" altLang="en-US" dirty="0"/>
              <a:t>日本政府におけるオープンデータ利用ルールの</a:t>
            </a:r>
            <a:r>
              <a:rPr lang="ja-JP" altLang="en-US" dirty="0" smtClean="0"/>
              <a:t>動向</a:t>
            </a:r>
            <a:endParaRPr kumimoji="1" lang="ja-JP" altLang="en-US" dirty="0" smtClean="0"/>
          </a:p>
          <a:p>
            <a:pPr lvl="2"/>
            <a:r>
              <a:rPr lang="ja-JP" altLang="en-US" dirty="0"/>
              <a:t>日本の各府省のホームページに適用される予定の「政府標準利用</a:t>
            </a:r>
            <a:r>
              <a:rPr lang="ja-JP" altLang="en-US" dirty="0" smtClean="0"/>
              <a:t>規約（第</a:t>
            </a:r>
            <a:r>
              <a:rPr lang="en-US" altLang="ja-JP" dirty="0" smtClean="0"/>
              <a:t>1.0</a:t>
            </a:r>
            <a:r>
              <a:rPr lang="ja-JP" altLang="en-US" dirty="0" smtClean="0"/>
              <a:t>版）」</a:t>
            </a:r>
            <a:r>
              <a:rPr lang="ja-JP" altLang="en-US" dirty="0"/>
              <a:t>の策定経緯について紹介する。また、日本のデータカタログサイト試行版「</a:t>
            </a:r>
            <a:r>
              <a:rPr lang="en-US" altLang="ja-JP" dirty="0"/>
              <a:t>DATA.GO.JP</a:t>
            </a:r>
            <a:r>
              <a:rPr lang="ja-JP" altLang="en-US" dirty="0"/>
              <a:t>」の利用</a:t>
            </a:r>
            <a:r>
              <a:rPr lang="ja-JP" altLang="en-US" dirty="0" smtClean="0"/>
              <a:t>ルールについて紹介する。</a:t>
            </a:r>
            <a:endParaRPr lang="en-US" altLang="ja-JP"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30</a:t>
            </a:fld>
            <a:endParaRPr lang="en-US" altLang="ja-JP" dirty="0"/>
          </a:p>
        </p:txBody>
      </p:sp>
    </p:spTree>
    <p:extLst>
      <p:ext uri="{BB962C8B-B14F-4D97-AF65-F5344CB8AC3E}">
        <p14:creationId xmlns:p14="http://schemas.microsoft.com/office/powerpoint/2010/main" val="26612610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387642" y="304800"/>
            <a:ext cx="9134339" cy="675928"/>
          </a:xfrm>
        </p:spPr>
        <p:txBody>
          <a:bodyPr>
            <a:normAutofit/>
          </a:bodyPr>
          <a:lstStyle/>
          <a:p>
            <a:r>
              <a:rPr kumimoji="1" lang="en-US" altLang="ja-JP" dirty="0" smtClean="0"/>
              <a:t>4.1</a:t>
            </a:r>
            <a:r>
              <a:rPr lang="ja-JP" altLang="en-US" dirty="0"/>
              <a:t>　オープンデータにおける利用ルールの</a:t>
            </a:r>
            <a:r>
              <a:rPr lang="ja-JP" altLang="en-US" dirty="0" smtClean="0"/>
              <a:t>重要性</a:t>
            </a:r>
            <a:endParaRPr kumimoji="1" lang="ja-JP" altLang="en-US" dirty="0"/>
          </a:p>
        </p:txBody>
      </p:sp>
      <p:sp>
        <p:nvSpPr>
          <p:cNvPr id="6" name="コンテンツ プレースホルダー 5"/>
          <p:cNvSpPr>
            <a:spLocks noGrp="1"/>
          </p:cNvSpPr>
          <p:nvPr>
            <p:ph idx="1"/>
          </p:nvPr>
        </p:nvSpPr>
        <p:spPr>
          <a:xfrm>
            <a:off x="351414" y="1143000"/>
            <a:ext cx="9146415" cy="5454352"/>
          </a:xfrm>
        </p:spPr>
        <p:txBody>
          <a:bodyPr>
            <a:noAutofit/>
          </a:bodyPr>
          <a:lstStyle/>
          <a:p>
            <a:r>
              <a:rPr lang="ja-JP" altLang="en-US" sz="1600" dirty="0" smtClean="0"/>
              <a:t>国</a:t>
            </a:r>
            <a:r>
              <a:rPr lang="ja-JP" altLang="en-US" sz="1600" dirty="0"/>
              <a:t>、地方公共団体、独立行政</a:t>
            </a:r>
            <a:r>
              <a:rPr lang="ja-JP" altLang="en-US" sz="1600" dirty="0" smtClean="0"/>
              <a:t>法人等</a:t>
            </a:r>
            <a:r>
              <a:rPr lang="ja-JP" altLang="en-US" sz="1600" dirty="0"/>
              <a:t>が保持する公共データ</a:t>
            </a:r>
            <a:r>
              <a:rPr lang="ja-JP" altLang="en-US" sz="1600" dirty="0" smtClean="0"/>
              <a:t>にも著作権が発生する。著作権の発生した</a:t>
            </a:r>
            <a:r>
              <a:rPr kumimoji="1" lang="ja-JP" altLang="en-US" sz="1600" dirty="0" smtClean="0"/>
              <a:t>公共データ</a:t>
            </a:r>
            <a:r>
              <a:rPr lang="ja-JP" altLang="en-US" sz="1600" dirty="0" smtClean="0"/>
              <a:t>を利用する場合は、作成機関に許諾を得なくてはならない。</a:t>
            </a:r>
            <a:endParaRPr lang="en-US" altLang="ja-JP" sz="1600" dirty="0" smtClean="0"/>
          </a:p>
          <a:p>
            <a:r>
              <a:rPr kumimoji="1" lang="ja-JP" altLang="en-US" sz="1600" dirty="0"/>
              <a:t>利用</a:t>
            </a:r>
            <a:r>
              <a:rPr kumimoji="1" lang="ja-JP" altLang="en-US" sz="1600" dirty="0" smtClean="0"/>
              <a:t>ルール</a:t>
            </a:r>
            <a:r>
              <a:rPr lang="ja-JP" altLang="en-US" sz="1600" dirty="0" smtClean="0"/>
              <a:t>で二次利用が可能であることが明示されると、自由に利用できる。</a:t>
            </a:r>
            <a:endParaRPr lang="en-US" altLang="ja-JP" sz="1600" dirty="0" smtClean="0"/>
          </a:p>
          <a:p>
            <a:r>
              <a:rPr lang="ja-JP" altLang="en-US" sz="1600" dirty="0" smtClean="0"/>
              <a:t>公共データを二次利用可能な形で公開することを実現する手段は以下の</a:t>
            </a:r>
            <a:r>
              <a:rPr lang="en-US" altLang="ja-JP" sz="1600" dirty="0" smtClean="0"/>
              <a:t>3</a:t>
            </a:r>
            <a:r>
              <a:rPr lang="ja-JP" altLang="en-US" sz="1600" dirty="0" smtClean="0"/>
              <a:t>つがあるが、それぞれメリットとデメリットがある。</a:t>
            </a:r>
            <a:endParaRPr lang="en-US" altLang="ja-JP" sz="1600" dirty="0" smtClean="0"/>
          </a:p>
          <a:p>
            <a:pPr marL="787400" lvl="1" indent="-342900">
              <a:buFont typeface="+mj-ea"/>
              <a:buAutoNum type="circleNumDbPlain"/>
            </a:pPr>
            <a:endParaRPr lang="ja-JP" altLang="en-US" sz="1600" dirty="0"/>
          </a:p>
          <a:p>
            <a:endParaRPr lang="en-US" altLang="ja-JP" sz="1600" dirty="0"/>
          </a:p>
          <a:p>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1600" dirty="0"/>
          </a:p>
          <a:p>
            <a:r>
              <a:rPr lang="ja-JP" altLang="en-US" sz="1600" dirty="0" smtClean="0"/>
              <a:t>最も</a:t>
            </a:r>
            <a:r>
              <a:rPr lang="ja-JP" altLang="en-US" sz="1600" dirty="0"/>
              <a:t>望ましいのは①だが著作権法の法改正が必要。次に望ましいのは②だが、著作権は、国や地方公共団体等の財産</a:t>
            </a:r>
            <a:r>
              <a:rPr lang="ja-JP" altLang="en-US" sz="1600" dirty="0" smtClean="0"/>
              <a:t>の</a:t>
            </a:r>
            <a:r>
              <a:rPr lang="ja-JP" altLang="en-US" sz="1600" dirty="0"/>
              <a:t>一つ</a:t>
            </a:r>
            <a:r>
              <a:rPr lang="ja-JP" altLang="en-US" sz="1600" dirty="0" smtClean="0"/>
              <a:t>で</a:t>
            </a:r>
            <a:r>
              <a:rPr lang="ja-JP" altLang="en-US" sz="1600" dirty="0"/>
              <a:t>あり、国有財産法、財政法、地方自治法、補助金等適正化法等との関係において、権利放棄を行うことが可能かどうか、十分に検討する必要が</a:t>
            </a:r>
            <a:r>
              <a:rPr lang="ja-JP" altLang="en-US" sz="1600" dirty="0" smtClean="0"/>
              <a:t>ある</a:t>
            </a:r>
            <a:endParaRPr lang="en-US" altLang="ja-JP" sz="1600" dirty="0" smtClean="0"/>
          </a:p>
          <a:p>
            <a:pPr marL="149130" indent="0">
              <a:buNone/>
            </a:pPr>
            <a:r>
              <a:rPr lang="ja-JP" altLang="en-US" sz="1600" dirty="0" smtClean="0"/>
              <a:t>⇒ </a:t>
            </a:r>
            <a:r>
              <a:rPr lang="ja-JP" altLang="en-US" sz="1600" u="sng" dirty="0" smtClean="0"/>
              <a:t>本書では、短期的に対応可能な③の方法について具体的に解説する</a:t>
            </a:r>
            <a:endParaRPr lang="en-US" altLang="ja-JP" sz="1600" u="sng" dirty="0" smtClean="0"/>
          </a:p>
          <a:p>
            <a:pPr lvl="1"/>
            <a:endParaRPr lang="en-US" altLang="ja-JP" sz="1600" dirty="0" smtClean="0"/>
          </a:p>
          <a:p>
            <a:pPr marL="787400" lvl="1" indent="-342900"/>
            <a:endParaRPr kumimoji="1" lang="ja-JP" altLang="en-US" sz="1600" dirty="0" smtClean="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31</a:t>
            </a:fld>
            <a:endParaRPr lang="en-US" altLang="ja-JP" dirty="0"/>
          </a:p>
        </p:txBody>
      </p:sp>
      <p:graphicFrame>
        <p:nvGraphicFramePr>
          <p:cNvPr id="7" name="表 6"/>
          <p:cNvGraphicFramePr>
            <a:graphicFrameLocks noGrp="1"/>
          </p:cNvGraphicFramePr>
          <p:nvPr>
            <p:extLst>
              <p:ext uri="{D42A27DB-BD31-4B8C-83A1-F6EECF244321}">
                <p14:modId xmlns:p14="http://schemas.microsoft.com/office/powerpoint/2010/main" val="3690192269"/>
              </p:ext>
            </p:extLst>
          </p:nvPr>
        </p:nvGraphicFramePr>
        <p:xfrm>
          <a:off x="848544" y="2780928"/>
          <a:ext cx="8568952" cy="1988820"/>
        </p:xfrm>
        <a:graphic>
          <a:graphicData uri="http://schemas.openxmlformats.org/drawingml/2006/table">
            <a:tbl>
              <a:tblPr bandRow="1">
                <a:tableStyleId>{5C22544A-7EE6-4342-B048-85BDC9FD1C3A}</a:tableStyleId>
              </a:tblPr>
              <a:tblGrid>
                <a:gridCol w="1708657"/>
                <a:gridCol w="6860295"/>
              </a:tblGrid>
              <a:tr h="590932">
                <a:tc>
                  <a:txBody>
                    <a:bodyPr/>
                    <a:lstStyle/>
                    <a:p>
                      <a:pPr>
                        <a:lnSpc>
                          <a:spcPts val="1500"/>
                        </a:lnSpc>
                      </a:pPr>
                      <a:r>
                        <a:rPr kumimoji="1" lang="ja-JP" altLang="en-US" sz="1200" b="1" u="none" dirty="0" smtClean="0">
                          <a:solidFill>
                            <a:schemeClr val="bg2"/>
                          </a:solidFill>
                        </a:rPr>
                        <a:t>①公共データには原則、著作権は発生しないものとする</a:t>
                      </a:r>
                    </a:p>
                  </a:txBody>
                  <a:tcPr/>
                </a:tc>
                <a:tc>
                  <a:txBody>
                    <a:bodyPr/>
                    <a:lstStyle/>
                    <a:p>
                      <a:pPr marL="174625" indent="-174625">
                        <a:lnSpc>
                          <a:spcPts val="1500"/>
                        </a:lnSpc>
                        <a:buFont typeface="Arial" pitchFamily="34" charset="0"/>
                        <a:buNone/>
                      </a:pPr>
                      <a:r>
                        <a:rPr kumimoji="1" lang="ja-JP" altLang="en-US" sz="1200" u="none" dirty="0" smtClean="0">
                          <a:solidFill>
                            <a:schemeClr val="bg2"/>
                          </a:solidFill>
                        </a:rPr>
                        <a:t>○　著作権者によって差し止めや損害賠償等の権利が行使されず、自由に利用できる。米国では国等が保有する公共データには著作権はないとすることによって利活用が活発化している。</a:t>
                      </a:r>
                      <a:endParaRPr kumimoji="1" lang="en-US" altLang="ja-JP" sz="1200" u="none" dirty="0" smtClean="0">
                        <a:solidFill>
                          <a:schemeClr val="bg2"/>
                        </a:solidFill>
                      </a:endParaRPr>
                    </a:p>
                    <a:p>
                      <a:pPr marL="252000" indent="-684000">
                        <a:lnSpc>
                          <a:spcPts val="1500"/>
                        </a:lnSpc>
                        <a:buFont typeface="Arial" pitchFamily="34" charset="0"/>
                        <a:buNone/>
                      </a:pPr>
                      <a:r>
                        <a:rPr kumimoji="1" lang="en-US" altLang="ja-JP" sz="1200" u="none" dirty="0" smtClean="0">
                          <a:solidFill>
                            <a:schemeClr val="bg2"/>
                          </a:solidFill>
                        </a:rPr>
                        <a:t>×</a:t>
                      </a:r>
                      <a:r>
                        <a:rPr kumimoji="1" lang="ja-JP" altLang="en-US" sz="1200" u="none" dirty="0" smtClean="0">
                          <a:solidFill>
                            <a:schemeClr val="bg2"/>
                          </a:solidFill>
                        </a:rPr>
                        <a:t>　著作権法の</a:t>
                      </a:r>
                      <a:r>
                        <a:rPr kumimoji="1" lang="ja-JP" altLang="en-US" sz="1200" u="none" smtClean="0">
                          <a:solidFill>
                            <a:schemeClr val="bg2"/>
                          </a:solidFill>
                        </a:rPr>
                        <a:t>改正（政府</a:t>
                      </a:r>
                      <a:r>
                        <a:rPr kumimoji="1" lang="ja-JP" altLang="en-US" sz="1200" u="none" dirty="0" smtClean="0">
                          <a:solidFill>
                            <a:schemeClr val="bg2"/>
                          </a:solidFill>
                        </a:rPr>
                        <a:t>が作成したデータは著作権法の対象外とする）が必要である。</a:t>
                      </a:r>
                      <a:endParaRPr kumimoji="1" lang="en-US" altLang="ja-JP" sz="1200" u="none" dirty="0" smtClean="0">
                        <a:solidFill>
                          <a:schemeClr val="bg2"/>
                        </a:solidFill>
                      </a:endParaRPr>
                    </a:p>
                  </a:txBody>
                  <a:tcPr/>
                </a:tc>
              </a:tr>
              <a:tr h="641554">
                <a:tc>
                  <a:txBody>
                    <a:bodyPr/>
                    <a:lstStyle/>
                    <a:p>
                      <a:pPr>
                        <a:lnSpc>
                          <a:spcPts val="1500"/>
                        </a:lnSpc>
                      </a:pPr>
                      <a:r>
                        <a:rPr kumimoji="1" lang="ja-JP" altLang="en-US" sz="1200" b="1" u="none" dirty="0" smtClean="0">
                          <a:solidFill>
                            <a:schemeClr val="bg2"/>
                          </a:solidFill>
                        </a:rPr>
                        <a:t>②公共データに著作権は発生するが、これを放棄する</a:t>
                      </a:r>
                    </a:p>
                  </a:txBody>
                  <a:tcPr/>
                </a:tc>
                <a:tc>
                  <a:txBody>
                    <a:bodyPr/>
                    <a:lstStyle/>
                    <a:p>
                      <a:pPr marL="174625" indent="-174625">
                        <a:lnSpc>
                          <a:spcPts val="1500"/>
                        </a:lnSpc>
                        <a:buFont typeface="Arial" pitchFamily="34" charset="0"/>
                        <a:buNone/>
                      </a:pPr>
                      <a:r>
                        <a:rPr kumimoji="1" lang="ja-JP" altLang="en-US" sz="1200" u="none" dirty="0" smtClean="0">
                          <a:solidFill>
                            <a:schemeClr val="bg2"/>
                          </a:solidFill>
                        </a:rPr>
                        <a:t>○　国や地方公共団体等が自ら権利を放棄することで、①と同等の効果を得ることができる。</a:t>
                      </a:r>
                      <a:endParaRPr kumimoji="1" lang="en-US" altLang="ja-JP" sz="1200" u="none" dirty="0" smtClean="0">
                        <a:solidFill>
                          <a:schemeClr val="bg2"/>
                        </a:solidFill>
                      </a:endParaRPr>
                    </a:p>
                    <a:p>
                      <a:pPr marL="174625" indent="-174625">
                        <a:lnSpc>
                          <a:spcPts val="1500"/>
                        </a:lnSpc>
                        <a:buFont typeface="Arial" pitchFamily="34" charset="0"/>
                        <a:buNone/>
                      </a:pPr>
                      <a:r>
                        <a:rPr kumimoji="1" lang="en-US" altLang="ja-JP" sz="1200" u="none" dirty="0" smtClean="0">
                          <a:solidFill>
                            <a:schemeClr val="bg2"/>
                          </a:solidFill>
                        </a:rPr>
                        <a:t>×</a:t>
                      </a:r>
                      <a:r>
                        <a:rPr kumimoji="1" lang="ja-JP" altLang="en-US" sz="1200" u="none" dirty="0" smtClean="0">
                          <a:solidFill>
                            <a:schemeClr val="bg2"/>
                          </a:solidFill>
                        </a:rPr>
                        <a:t>　著作権は、国や地方公共団体等の財産の一つであり、国有財産法、財政法、地方自治法、補助金等適正化法等との関係において、権利放棄を行うことが可能かどうか、十分に検討する必要がある。</a:t>
                      </a:r>
                      <a:endParaRPr kumimoji="1" lang="ja-JP" altLang="en-US" sz="1200" u="none" dirty="0">
                        <a:solidFill>
                          <a:schemeClr val="bg2"/>
                        </a:solidFill>
                      </a:endParaRPr>
                    </a:p>
                  </a:txBody>
                  <a:tcPr/>
                </a:tc>
              </a:tr>
              <a:tr h="644239">
                <a:tc>
                  <a:txBody>
                    <a:bodyPr/>
                    <a:lstStyle/>
                    <a:p>
                      <a:pPr marL="36000" indent="0">
                        <a:lnSpc>
                          <a:spcPts val="1500"/>
                        </a:lnSpc>
                      </a:pPr>
                      <a:r>
                        <a:rPr kumimoji="1" lang="ja-JP" altLang="en-US" sz="1200" b="1" u="none" dirty="0" smtClean="0">
                          <a:solidFill>
                            <a:schemeClr val="bg2"/>
                          </a:solidFill>
                        </a:rPr>
                        <a:t>③公共データを二次利用可能なルールで公開する</a:t>
                      </a:r>
                    </a:p>
                  </a:txBody>
                  <a:tcPr/>
                </a:tc>
                <a:tc>
                  <a:txBody>
                    <a:bodyPr/>
                    <a:lstStyle/>
                    <a:p>
                      <a:pPr marL="174625" indent="-174625">
                        <a:lnSpc>
                          <a:spcPts val="1500"/>
                        </a:lnSpc>
                        <a:buFont typeface="Arial" pitchFamily="34" charset="0"/>
                        <a:buNone/>
                      </a:pPr>
                      <a:r>
                        <a:rPr kumimoji="1" lang="ja-JP" altLang="en-US" sz="1200" u="none" dirty="0" smtClean="0">
                          <a:solidFill>
                            <a:schemeClr val="bg2"/>
                          </a:solidFill>
                        </a:rPr>
                        <a:t>○　公共データについて著作者は著作権を保持したまま自由に二次利用を認める利用ルールを採用することによって、オープンデータを進めるという考え方である。①、②に比べて短期的に対応できる。</a:t>
                      </a:r>
                      <a:endParaRPr kumimoji="1" lang="ja-JP" altLang="en-US" sz="1100" u="none" dirty="0">
                        <a:solidFill>
                          <a:schemeClr val="bg2"/>
                        </a:solidFill>
                        <a:latin typeface="ＭＳ Ｐ明朝" pitchFamily="18" charset="-128"/>
                        <a:ea typeface="ＭＳ Ｐ明朝" pitchFamily="18" charset="-128"/>
                      </a:endParaRPr>
                    </a:p>
                  </a:txBody>
                  <a:tcPr/>
                </a:tc>
              </a:tr>
            </a:tbl>
          </a:graphicData>
        </a:graphic>
      </p:graphicFrame>
    </p:spTree>
    <p:extLst>
      <p:ext uri="{BB962C8B-B14F-4D97-AF65-F5344CB8AC3E}">
        <p14:creationId xmlns:p14="http://schemas.microsoft.com/office/powerpoint/2010/main" val="2240877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en-US" altLang="ja-JP" dirty="0" smtClean="0"/>
              <a:t>4.2 </a:t>
            </a:r>
            <a:r>
              <a:rPr kumimoji="1" lang="ja-JP" altLang="en-US" dirty="0" smtClean="0"/>
              <a:t>国際的なオープンデータの利用ルールの動向</a:t>
            </a:r>
            <a:endParaRPr kumimoji="1" lang="ja-JP" altLang="en-US" dirty="0"/>
          </a:p>
        </p:txBody>
      </p:sp>
      <p:sp>
        <p:nvSpPr>
          <p:cNvPr id="6" name="コンテンツ プレースホルダー 5"/>
          <p:cNvSpPr>
            <a:spLocks noGrp="1"/>
          </p:cNvSpPr>
          <p:nvPr>
            <p:ph idx="1"/>
          </p:nvPr>
        </p:nvSpPr>
        <p:spPr>
          <a:xfrm>
            <a:off x="351414" y="1143001"/>
            <a:ext cx="9146415" cy="3150096"/>
          </a:xfrm>
        </p:spPr>
        <p:txBody>
          <a:bodyPr>
            <a:normAutofit/>
          </a:bodyPr>
          <a:lstStyle/>
          <a:p>
            <a:pPr>
              <a:buFont typeface="Wingdings" panose="05000000000000000000" pitchFamily="2" charset="2"/>
              <a:buChar char="n"/>
            </a:pPr>
            <a:r>
              <a:rPr lang="ja-JP" altLang="en-US" sz="2000" dirty="0" smtClean="0"/>
              <a:t>諸外国</a:t>
            </a:r>
            <a:r>
              <a:rPr lang="ja-JP" altLang="en-US" sz="2000" dirty="0"/>
              <a:t>で</a:t>
            </a:r>
            <a:r>
              <a:rPr lang="ja-JP" altLang="en-US" sz="2000" dirty="0" smtClean="0"/>
              <a:t>はオープンデータに関する取組が進められている。</a:t>
            </a:r>
            <a:endParaRPr lang="en-US" altLang="ja-JP" sz="2000" dirty="0" smtClean="0"/>
          </a:p>
          <a:p>
            <a:pPr lvl="1"/>
            <a:r>
              <a:rPr lang="ja-JP" altLang="en-US" sz="1600" dirty="0" smtClean="0"/>
              <a:t>利用ルールとしては、クリエイティブ</a:t>
            </a:r>
            <a:r>
              <a:rPr lang="ja-JP" altLang="en-US" sz="1600" dirty="0"/>
              <a:t>・</a:t>
            </a:r>
            <a:r>
              <a:rPr lang="ja-JP" altLang="en-US" sz="1600" dirty="0" smtClean="0"/>
              <a:t>コモンズ（</a:t>
            </a:r>
            <a:r>
              <a:rPr lang="en-US" altLang="ja-JP" sz="1600" dirty="0" smtClean="0"/>
              <a:t>CC</a:t>
            </a:r>
            <a:r>
              <a:rPr lang="ja-JP" altLang="en-US" sz="1600" dirty="0" smtClean="0"/>
              <a:t>）の表示ライセンス（</a:t>
            </a:r>
            <a:r>
              <a:rPr lang="en-US" altLang="ja-JP" sz="1600" dirty="0" smtClean="0"/>
              <a:t>CC-BY</a:t>
            </a:r>
            <a:r>
              <a:rPr lang="ja-JP" altLang="en-US" sz="1600" dirty="0" smtClean="0"/>
              <a:t>）及び、その互換ライセンスを採用している国が多く、</a:t>
            </a:r>
            <a:r>
              <a:rPr lang="en-US" altLang="ja-JP" sz="1600" u="sng" dirty="0" smtClean="0"/>
              <a:t>CC-BY</a:t>
            </a:r>
            <a:r>
              <a:rPr lang="ja-JP" altLang="en-US" sz="1600" u="sng" dirty="0" smtClean="0"/>
              <a:t>は事実上の国際的な標準利用ルール</a:t>
            </a:r>
            <a:r>
              <a:rPr lang="ja-JP" altLang="en-US" sz="1600" dirty="0" smtClean="0"/>
              <a:t>となりつつある。</a:t>
            </a:r>
            <a:endParaRPr lang="en-US" altLang="ja-JP" sz="1600" dirty="0" smtClean="0"/>
          </a:p>
          <a:p>
            <a:pPr lvl="1"/>
            <a:r>
              <a:rPr lang="ja-JP" altLang="en-US" sz="1600" dirty="0" smtClean="0"/>
              <a:t>米国は法律上パブリックドメイン、オランダは「著作権</a:t>
            </a:r>
            <a:r>
              <a:rPr lang="ja-JP" altLang="en-US" sz="1600" dirty="0"/>
              <a:t>の不在</a:t>
            </a:r>
            <a:r>
              <a:rPr lang="ja-JP" altLang="en-US" sz="1600" dirty="0" smtClean="0"/>
              <a:t>宣言」（</a:t>
            </a:r>
            <a:r>
              <a:rPr lang="en-US" altLang="ja-JP" sz="1600" dirty="0" smtClean="0"/>
              <a:t>CC0</a:t>
            </a:r>
            <a:r>
              <a:rPr lang="ja-JP" altLang="en-US" sz="1600" dirty="0" smtClean="0"/>
              <a:t>）を採用して、パブリックドメインとなっている。</a:t>
            </a:r>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32</a:t>
            </a:fld>
            <a:endParaRPr lang="en-US" altLang="ja-JP" dirty="0"/>
          </a:p>
        </p:txBody>
      </p:sp>
      <p:graphicFrame>
        <p:nvGraphicFramePr>
          <p:cNvPr id="7" name="表 6"/>
          <p:cNvGraphicFramePr>
            <a:graphicFrameLocks noGrp="1"/>
          </p:cNvGraphicFramePr>
          <p:nvPr>
            <p:extLst>
              <p:ext uri="{D42A27DB-BD31-4B8C-83A1-F6EECF244321}">
                <p14:modId xmlns:p14="http://schemas.microsoft.com/office/powerpoint/2010/main" val="2806265844"/>
              </p:ext>
            </p:extLst>
          </p:nvPr>
        </p:nvGraphicFramePr>
        <p:xfrm>
          <a:off x="632520" y="3212976"/>
          <a:ext cx="8601646" cy="3282638"/>
        </p:xfrm>
        <a:graphic>
          <a:graphicData uri="http://schemas.openxmlformats.org/drawingml/2006/table">
            <a:tbl>
              <a:tblPr firstRow="1" bandRow="1">
                <a:tableStyleId>{5C22544A-7EE6-4342-B048-85BDC9FD1C3A}</a:tableStyleId>
              </a:tblPr>
              <a:tblGrid>
                <a:gridCol w="1656184"/>
                <a:gridCol w="4104456"/>
                <a:gridCol w="2841006"/>
              </a:tblGrid>
              <a:tr h="368682">
                <a:tc gridSpan="2">
                  <a:txBody>
                    <a:bodyPr/>
                    <a:lstStyle/>
                    <a:p>
                      <a:pPr algn="ctr">
                        <a:spcAft>
                          <a:spcPts val="0"/>
                        </a:spcAft>
                      </a:pP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採用した利用ルール</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8000" marR="108000" marT="72000" marB="72000" anchor="ctr"/>
                </a:tc>
                <a:tc hMerge="1">
                  <a:txBody>
                    <a:bodyPr/>
                    <a:lstStyle/>
                    <a:p>
                      <a:pPr algn="ctr">
                        <a:spcAft>
                          <a:spcPts val="0"/>
                        </a:spcAft>
                      </a:pP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36000" marB="36000"/>
                </a:tc>
                <a:tc>
                  <a:txBody>
                    <a:bodyPr/>
                    <a:lstStyle/>
                    <a:p>
                      <a:pPr algn="ctr">
                        <a:spcAft>
                          <a:spcPts val="0"/>
                        </a:spcAft>
                      </a:pPr>
                      <a:r>
                        <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rPr>
                        <a:t>国名</a:t>
                      </a:r>
                    </a:p>
                  </a:txBody>
                  <a:tcPr marL="108000" marR="108000" marT="72000" marB="72000" anchor="ctr"/>
                </a:tc>
              </a:tr>
              <a:tr h="554202">
                <a:tc rowSpan="2">
                  <a:txBody>
                    <a:bodyPr/>
                    <a:lstStyle/>
                    <a:p>
                      <a:pPr algn="just">
                        <a:lnSpc>
                          <a:spcPct val="150000"/>
                        </a:lnSpc>
                        <a:spcAft>
                          <a:spcPts val="0"/>
                        </a:spcAft>
                      </a:pP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既存利用ルール採用</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8000" marR="108000" marT="72000" marB="72000" anchor="ctr"/>
                </a:tc>
                <a:tc>
                  <a:txBody>
                    <a:bodyPr/>
                    <a:lstStyle/>
                    <a:p>
                      <a:pPr algn="just">
                        <a:lnSpc>
                          <a:spcPct val="150000"/>
                        </a:lnSpc>
                        <a:spcAft>
                          <a:spcPts val="0"/>
                        </a:spcAft>
                      </a:pP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著作権不在の宣言（</a:t>
                      </a:r>
                      <a:r>
                        <a:rPr lang="en-US"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CC0</a:t>
                      </a: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8000" marR="108000" marT="72000" marB="72000" anchor="ctr"/>
                </a:tc>
                <a:tc>
                  <a:txBody>
                    <a:bodyPr/>
                    <a:lstStyle/>
                    <a:p>
                      <a:pPr algn="just">
                        <a:lnSpc>
                          <a:spcPct val="150000"/>
                        </a:lnSpc>
                        <a:spcAft>
                          <a:spcPts val="0"/>
                        </a:spcAft>
                      </a:pPr>
                      <a:r>
                        <a:rPr lang="ja-JP" altLang="en-US" sz="1600" kern="100" smtClean="0">
                          <a:effectLst/>
                          <a:latin typeface="メイリオ" panose="020B0604030504040204" pitchFamily="50" charset="-128"/>
                          <a:ea typeface="メイリオ" panose="020B0604030504040204" pitchFamily="50" charset="-128"/>
                          <a:cs typeface="メイリオ" panose="020B0604030504040204" pitchFamily="50" charset="-128"/>
                        </a:rPr>
                        <a:t>オランダ</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8000" marR="108000" marT="72000" marB="72000" anchor="ctr"/>
                </a:tc>
              </a:tr>
              <a:tr h="894166">
                <a:tc vMerge="1">
                  <a:txBody>
                    <a:bodyPr/>
                    <a:lstStyle/>
                    <a:p>
                      <a:pPr algn="just">
                        <a:lnSpc>
                          <a:spcPct val="150000"/>
                        </a:lnSpc>
                        <a:spcAft>
                          <a:spcPts val="0"/>
                        </a:spcAft>
                      </a:pP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8000" marR="108000" marT="72000" marB="72000" anchor="ctr"/>
                </a:tc>
                <a:tc>
                  <a:txBody>
                    <a:bodyPr/>
                    <a:lstStyle/>
                    <a:p>
                      <a:pPr algn="just">
                        <a:lnSpc>
                          <a:spcPct val="150000"/>
                        </a:lnSpc>
                        <a:spcAft>
                          <a:spcPts val="0"/>
                        </a:spcAft>
                      </a:pP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表示ライセンス（</a:t>
                      </a:r>
                      <a:r>
                        <a:rPr lang="en-US"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CC-BY</a:t>
                      </a: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8000" marR="108000" marT="72000" marB="72000" anchor="ctr"/>
                </a:tc>
                <a:tc>
                  <a:txBody>
                    <a:bodyPr/>
                    <a:lstStyle/>
                    <a:p>
                      <a:pPr algn="just">
                        <a:lnSpc>
                          <a:spcPct val="150000"/>
                        </a:lnSpc>
                        <a:spcAft>
                          <a:spcPts val="0"/>
                        </a:spcAft>
                      </a:pP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ドイツ、オーストラリア、ニュージーランド　他</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8000" marR="108000" marT="72000" marB="72000" anchor="ctr"/>
                </a:tc>
              </a:tr>
              <a:tr h="803298">
                <a:tc rowSpan="2">
                  <a:txBody>
                    <a:bodyPr/>
                    <a:lstStyle/>
                    <a:p>
                      <a:pPr algn="just">
                        <a:lnSpc>
                          <a:spcPct val="150000"/>
                        </a:lnSpc>
                        <a:spcAft>
                          <a:spcPts val="0"/>
                        </a:spcAft>
                      </a:pP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独自利用ルール採用</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8000" marR="108000" marT="72000" marB="72000" anchor="ctr"/>
                </a:tc>
                <a:tc>
                  <a:txBody>
                    <a:bodyPr/>
                    <a:lstStyle/>
                    <a:p>
                      <a:pPr algn="just">
                        <a:lnSpc>
                          <a:spcPct val="150000"/>
                        </a:lnSpc>
                        <a:spcAft>
                          <a:spcPts val="0"/>
                        </a:spcAft>
                      </a:pP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表示ライセンス（</a:t>
                      </a:r>
                      <a:r>
                        <a:rPr lang="en-US"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CC-BY</a:t>
                      </a: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）互換</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8000" marR="108000" marT="72000" marB="72000" anchor="ctr"/>
                </a:tc>
                <a:tc>
                  <a:txBody>
                    <a:bodyPr/>
                    <a:lstStyle/>
                    <a:p>
                      <a:pPr algn="just">
                        <a:lnSpc>
                          <a:spcPct val="150000"/>
                        </a:lnSpc>
                        <a:spcAft>
                          <a:spcPts val="0"/>
                        </a:spcAft>
                      </a:pP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イギリス、フランス、イタリア（バージョン</a:t>
                      </a:r>
                      <a:r>
                        <a:rPr lang="en-US"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他</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8000" marR="108000" marT="72000" marB="72000" anchor="ctr"/>
                </a:tc>
              </a:tr>
              <a:tr h="570910">
                <a:tc vMerge="1">
                  <a:txBody>
                    <a:bodyPr/>
                    <a:lstStyle/>
                    <a:p>
                      <a:pPr algn="just">
                        <a:spcAft>
                          <a:spcPts val="0"/>
                        </a:spcAft>
                      </a:pP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36000" marB="36000"/>
                </a:tc>
                <a:tc>
                  <a:txBody>
                    <a:bodyPr/>
                    <a:lstStyle/>
                    <a:p>
                      <a:pPr algn="just">
                        <a:lnSpc>
                          <a:spcPct val="150000"/>
                        </a:lnSpc>
                        <a:spcAft>
                          <a:spcPts val="0"/>
                        </a:spcAft>
                      </a:pP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表示</a:t>
                      </a:r>
                      <a:r>
                        <a:rPr lang="en-US"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継承ライセンス（</a:t>
                      </a:r>
                      <a:r>
                        <a:rPr lang="en-US"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CC-BY-SA</a:t>
                      </a: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）互換</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8000" marR="108000" marT="72000" marB="72000" anchor="ctr"/>
                </a:tc>
                <a:tc>
                  <a:txBody>
                    <a:bodyPr/>
                    <a:lstStyle/>
                    <a:p>
                      <a:pPr algn="just">
                        <a:lnSpc>
                          <a:spcPct val="150000"/>
                        </a:lnSpc>
                        <a:spcAft>
                          <a:spcPts val="0"/>
                        </a:spcAft>
                      </a:pP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イタリア（バージョン</a:t>
                      </a:r>
                      <a:r>
                        <a:rPr lang="en-US" altLang="ja-JP"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6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08000" marR="108000" marT="72000" marB="72000" anchor="ctr"/>
                </a:tc>
              </a:tr>
            </a:tbl>
          </a:graphicData>
        </a:graphic>
      </p:graphicFrame>
    </p:spTree>
    <p:extLst>
      <p:ext uri="{BB962C8B-B14F-4D97-AF65-F5344CB8AC3E}">
        <p14:creationId xmlns:p14="http://schemas.microsoft.com/office/powerpoint/2010/main" val="2623178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en-US" altLang="ja-JP" dirty="0" smtClean="0"/>
              <a:t>4.3</a:t>
            </a:r>
            <a:r>
              <a:rPr lang="ja-JP" altLang="en-US" dirty="0"/>
              <a:t>　日本政府におけるオープンデータ利用ルールの</a:t>
            </a:r>
            <a:r>
              <a:rPr lang="ja-JP" altLang="en-US" dirty="0" smtClean="0"/>
              <a:t>動向</a:t>
            </a:r>
            <a:endParaRPr kumimoji="1" lang="ja-JP" altLang="en-US" dirty="0"/>
          </a:p>
        </p:txBody>
      </p:sp>
      <p:sp>
        <p:nvSpPr>
          <p:cNvPr id="6" name="コンテンツ プレースホルダー 5"/>
          <p:cNvSpPr>
            <a:spLocks noGrp="1"/>
          </p:cNvSpPr>
          <p:nvPr>
            <p:ph idx="1"/>
          </p:nvPr>
        </p:nvSpPr>
        <p:spPr>
          <a:xfrm>
            <a:off x="351414" y="1143000"/>
            <a:ext cx="9282106" cy="5454352"/>
          </a:xfrm>
        </p:spPr>
        <p:txBody>
          <a:bodyPr>
            <a:normAutofit lnSpcReduction="10000"/>
          </a:bodyPr>
          <a:lstStyle/>
          <a:p>
            <a:pPr>
              <a:buFont typeface="Wingdings" panose="05000000000000000000" pitchFamily="2" charset="2"/>
              <a:buChar char="n"/>
            </a:pPr>
            <a:r>
              <a:rPr lang="ja-JP" altLang="en-US" sz="1800" dirty="0" smtClean="0"/>
              <a:t>日本政府は「</a:t>
            </a:r>
            <a:r>
              <a:rPr lang="zh-TW" altLang="en-US" sz="1800" dirty="0" smtClean="0"/>
              <a:t>政府</a:t>
            </a:r>
            <a:r>
              <a:rPr lang="zh-TW" altLang="en-US" sz="1800" dirty="0"/>
              <a:t>標準利用規約（第</a:t>
            </a:r>
            <a:r>
              <a:rPr lang="en-US" altLang="zh-TW" sz="1800" dirty="0"/>
              <a:t>1.0</a:t>
            </a:r>
            <a:r>
              <a:rPr lang="zh-TW" altLang="en-US" sz="1800" dirty="0"/>
              <a:t>版）</a:t>
            </a:r>
            <a:r>
              <a:rPr lang="zh-TW" altLang="en-US" sz="1800" dirty="0" smtClean="0"/>
              <a:t>」</a:t>
            </a:r>
            <a:r>
              <a:rPr lang="ja-JP" altLang="en-US" sz="1800" dirty="0" smtClean="0"/>
              <a:t>を作成</a:t>
            </a:r>
          </a:p>
          <a:p>
            <a:pPr lvl="1"/>
            <a:r>
              <a:rPr lang="en-US" altLang="ja-JP" dirty="0"/>
              <a:t>2012</a:t>
            </a:r>
            <a:r>
              <a:rPr lang="ja-JP" altLang="en-US" dirty="0"/>
              <a:t>年</a:t>
            </a:r>
            <a:r>
              <a:rPr lang="en-US" altLang="ja-JP" dirty="0"/>
              <a:t>7</a:t>
            </a:r>
            <a:r>
              <a:rPr lang="ja-JP" altLang="en-US" dirty="0"/>
              <a:t>月</a:t>
            </a:r>
            <a:r>
              <a:rPr lang="en-US" altLang="ja-JP" dirty="0"/>
              <a:t>4</a:t>
            </a:r>
            <a:r>
              <a:rPr lang="ja-JP" altLang="en-US" dirty="0" smtClean="0"/>
              <a:t>日「</a:t>
            </a:r>
            <a:r>
              <a:rPr lang="ja-JP" altLang="en-US" dirty="0"/>
              <a:t>電子行政オープンデータ戦略」（高度情報通信ネットワーク社会推進戦略</a:t>
            </a:r>
            <a:r>
              <a:rPr lang="ja-JP" altLang="en-US" dirty="0" smtClean="0"/>
              <a:t>本部決定）と、</a:t>
            </a:r>
            <a:r>
              <a:rPr lang="en-US" altLang="ja-JP" dirty="0" smtClean="0"/>
              <a:t>2013</a:t>
            </a:r>
            <a:r>
              <a:rPr lang="ja-JP" altLang="en-US" dirty="0" smtClean="0"/>
              <a:t>年</a:t>
            </a:r>
            <a:r>
              <a:rPr lang="en-US" altLang="ja-JP" dirty="0" smtClean="0"/>
              <a:t>6</a:t>
            </a:r>
            <a:r>
              <a:rPr lang="ja-JP" altLang="en-US" dirty="0" smtClean="0"/>
              <a:t>月</a:t>
            </a:r>
            <a:r>
              <a:rPr lang="en-US" altLang="ja-JP" dirty="0" smtClean="0"/>
              <a:t>25</a:t>
            </a:r>
            <a:r>
              <a:rPr lang="ja-JP" altLang="en-US" dirty="0" smtClean="0"/>
              <a:t>日「</a:t>
            </a:r>
            <a:r>
              <a:rPr lang="ja-JP" altLang="en-US" dirty="0"/>
              <a:t>二次利用の促進のための府省のデータ公開に関する基本的考え方（ガイドライン）」</a:t>
            </a:r>
            <a:r>
              <a:rPr lang="ja-JP" altLang="en-US" dirty="0" smtClean="0"/>
              <a:t>（各府省</a:t>
            </a:r>
            <a:r>
              <a:rPr lang="ja-JP" altLang="en-US" dirty="0"/>
              <a:t>情報化統括責任者（ＣＩＯ）連絡会議決定</a:t>
            </a:r>
            <a:r>
              <a:rPr lang="ja-JP" altLang="en-US" dirty="0" smtClean="0"/>
              <a:t>）</a:t>
            </a:r>
            <a:r>
              <a:rPr lang="ja-JP" altLang="en-US" dirty="0" smtClean="0">
                <a:solidFill>
                  <a:schemeClr val="bg2">
                    <a:lumMod val="75000"/>
                    <a:lumOff val="25000"/>
                  </a:schemeClr>
                </a:solidFill>
              </a:rPr>
              <a:t>を受けて</a:t>
            </a:r>
            <a:r>
              <a:rPr lang="ja-JP" altLang="en-US" dirty="0" smtClean="0"/>
              <a:t>、各府省のホームページの利用規約案の検討。</a:t>
            </a:r>
            <a:endParaRPr lang="en-US" altLang="ja-JP" dirty="0" smtClean="0"/>
          </a:p>
          <a:p>
            <a:pPr lvl="1"/>
            <a:r>
              <a:rPr lang="ja-JP" altLang="en-US" dirty="0" smtClean="0"/>
              <a:t>オープンデータ流通</a:t>
            </a:r>
            <a:r>
              <a:rPr lang="ja-JP" altLang="en-US" dirty="0"/>
              <a:t>推進コンソーシアム データガバナンス委員会</a:t>
            </a:r>
            <a:r>
              <a:rPr lang="ja-JP" altLang="en-US" dirty="0" smtClean="0"/>
              <a:t>で</a:t>
            </a:r>
            <a:r>
              <a:rPr lang="ja-JP" altLang="en-US" dirty="0"/>
              <a:t>は、内閣官房</a:t>
            </a:r>
            <a:r>
              <a:rPr lang="en-US" altLang="ja-JP" dirty="0"/>
              <a:t>IT</a:t>
            </a:r>
            <a:r>
              <a:rPr lang="ja-JP" altLang="en-US" dirty="0"/>
              <a:t>総合戦略室からの依頼を受け</a:t>
            </a:r>
            <a:r>
              <a:rPr lang="ja-JP" altLang="en-US" dirty="0" smtClean="0"/>
              <a:t>、「</a:t>
            </a:r>
            <a:r>
              <a:rPr lang="ja-JP" altLang="en-US" dirty="0"/>
              <a:t>各府省ホームページの利用ルール見直しひな形（素案）</a:t>
            </a:r>
            <a:r>
              <a:rPr lang="ja-JP" altLang="en-US" dirty="0" smtClean="0"/>
              <a:t>」を作成</a:t>
            </a:r>
            <a:r>
              <a:rPr lang="ja-JP" altLang="en-US" dirty="0"/>
              <a:t>し、電子行政オープンデータ実務者会議のルール・普及</a:t>
            </a:r>
            <a:r>
              <a:rPr lang="en-US" altLang="ja-JP" dirty="0"/>
              <a:t>WG</a:t>
            </a:r>
            <a:r>
              <a:rPr lang="ja-JP" altLang="en-US" dirty="0"/>
              <a:t>（</a:t>
            </a:r>
            <a:r>
              <a:rPr lang="en-US" altLang="ja-JP" dirty="0"/>
              <a:t>2014</a:t>
            </a:r>
            <a:r>
              <a:rPr lang="ja-JP" altLang="en-US" dirty="0"/>
              <a:t>年</a:t>
            </a:r>
            <a:r>
              <a:rPr lang="en-US" altLang="ja-JP" dirty="0"/>
              <a:t>1</a:t>
            </a:r>
            <a:r>
              <a:rPr lang="ja-JP" altLang="en-US" dirty="0"/>
              <a:t>月</a:t>
            </a:r>
            <a:r>
              <a:rPr lang="en-US" altLang="ja-JP" dirty="0"/>
              <a:t>17</a:t>
            </a:r>
            <a:r>
              <a:rPr lang="ja-JP" altLang="en-US" dirty="0"/>
              <a:t>日開催）に</a:t>
            </a:r>
            <a:r>
              <a:rPr lang="ja-JP" altLang="en-US" dirty="0" smtClean="0"/>
              <a:t>提言。</a:t>
            </a:r>
            <a:endParaRPr lang="en-US" altLang="ja-JP" dirty="0" smtClean="0"/>
          </a:p>
          <a:p>
            <a:pPr lvl="1"/>
            <a:r>
              <a:rPr lang="ja-JP" altLang="en-US" dirty="0"/>
              <a:t>電子行政オープンデータ実務者会議では、この提言をもとに議論を行い、</a:t>
            </a:r>
            <a:r>
              <a:rPr lang="en-US" altLang="ja-JP" dirty="0"/>
              <a:t>2014</a:t>
            </a:r>
            <a:r>
              <a:rPr lang="ja-JP" altLang="en-US" dirty="0"/>
              <a:t>年</a:t>
            </a:r>
            <a:r>
              <a:rPr lang="en-US" altLang="ja-JP" dirty="0"/>
              <a:t>4</a:t>
            </a:r>
            <a:r>
              <a:rPr lang="ja-JP" altLang="en-US" dirty="0"/>
              <a:t>月</a:t>
            </a:r>
            <a:r>
              <a:rPr lang="en-US" altLang="ja-JP" dirty="0"/>
              <a:t>1</a:t>
            </a:r>
            <a:r>
              <a:rPr lang="ja-JP" altLang="en-US" dirty="0"/>
              <a:t>日に「政府標準利用規約（第</a:t>
            </a:r>
            <a:r>
              <a:rPr lang="en-US" altLang="ja-JP" dirty="0"/>
              <a:t>1.0</a:t>
            </a:r>
            <a:r>
              <a:rPr lang="ja-JP" altLang="en-US" dirty="0"/>
              <a:t>版）</a:t>
            </a:r>
            <a:r>
              <a:rPr lang="ja-JP" altLang="en-US" dirty="0" smtClean="0"/>
              <a:t>」を了承。</a:t>
            </a:r>
            <a:endParaRPr lang="en-US" altLang="ja-JP" dirty="0"/>
          </a:p>
          <a:p>
            <a:pPr lvl="1"/>
            <a:r>
              <a:rPr kumimoji="1" lang="en-US" altLang="ja-JP" dirty="0" smtClean="0"/>
              <a:t>2014</a:t>
            </a:r>
            <a:r>
              <a:rPr kumimoji="1" lang="ja-JP" altLang="en-US" dirty="0" smtClean="0"/>
              <a:t>年</a:t>
            </a:r>
            <a:r>
              <a:rPr kumimoji="1" lang="en-US" altLang="ja-JP" dirty="0" smtClean="0"/>
              <a:t>6</a:t>
            </a:r>
            <a:r>
              <a:rPr kumimoji="1" lang="ja-JP" altLang="en-US" dirty="0" smtClean="0"/>
              <a:t>月</a:t>
            </a:r>
            <a:r>
              <a:rPr kumimoji="1" lang="en-US" altLang="ja-JP" dirty="0" smtClean="0"/>
              <a:t>19</a:t>
            </a:r>
            <a:r>
              <a:rPr kumimoji="1" lang="ja-JP" altLang="en-US" dirty="0" smtClean="0"/>
              <a:t>日、</a:t>
            </a:r>
            <a:r>
              <a:rPr lang="zh-TW" altLang="en-US" dirty="0"/>
              <a:t>各府省情報化統括責任者（ＣＩＯ）連絡</a:t>
            </a:r>
            <a:r>
              <a:rPr lang="zh-TW" altLang="en-US" dirty="0" smtClean="0"/>
              <a:t>会議</a:t>
            </a:r>
            <a:r>
              <a:rPr lang="ja-JP" altLang="en-US" dirty="0" smtClean="0"/>
              <a:t>で決定。</a:t>
            </a:r>
            <a:endParaRPr kumimoji="1" lang="en-US" altLang="ja-JP" dirty="0" smtClean="0"/>
          </a:p>
          <a:p>
            <a:r>
              <a:rPr lang="ja-JP" altLang="en-US" sz="1800" dirty="0"/>
              <a:t>各府省から示された意見も踏まえ、国のできるだけ多くのコンテンツに適用できるものとして検討</a:t>
            </a:r>
            <a:r>
              <a:rPr lang="ja-JP" altLang="en-US" sz="1800" dirty="0" smtClean="0"/>
              <a:t>された結果、</a:t>
            </a:r>
            <a:r>
              <a:rPr lang="en-US" altLang="ja-JP" sz="1800" u="sng" dirty="0" smtClean="0"/>
              <a:t>CC-BY</a:t>
            </a:r>
            <a:r>
              <a:rPr lang="ja-JP" altLang="en-US" sz="1800" u="sng" dirty="0"/>
              <a:t>とは別の利用ルール</a:t>
            </a:r>
            <a:r>
              <a:rPr lang="ja-JP" altLang="en-US" sz="1800" dirty="0"/>
              <a:t>と</a:t>
            </a:r>
            <a:r>
              <a:rPr lang="ja-JP" altLang="en-US" sz="1800" dirty="0" smtClean="0"/>
              <a:t>なっている。</a:t>
            </a:r>
            <a:endParaRPr lang="en-US" altLang="ja-JP" sz="1800" dirty="0" smtClean="0"/>
          </a:p>
          <a:p>
            <a:r>
              <a:rPr lang="ja-JP" altLang="en-US" sz="1800" dirty="0"/>
              <a:t>政府標準利用</a:t>
            </a:r>
            <a:r>
              <a:rPr lang="ja-JP" altLang="en-US" sz="1800" dirty="0" smtClean="0"/>
              <a:t>規約（第</a:t>
            </a:r>
            <a:r>
              <a:rPr lang="en-US" altLang="ja-JP" sz="1800" dirty="0" smtClean="0"/>
              <a:t>1.0</a:t>
            </a:r>
            <a:r>
              <a:rPr lang="ja-JP" altLang="en-US" sz="1800" dirty="0" smtClean="0"/>
              <a:t>版）は、</a:t>
            </a:r>
            <a:r>
              <a:rPr lang="en-US" altLang="ja-JP" sz="1800" u="sng" dirty="0" smtClean="0"/>
              <a:t>2015</a:t>
            </a:r>
            <a:r>
              <a:rPr lang="ja-JP" altLang="en-US" sz="1800" u="sng" dirty="0" smtClean="0"/>
              <a:t>年度</a:t>
            </a:r>
            <a:r>
              <a:rPr lang="ja-JP" altLang="en-US" sz="1800" u="sng" dirty="0"/>
              <a:t>に見直しの検討を</a:t>
            </a:r>
            <a:r>
              <a:rPr lang="ja-JP" altLang="en-US" sz="1800" u="sng" dirty="0" smtClean="0"/>
              <a:t>行う</a:t>
            </a:r>
            <a:r>
              <a:rPr lang="ja-JP" altLang="en-US" sz="1800" dirty="0" smtClean="0"/>
              <a:t>。その</a:t>
            </a:r>
            <a:r>
              <a:rPr lang="ja-JP" altLang="en-US" sz="1800" dirty="0"/>
              <a:t>際には、利用ルールの「政府標準利用規約（第</a:t>
            </a:r>
            <a:r>
              <a:rPr lang="en-US" altLang="ja-JP" sz="1800" dirty="0"/>
              <a:t>1.0</a:t>
            </a:r>
            <a:r>
              <a:rPr lang="ja-JP" altLang="en-US" sz="1800" dirty="0"/>
              <a:t>版</a:t>
            </a:r>
            <a:r>
              <a:rPr lang="ja-JP" altLang="en-US" sz="1800" dirty="0" smtClean="0"/>
              <a:t>）」</a:t>
            </a:r>
            <a:r>
              <a:rPr lang="ja-JP" altLang="en-US" sz="1800" dirty="0" err="1" smtClean="0"/>
              <a:t>へ</a:t>
            </a:r>
            <a:r>
              <a:rPr lang="ja-JP" altLang="en-US" sz="1800" dirty="0" err="1"/>
              <a:t>の</a:t>
            </a:r>
            <a:r>
              <a:rPr lang="ja-JP" altLang="en-US" sz="1800" dirty="0"/>
              <a:t>変更後のコンテンツの利用状況等を踏まえ、禁止事項の必要性の見直しも含めて検討が行われる</a:t>
            </a:r>
            <a:r>
              <a:rPr lang="ja-JP" altLang="en-US" sz="1800" dirty="0" smtClean="0"/>
              <a:t>予定。</a:t>
            </a:r>
            <a:endParaRPr lang="en-US" altLang="ja-JP" sz="1800" dirty="0" smtClean="0"/>
          </a:p>
          <a:p>
            <a:r>
              <a:rPr lang="ja-JP" altLang="en-US" sz="1800" dirty="0"/>
              <a:t>政府データカタログサイト試行版「</a:t>
            </a:r>
            <a:r>
              <a:rPr lang="en-US" altLang="ja-JP" sz="1800" dirty="0"/>
              <a:t>DATA.GO.JP</a:t>
            </a:r>
            <a:r>
              <a:rPr lang="ja-JP" altLang="en-US" sz="1800" dirty="0"/>
              <a:t>」では</a:t>
            </a:r>
            <a:r>
              <a:rPr lang="en-US" altLang="ja-JP" sz="1800" dirty="0"/>
              <a:t>CC-BY</a:t>
            </a:r>
            <a:r>
              <a:rPr lang="ja-JP" altLang="en-US" sz="1800" dirty="0"/>
              <a:t>を</a:t>
            </a:r>
            <a:r>
              <a:rPr lang="ja-JP" altLang="en-US" sz="1800" dirty="0" smtClean="0"/>
              <a:t>採用</a:t>
            </a:r>
            <a:endParaRPr lang="en-US" altLang="ja-JP" sz="1800" dirty="0" smtClean="0"/>
          </a:p>
          <a:p>
            <a:endParaRPr lang="ja-JP" altLang="en-US" sz="1800"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33</a:t>
            </a:fld>
            <a:endParaRPr lang="en-US" altLang="ja-JP" dirty="0"/>
          </a:p>
        </p:txBody>
      </p:sp>
    </p:spTree>
    <p:extLst>
      <p:ext uri="{BB962C8B-B14F-4D97-AF65-F5344CB8AC3E}">
        <p14:creationId xmlns:p14="http://schemas.microsoft.com/office/powerpoint/2010/main" val="3787416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第</a:t>
            </a:r>
            <a:r>
              <a:rPr lang="en-US" altLang="ja-JP" dirty="0"/>
              <a:t>5</a:t>
            </a:r>
            <a:r>
              <a:rPr lang="ja-JP" altLang="en-US" dirty="0"/>
              <a:t>章　オープンデータ利用ルールの</a:t>
            </a:r>
            <a:r>
              <a:rPr lang="ja-JP" altLang="en-US" dirty="0" smtClean="0"/>
              <a:t>概要</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smtClean="0"/>
              <a:t>本章の概要</a:t>
            </a:r>
          </a:p>
          <a:p>
            <a:pPr lvl="1"/>
            <a:r>
              <a:rPr lang="ja-JP" altLang="en-US" dirty="0" smtClean="0"/>
              <a:t>オープンデータの利用ルールとして主に利用されている（利用される予定の）</a:t>
            </a:r>
            <a:r>
              <a:rPr lang="en-US" altLang="ja-JP" dirty="0" smtClean="0"/>
              <a:t>CC-BY</a:t>
            </a:r>
            <a:r>
              <a:rPr lang="ja-JP" altLang="en-US" dirty="0" err="1" smtClean="0"/>
              <a:t>、</a:t>
            </a:r>
            <a:r>
              <a:rPr lang="en-US" altLang="ja-JP" dirty="0" smtClean="0"/>
              <a:t>CC0</a:t>
            </a:r>
            <a:r>
              <a:rPr lang="ja-JP" altLang="en-US" dirty="0" err="1" smtClean="0"/>
              <a:t>、</a:t>
            </a:r>
            <a:r>
              <a:rPr lang="ja-JP" altLang="en-US" dirty="0" smtClean="0"/>
              <a:t>政府標準利用規約（第</a:t>
            </a:r>
            <a:r>
              <a:rPr lang="en-US" altLang="ja-JP" dirty="0" smtClean="0"/>
              <a:t>1.0</a:t>
            </a:r>
            <a:r>
              <a:rPr lang="ja-JP" altLang="en-US" dirty="0" smtClean="0"/>
              <a:t>版）、政府データカタログサイト試行版「</a:t>
            </a:r>
            <a:r>
              <a:rPr lang="en-US" altLang="ja-JP" dirty="0" smtClean="0"/>
              <a:t>DATA.GO.JP</a:t>
            </a:r>
            <a:r>
              <a:rPr lang="ja-JP" altLang="en-US" dirty="0" smtClean="0"/>
              <a:t>」利用規約について、その内容と利用方法について紹介する。</a:t>
            </a:r>
          </a:p>
          <a:p>
            <a:r>
              <a:rPr lang="ja-JP" altLang="en-US" dirty="0"/>
              <a:t>本章</a:t>
            </a:r>
            <a:r>
              <a:rPr lang="ja-JP" altLang="en-US" dirty="0" smtClean="0"/>
              <a:t>の構成</a:t>
            </a:r>
            <a:endParaRPr lang="ja-JP" altLang="en-US" dirty="0"/>
          </a:p>
          <a:p>
            <a:pPr marL="663670" lvl="1" indent="-457200">
              <a:buFont typeface="+mj-lt"/>
              <a:buAutoNum type="arabicPeriod"/>
            </a:pPr>
            <a:r>
              <a:rPr lang="en-US" altLang="ja-JP" dirty="0" smtClean="0"/>
              <a:t>CC</a:t>
            </a:r>
            <a:r>
              <a:rPr lang="ja-JP" altLang="en-US" dirty="0" smtClean="0"/>
              <a:t>ライセンス</a:t>
            </a:r>
          </a:p>
          <a:p>
            <a:pPr lvl="2"/>
            <a:r>
              <a:rPr lang="ja-JP" altLang="en-US" dirty="0"/>
              <a:t>国際的</a:t>
            </a:r>
            <a:r>
              <a:rPr lang="ja-JP" altLang="en-US" dirty="0" smtClean="0"/>
              <a:t>に広く利用されている利用ルールである</a:t>
            </a:r>
            <a:r>
              <a:rPr lang="en-US" altLang="ja-JP" dirty="0" smtClean="0"/>
              <a:t>CC</a:t>
            </a:r>
            <a:r>
              <a:rPr lang="ja-JP" altLang="en-US" dirty="0" smtClean="0"/>
              <a:t>とは何かについて概要を紹介する。</a:t>
            </a:r>
            <a:endParaRPr lang="en-US" altLang="ja-JP" dirty="0" smtClean="0"/>
          </a:p>
          <a:p>
            <a:pPr marL="663670" lvl="1" indent="-457200">
              <a:buFont typeface="+mj-lt"/>
              <a:buAutoNum type="arabicPeriod"/>
            </a:pPr>
            <a:r>
              <a:rPr lang="en-US" altLang="ja-JP" dirty="0" smtClean="0"/>
              <a:t>CC-BY</a:t>
            </a:r>
            <a:endParaRPr lang="ja-JP" altLang="en-US" dirty="0"/>
          </a:p>
          <a:p>
            <a:pPr lvl="2"/>
            <a:r>
              <a:rPr lang="en-US" altLang="ja-JP" dirty="0" smtClean="0"/>
              <a:t>CC</a:t>
            </a:r>
            <a:r>
              <a:rPr lang="ja-JP" altLang="en-US" dirty="0" smtClean="0"/>
              <a:t>ライセンスの中でも特に諸外国において利用されている</a:t>
            </a:r>
            <a:r>
              <a:rPr lang="en-US" altLang="ja-JP" dirty="0" smtClean="0"/>
              <a:t>CC-BY</a:t>
            </a:r>
            <a:r>
              <a:rPr lang="ja-JP" altLang="en-US" dirty="0" smtClean="0"/>
              <a:t>ライセンスについて、概要と利用方法を紹介する。</a:t>
            </a:r>
            <a:endParaRPr lang="ja-JP" altLang="en-US" dirty="0"/>
          </a:p>
          <a:p>
            <a:pPr marL="663670" lvl="1" indent="-457200">
              <a:buFont typeface="+mj-lt"/>
              <a:buAutoNum type="arabicPeriod"/>
            </a:pPr>
            <a:r>
              <a:rPr lang="ja-JP" altLang="en-US" dirty="0"/>
              <a:t>政府データカタログサイト試行版「</a:t>
            </a:r>
            <a:r>
              <a:rPr lang="en-US" altLang="ja-JP" dirty="0"/>
              <a:t>DATA.GO.JP</a:t>
            </a:r>
            <a:r>
              <a:rPr lang="ja-JP" altLang="en-US" dirty="0"/>
              <a:t>」利用</a:t>
            </a:r>
            <a:r>
              <a:rPr lang="ja-JP" altLang="en-US" dirty="0" smtClean="0"/>
              <a:t>規約</a:t>
            </a:r>
            <a:endParaRPr lang="ja-JP" altLang="en-US" dirty="0"/>
          </a:p>
          <a:p>
            <a:pPr lvl="2"/>
            <a:r>
              <a:rPr lang="en-US" altLang="ja-JP" dirty="0" smtClean="0"/>
              <a:t>CC-BY</a:t>
            </a:r>
            <a:r>
              <a:rPr lang="ja-JP" altLang="en-US" dirty="0" smtClean="0"/>
              <a:t>の利用条件に加えて、第三者の権利が含まれている場合の対応等の注意喚起をしている利用ルールについて、概要と利用方法を紹介する。</a:t>
            </a:r>
            <a:endParaRPr lang="ja-JP" altLang="en-US" dirty="0"/>
          </a:p>
          <a:p>
            <a:pPr marL="663670" lvl="1" indent="-457200">
              <a:buFont typeface="+mj-lt"/>
              <a:buAutoNum type="arabicPeriod"/>
            </a:pPr>
            <a:r>
              <a:rPr lang="en-US" altLang="ja-JP" dirty="0" smtClean="0"/>
              <a:t>CC0</a:t>
            </a:r>
            <a:endParaRPr kumimoji="1" lang="ja-JP" altLang="en-US" dirty="0" smtClean="0"/>
          </a:p>
          <a:p>
            <a:pPr lvl="2"/>
            <a:r>
              <a:rPr lang="en-US" altLang="ja-JP" dirty="0" smtClean="0"/>
              <a:t>CC</a:t>
            </a:r>
            <a:r>
              <a:rPr lang="ja-JP" altLang="en-US" dirty="0" smtClean="0"/>
              <a:t>が発行している著作権者が著作権を放棄するという宣言である</a:t>
            </a:r>
            <a:r>
              <a:rPr lang="en-US" altLang="ja-JP" dirty="0" smtClean="0"/>
              <a:t>CC0</a:t>
            </a:r>
            <a:r>
              <a:rPr lang="ja-JP" altLang="en-US" dirty="0" smtClean="0"/>
              <a:t>について、概要と利用方法を紹介する。</a:t>
            </a:r>
            <a:endParaRPr lang="en-US" altLang="ja-JP" dirty="0" smtClean="0"/>
          </a:p>
          <a:p>
            <a:pPr marL="663670" lvl="1" indent="-457200">
              <a:buFont typeface="+mj-lt"/>
              <a:buAutoNum type="arabicPeriod"/>
            </a:pPr>
            <a:r>
              <a:rPr lang="ja-JP" altLang="en-US" dirty="0"/>
              <a:t>政府標準利用</a:t>
            </a:r>
            <a:r>
              <a:rPr lang="ja-JP" altLang="en-US" dirty="0" smtClean="0"/>
              <a:t>規約（第</a:t>
            </a:r>
            <a:r>
              <a:rPr lang="en-US" altLang="ja-JP" dirty="0" smtClean="0"/>
              <a:t>1.0</a:t>
            </a:r>
            <a:r>
              <a:rPr lang="ja-JP" altLang="en-US" dirty="0" smtClean="0"/>
              <a:t>版）</a:t>
            </a:r>
            <a:endParaRPr lang="ja-JP" altLang="en-US" dirty="0"/>
          </a:p>
          <a:p>
            <a:pPr lvl="2"/>
            <a:r>
              <a:rPr lang="ja-JP" altLang="en-US" dirty="0"/>
              <a:t>日本の各省庁</a:t>
            </a:r>
            <a:r>
              <a:rPr lang="ja-JP" altLang="en-US" dirty="0" smtClean="0"/>
              <a:t>で採用される予定の政府標準利用規約（第</a:t>
            </a:r>
            <a:r>
              <a:rPr lang="en-US" altLang="ja-JP" dirty="0" smtClean="0"/>
              <a:t>1.0</a:t>
            </a:r>
            <a:r>
              <a:rPr lang="ja-JP" altLang="en-US" dirty="0" smtClean="0"/>
              <a:t>版）について、概要と利用方法を紹介する。</a:t>
            </a:r>
            <a:endParaRPr lang="en-US" altLang="ja-JP"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34</a:t>
            </a:fld>
            <a:endParaRPr lang="en-US" altLang="ja-JP" dirty="0"/>
          </a:p>
        </p:txBody>
      </p:sp>
    </p:spTree>
    <p:extLst>
      <p:ext uri="{BB962C8B-B14F-4D97-AF65-F5344CB8AC3E}">
        <p14:creationId xmlns:p14="http://schemas.microsoft.com/office/powerpoint/2010/main" val="29312466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387642" y="304800"/>
            <a:ext cx="9134339" cy="675928"/>
          </a:xfrm>
        </p:spPr>
        <p:txBody>
          <a:bodyPr>
            <a:normAutofit/>
          </a:bodyPr>
          <a:lstStyle/>
          <a:p>
            <a:r>
              <a:rPr lang="en-US" altLang="ja-JP" dirty="0" smtClean="0"/>
              <a:t>5.1</a:t>
            </a:r>
            <a:r>
              <a:rPr lang="ja-JP" altLang="en-US" dirty="0" smtClean="0"/>
              <a:t>　</a:t>
            </a:r>
            <a:r>
              <a:rPr lang="en-US" altLang="ja-JP" dirty="0" smtClean="0"/>
              <a:t>CC</a:t>
            </a:r>
            <a:r>
              <a:rPr lang="ja-JP" altLang="en-US" dirty="0" smtClean="0"/>
              <a:t>ライセンス</a:t>
            </a:r>
            <a:endParaRPr kumimoji="1" lang="ja-JP" altLang="en-US" dirty="0"/>
          </a:p>
        </p:txBody>
      </p:sp>
      <p:sp>
        <p:nvSpPr>
          <p:cNvPr id="6" name="コンテンツ プレースホルダー 5"/>
          <p:cNvSpPr>
            <a:spLocks noGrp="1"/>
          </p:cNvSpPr>
          <p:nvPr>
            <p:ph idx="1"/>
          </p:nvPr>
        </p:nvSpPr>
        <p:spPr>
          <a:xfrm>
            <a:off x="351414" y="1143000"/>
            <a:ext cx="9146415" cy="5454352"/>
          </a:xfrm>
        </p:spPr>
        <p:txBody>
          <a:bodyPr>
            <a:normAutofit/>
          </a:bodyPr>
          <a:lstStyle/>
          <a:p>
            <a:pPr>
              <a:buFont typeface="Wingdings" panose="05000000000000000000" pitchFamily="2" charset="2"/>
              <a:buChar char="n"/>
            </a:pPr>
            <a:r>
              <a:rPr kumimoji="1" lang="en-US" altLang="ja-JP" dirty="0" smtClean="0"/>
              <a:t>CC</a:t>
            </a:r>
            <a:r>
              <a:rPr kumimoji="1" lang="ja-JP" altLang="en-US" dirty="0" smtClean="0"/>
              <a:t>ライセンスには以下の</a:t>
            </a:r>
            <a:r>
              <a:rPr kumimoji="1" lang="en-US" altLang="ja-JP" dirty="0" smtClean="0"/>
              <a:t>6</a:t>
            </a:r>
            <a:r>
              <a:rPr kumimoji="1" lang="ja-JP" altLang="en-US" dirty="0" smtClean="0"/>
              <a:t>種類がある。</a:t>
            </a:r>
          </a:p>
          <a:p>
            <a:pPr lvl="1"/>
            <a:r>
              <a:rPr lang="ja-JP" altLang="en-US" dirty="0"/>
              <a:t>①商業利用を許可するか（許可／不許可）、②改変を許可するか（許可／不許可／許可するが同一利用ルール利用）の</a:t>
            </a:r>
            <a:r>
              <a:rPr lang="en-US" altLang="ja-JP" dirty="0"/>
              <a:t>2</a:t>
            </a:r>
            <a:r>
              <a:rPr lang="ja-JP" altLang="en-US" dirty="0" err="1"/>
              <a:t>つの</a:t>
            </a:r>
            <a:r>
              <a:rPr lang="ja-JP" altLang="en-US" dirty="0"/>
              <a:t>利用条件の</a:t>
            </a:r>
            <a:r>
              <a:rPr lang="ja-JP" altLang="en-US" dirty="0" smtClean="0"/>
              <a:t>組み合わせで生成される。</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35</a:t>
            </a:fld>
            <a:endParaRPr lang="en-US" altLang="ja-JP" dirty="0"/>
          </a:p>
        </p:txBody>
      </p:sp>
      <p:graphicFrame>
        <p:nvGraphicFramePr>
          <p:cNvPr id="8" name="Group 79"/>
          <p:cNvGraphicFramePr>
            <a:graphicFrameLocks noGrp="1"/>
          </p:cNvGraphicFramePr>
          <p:nvPr>
            <p:extLst>
              <p:ext uri="{D42A27DB-BD31-4B8C-83A1-F6EECF244321}">
                <p14:modId xmlns:p14="http://schemas.microsoft.com/office/powerpoint/2010/main" val="3608351756"/>
              </p:ext>
            </p:extLst>
          </p:nvPr>
        </p:nvGraphicFramePr>
        <p:xfrm>
          <a:off x="944892" y="2132856"/>
          <a:ext cx="7752524" cy="4190143"/>
        </p:xfrm>
        <a:graphic>
          <a:graphicData uri="http://schemas.openxmlformats.org/drawingml/2006/table">
            <a:tbl>
              <a:tblPr/>
              <a:tblGrid>
                <a:gridCol w="1130300"/>
                <a:gridCol w="1658295"/>
                <a:gridCol w="1256355"/>
                <a:gridCol w="1348422"/>
                <a:gridCol w="2359152"/>
              </a:tblGrid>
              <a:tr h="25857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イメージ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ライセンス名称</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利用の条件</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tc hMerge="1">
                  <a:txBody>
                    <a:bodyPr/>
                    <a:lstStyle/>
                    <a:p>
                      <a:endParaRPr kumimoji="1" lang="ja-JP" altLang="en-US"/>
                    </a:p>
                  </a:txBody>
                  <a:tcPr/>
                </a:tc>
              </a:tr>
              <a:tr h="288710">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出典表示</a:t>
                      </a:r>
                    </a:p>
                  </a:txBody>
                  <a:tcPr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商業利用</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改変</a:t>
                      </a:r>
                    </a:p>
                  </a:txBody>
                  <a:tcPr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51714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表示</a:t>
                      </a:r>
                      <a:r>
                        <a:rPr kumimoji="1" lang="en-US"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2.1 </a:t>
                      </a: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日本</a:t>
                      </a:r>
                      <a:endParaRPr kumimoji="1" lang="en-US"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(CC-BY 2.1 Japan)</a:t>
                      </a:r>
                      <a:endPar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必須</a:t>
                      </a:r>
                      <a:endParaRPr kumimoji="1" lang="en-US"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（タイトル、全ての著作者、</a:t>
                      </a:r>
                      <a:r>
                        <a:rPr kumimoji="1" lang="en-US"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URL</a:t>
                      </a: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を表示）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許可</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改変を許可する（</a:t>
                      </a:r>
                      <a:r>
                        <a:rPr kumimoji="1" lang="en-US"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r h="63771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表示</a:t>
                      </a:r>
                      <a:r>
                        <a:rPr kumimoji="1" lang="en-US"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非営利 </a:t>
                      </a:r>
                      <a:r>
                        <a:rPr kumimoji="1" lang="en-US"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 </a:t>
                      </a: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日本</a:t>
                      </a:r>
                      <a:endParaRPr kumimoji="1" lang="en-US"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(CC-BY-NC 2.1 Japan)</a:t>
                      </a:r>
                      <a:endPar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必須</a:t>
                      </a:r>
                      <a:endParaRPr kumimoji="1" lang="en-US"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（タイトル、全ての著作者、</a:t>
                      </a:r>
                      <a:r>
                        <a:rPr kumimoji="1" lang="en-US"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URL</a:t>
                      </a: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を表示）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許可しない</a:t>
                      </a:r>
                      <a:endParaRPr kumimoji="1" lang="en-US"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（改変されたものの商業利用も許可しない）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改変を許可する（</a:t>
                      </a:r>
                      <a:r>
                        <a:rPr kumimoji="1" lang="en-US"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51714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表示</a:t>
                      </a:r>
                      <a:r>
                        <a:rPr kumimoji="1" lang="en-US"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改変禁止 </a:t>
                      </a:r>
                      <a:r>
                        <a:rPr kumimoji="1" lang="en-US"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 </a:t>
                      </a:r>
                      <a:r>
                        <a:rPr kumimoji="1" lang="ja-JP" altLang="en-US"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日本</a:t>
                      </a:r>
                      <a:endParaRPr kumimoji="1" lang="en-US"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(CC-BY-ND 2.1 Japan)</a:t>
                      </a:r>
                      <a:endParaRPr kumimoji="1" lang="ja-JP" altLang="en-US"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必須</a:t>
                      </a:r>
                      <a:endParaRPr kumimoji="1" lang="en-US"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（タイトル、全ての著作者、</a:t>
                      </a:r>
                      <a:r>
                        <a:rPr kumimoji="1" lang="en-US"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URL</a:t>
                      </a:r>
                      <a:r>
                        <a:rPr kumimoji="1" lang="ja-JP" altLang="en-US"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を表示）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許可</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許可しない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r h="66079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表示</a:t>
                      </a:r>
                      <a:r>
                        <a:rPr kumimoji="1" lang="en-US"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非営利</a:t>
                      </a:r>
                      <a:r>
                        <a:rPr kumimoji="1" lang="en-US"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改変禁止 </a:t>
                      </a:r>
                      <a:r>
                        <a:rPr kumimoji="1" lang="en-US"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 </a:t>
                      </a: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日本</a:t>
                      </a:r>
                      <a:endParaRPr kumimoji="1" lang="en-US"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(CC-BY-NC-ND 2.1 Japan)</a:t>
                      </a:r>
                      <a:endPar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必須</a:t>
                      </a:r>
                      <a:endParaRPr kumimoji="1" lang="en-US"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（タイトル、全ての著作者、</a:t>
                      </a:r>
                      <a:r>
                        <a:rPr kumimoji="1" lang="en-US"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URL</a:t>
                      </a:r>
                      <a:r>
                        <a:rPr kumimoji="1" lang="ja-JP" altLang="en-US"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を表示）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許可しない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許可しない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55335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表示</a:t>
                      </a:r>
                      <a:r>
                        <a:rPr kumimoji="1" lang="en-US"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継承 </a:t>
                      </a:r>
                      <a:r>
                        <a:rPr kumimoji="1" lang="en-US"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 </a:t>
                      </a:r>
                      <a:r>
                        <a:rPr kumimoji="1" lang="ja-JP" altLang="en-US"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日本</a:t>
                      </a:r>
                      <a:endParaRPr kumimoji="1" lang="en-US"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(CC-BY-SA 2.1 Japan)</a:t>
                      </a:r>
                      <a:endParaRPr kumimoji="1" lang="ja-JP" altLang="en-US"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必須</a:t>
                      </a:r>
                      <a:endParaRPr kumimoji="1" lang="en-US"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（タイトル、全ての著作者、</a:t>
                      </a:r>
                      <a:r>
                        <a:rPr kumimoji="1" lang="en-US"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URL</a:t>
                      </a:r>
                      <a:r>
                        <a:rPr kumimoji="1" lang="ja-JP" altLang="en-US"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を表示）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許可</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改変を許可するが、改変されてできた二次的著作物は、このライセンスと同一のライセンスを採用すること。（</a:t>
                      </a:r>
                      <a:r>
                        <a:rPr kumimoji="1" lang="en-US"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r h="63771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表示</a:t>
                      </a:r>
                      <a:r>
                        <a:rPr kumimoji="1" lang="en-US"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非営利</a:t>
                      </a:r>
                      <a:r>
                        <a:rPr kumimoji="1" lang="en-US"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継承 </a:t>
                      </a:r>
                      <a:r>
                        <a:rPr kumimoji="1" lang="en-US"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 </a:t>
                      </a: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日本</a:t>
                      </a:r>
                      <a:endParaRPr kumimoji="1" lang="en-US"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(CC-NC-SA 2.1 Japan)</a:t>
                      </a:r>
                      <a:endPar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必須</a:t>
                      </a:r>
                      <a:endParaRPr kumimoji="1" lang="en-US"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（タイトル、全ての著作者、</a:t>
                      </a:r>
                      <a:r>
                        <a:rPr kumimoji="1" lang="en-US"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URL</a:t>
                      </a: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を表示）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許可しない</a:t>
                      </a:r>
                      <a:endParaRPr kumimoji="1" lang="en-US"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（改変されたものの商業利用も許可しない）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改変を許可するが、改変されてできた二次的著作物は、このライセンスと同一のライセンスを採用すること。（</a:t>
                      </a:r>
                      <a:r>
                        <a:rPr kumimoji="1" lang="en-US"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bl>
          </a:graphicData>
        </a:graphic>
      </p:graphicFrame>
      <p:pic>
        <p:nvPicPr>
          <p:cNvPr id="9" name="Picture 4" descr="クリエイティブ・コモンズ・ライセンス"/>
          <p:cNvPicPr>
            <a:picLocks noChangeAspect="1" noChangeArrowheads="1"/>
          </p:cNvPicPr>
          <p:nvPr/>
        </p:nvPicPr>
        <p:blipFill>
          <a:blip r:embed="rId2"/>
          <a:srcRect/>
          <a:stretch>
            <a:fillRect/>
          </a:stretch>
        </p:blipFill>
        <p:spPr bwMode="auto">
          <a:xfrm>
            <a:off x="1051254" y="3434922"/>
            <a:ext cx="838200" cy="295275"/>
          </a:xfrm>
          <a:prstGeom prst="rect">
            <a:avLst/>
          </a:prstGeom>
          <a:noFill/>
          <a:ln w="9525">
            <a:noFill/>
            <a:miter lim="800000"/>
            <a:headEnd/>
            <a:tailEnd/>
          </a:ln>
        </p:spPr>
      </p:pic>
      <p:pic>
        <p:nvPicPr>
          <p:cNvPr id="10" name="Picture 6" descr="クリエイティブ・コモンズ・ライセンス"/>
          <p:cNvPicPr>
            <a:picLocks noChangeAspect="1" noChangeArrowheads="1"/>
          </p:cNvPicPr>
          <p:nvPr/>
        </p:nvPicPr>
        <p:blipFill>
          <a:blip r:embed="rId3"/>
          <a:srcRect/>
          <a:stretch>
            <a:fillRect/>
          </a:stretch>
        </p:blipFill>
        <p:spPr bwMode="auto">
          <a:xfrm>
            <a:off x="1051254" y="2785634"/>
            <a:ext cx="838200" cy="295275"/>
          </a:xfrm>
          <a:prstGeom prst="rect">
            <a:avLst/>
          </a:prstGeom>
          <a:noFill/>
          <a:ln w="9525">
            <a:noFill/>
            <a:miter lim="800000"/>
            <a:headEnd/>
            <a:tailEnd/>
          </a:ln>
        </p:spPr>
      </p:pic>
      <p:pic>
        <p:nvPicPr>
          <p:cNvPr id="11" name="Picture 8" descr="クリエイティブ・コモンズ・ライセンス"/>
          <p:cNvPicPr>
            <a:picLocks noChangeAspect="1" noChangeArrowheads="1"/>
          </p:cNvPicPr>
          <p:nvPr/>
        </p:nvPicPr>
        <p:blipFill>
          <a:blip r:embed="rId4"/>
          <a:srcRect/>
          <a:stretch>
            <a:fillRect/>
          </a:stretch>
        </p:blipFill>
        <p:spPr bwMode="auto">
          <a:xfrm>
            <a:off x="1051254" y="4018614"/>
            <a:ext cx="838200" cy="295275"/>
          </a:xfrm>
          <a:prstGeom prst="rect">
            <a:avLst/>
          </a:prstGeom>
          <a:noFill/>
          <a:ln w="9525">
            <a:noFill/>
            <a:miter lim="800000"/>
            <a:headEnd/>
            <a:tailEnd/>
          </a:ln>
        </p:spPr>
      </p:pic>
      <p:pic>
        <p:nvPicPr>
          <p:cNvPr id="12" name="Picture 10" descr="クリエイティブ・コモンズ・ライセンス"/>
          <p:cNvPicPr>
            <a:picLocks noChangeAspect="1" noChangeArrowheads="1"/>
          </p:cNvPicPr>
          <p:nvPr/>
        </p:nvPicPr>
        <p:blipFill>
          <a:blip r:embed="rId5"/>
          <a:srcRect/>
          <a:stretch>
            <a:fillRect/>
          </a:stretch>
        </p:blipFill>
        <p:spPr bwMode="auto">
          <a:xfrm>
            <a:off x="1051254" y="4640850"/>
            <a:ext cx="838200" cy="295275"/>
          </a:xfrm>
          <a:prstGeom prst="rect">
            <a:avLst/>
          </a:prstGeom>
          <a:noFill/>
          <a:ln w="9525">
            <a:noFill/>
            <a:miter lim="800000"/>
            <a:headEnd/>
            <a:tailEnd/>
          </a:ln>
        </p:spPr>
      </p:pic>
      <p:pic>
        <p:nvPicPr>
          <p:cNvPr id="13" name="Picture 12" descr="クリエイティブ・コモンズ・ライセンス"/>
          <p:cNvPicPr>
            <a:picLocks noChangeAspect="1" noChangeArrowheads="1"/>
          </p:cNvPicPr>
          <p:nvPr/>
        </p:nvPicPr>
        <p:blipFill>
          <a:blip r:embed="rId6"/>
          <a:srcRect/>
          <a:stretch>
            <a:fillRect/>
          </a:stretch>
        </p:blipFill>
        <p:spPr bwMode="auto">
          <a:xfrm>
            <a:off x="1051254" y="5259023"/>
            <a:ext cx="838200" cy="295275"/>
          </a:xfrm>
          <a:prstGeom prst="rect">
            <a:avLst/>
          </a:prstGeom>
          <a:noFill/>
          <a:ln w="9525">
            <a:noFill/>
            <a:miter lim="800000"/>
            <a:headEnd/>
            <a:tailEnd/>
          </a:ln>
        </p:spPr>
      </p:pic>
      <p:pic>
        <p:nvPicPr>
          <p:cNvPr id="14" name="Picture 14" descr="クリエイティブ・コモンズ・ライセンス"/>
          <p:cNvPicPr>
            <a:picLocks noChangeAspect="1" noChangeArrowheads="1"/>
          </p:cNvPicPr>
          <p:nvPr/>
        </p:nvPicPr>
        <p:blipFill>
          <a:blip r:embed="rId7"/>
          <a:srcRect/>
          <a:stretch>
            <a:fillRect/>
          </a:stretch>
        </p:blipFill>
        <p:spPr bwMode="auto">
          <a:xfrm>
            <a:off x="1060398" y="5868305"/>
            <a:ext cx="838200" cy="295275"/>
          </a:xfrm>
          <a:prstGeom prst="rect">
            <a:avLst/>
          </a:prstGeom>
          <a:noFill/>
          <a:ln w="9525">
            <a:noFill/>
            <a:miter lim="800000"/>
            <a:headEnd/>
            <a:tailEnd/>
          </a:ln>
        </p:spPr>
      </p:pic>
      <p:sp>
        <p:nvSpPr>
          <p:cNvPr id="2" name="テキスト ボックス 1"/>
          <p:cNvSpPr txBox="1"/>
          <p:nvPr/>
        </p:nvSpPr>
        <p:spPr>
          <a:xfrm>
            <a:off x="5724436" y="6359812"/>
            <a:ext cx="3240360" cy="261610"/>
          </a:xfrm>
          <a:prstGeom prst="rect">
            <a:avLst/>
          </a:prstGeom>
          <a:noFill/>
        </p:spPr>
        <p:txBody>
          <a:bodyPr wrap="square" rtlCol="0">
            <a:spAutoFit/>
          </a:bodyPr>
          <a:lstStyle/>
          <a:p>
            <a:pPr algn="l"/>
            <a:r>
              <a:rPr kumimoji="1" lang="en-US" altLang="ja-JP" sz="1100" dirty="0">
                <a:solidFill>
                  <a:srgbClr val="464646"/>
                </a:solidFill>
                <a:latin typeface="メイリオ" pitchFamily="50" charset="-128"/>
                <a:ea typeface="メイリオ" pitchFamily="50" charset="-128"/>
                <a:cs typeface="メイリオ" pitchFamily="50" charset="-128"/>
              </a:rPr>
              <a:t>※</a:t>
            </a:r>
            <a:r>
              <a:rPr kumimoji="1" lang="ja-JP" altLang="en-US" sz="1100" dirty="0">
                <a:solidFill>
                  <a:srgbClr val="464646"/>
                </a:solidFill>
                <a:latin typeface="メイリオ" pitchFamily="50" charset="-128"/>
                <a:ea typeface="メイリオ" pitchFamily="50" charset="-128"/>
                <a:cs typeface="メイリオ" pitchFamily="50" charset="-128"/>
              </a:rPr>
              <a:t>著作者の人格権を侵害する改変は許可しない</a:t>
            </a:r>
          </a:p>
        </p:txBody>
      </p:sp>
    </p:spTree>
    <p:extLst>
      <p:ext uri="{BB962C8B-B14F-4D97-AF65-F5344CB8AC3E}">
        <p14:creationId xmlns:p14="http://schemas.microsoft.com/office/powerpoint/2010/main" val="938221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en-US" altLang="ja-JP" dirty="0" smtClean="0"/>
              <a:t>5.2</a:t>
            </a:r>
            <a:r>
              <a:rPr kumimoji="1" lang="ja-JP" altLang="en-US" dirty="0" smtClean="0"/>
              <a:t>　</a:t>
            </a:r>
            <a:r>
              <a:rPr kumimoji="1" lang="en-US" altLang="ja-JP" dirty="0" smtClean="0"/>
              <a:t>CC-BY</a:t>
            </a:r>
            <a:r>
              <a:rPr kumimoji="1" lang="ja-JP" altLang="en-US" dirty="0" smtClean="0"/>
              <a:t>ライセンス</a:t>
            </a:r>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36</a:t>
            </a:fld>
            <a:endParaRPr lang="en-US" altLang="ja-JP" dirty="0"/>
          </a:p>
        </p:txBody>
      </p:sp>
      <p:sp>
        <p:nvSpPr>
          <p:cNvPr id="15" name="コンテンツ プレースホルダー 1"/>
          <p:cNvSpPr txBox="1">
            <a:spLocks/>
          </p:cNvSpPr>
          <p:nvPr/>
        </p:nvSpPr>
        <p:spPr>
          <a:xfrm>
            <a:off x="436653" y="1026367"/>
            <a:ext cx="8277580" cy="5608349"/>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300"/>
              </a:spcBef>
              <a:buNone/>
            </a:pPr>
            <a:endParaRPr lang="en-US" altLang="ja-JP" sz="1200" dirty="0" smtClean="0">
              <a:solidFill>
                <a:schemeClr val="bg2"/>
              </a:solidFill>
              <a:latin typeface="HGP明朝E" panose="02020900000000000000" pitchFamily="18" charset="-128"/>
              <a:ea typeface="HGP明朝E" panose="02020900000000000000" pitchFamily="18" charset="-128"/>
            </a:endParaRPr>
          </a:p>
        </p:txBody>
      </p:sp>
      <p:sp>
        <p:nvSpPr>
          <p:cNvPr id="16" name="テキスト ボックス 15"/>
          <p:cNvSpPr txBox="1">
            <a:spLocks noChangeArrowheads="1"/>
          </p:cNvSpPr>
          <p:nvPr/>
        </p:nvSpPr>
        <p:spPr bwMode="auto">
          <a:xfrm>
            <a:off x="6321152" y="6093296"/>
            <a:ext cx="3398203" cy="553998"/>
          </a:xfrm>
          <a:prstGeom prst="rect">
            <a:avLst/>
          </a:prstGeom>
          <a:noFill/>
          <a:ln w="9525">
            <a:noFill/>
            <a:miter lim="800000"/>
            <a:headEnd/>
            <a:tailEnd/>
          </a:ln>
        </p:spPr>
        <p:txBody>
          <a:bodyPr wrap="square">
            <a:spAutoFit/>
          </a:bodyPr>
          <a:lstStyle/>
          <a:p>
            <a:pPr algn="r"/>
            <a:r>
              <a:rPr lang="en-US" altLang="ja-JP"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クリエイティブ・コモンズ・ジャパン </a:t>
            </a:r>
            <a:r>
              <a:rPr lang="ja-JP" altLang="en-US"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ホームページ</a:t>
            </a:r>
            <a:endParaRPr lang="en-US" altLang="ja-JP"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http://creativecommons.jp/licenses/ </a:t>
            </a:r>
            <a:r>
              <a:rPr lang="ja-JP" altLang="en-US"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）をもとに</a:t>
            </a:r>
            <a:endParaRPr lang="en-US" altLang="ja-JP"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データガバナンス委員会事務局作成</a:t>
            </a:r>
            <a:endParaRPr lang="en-US" altLang="ja-JP" sz="10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2600962815"/>
              </p:ext>
            </p:extLst>
          </p:nvPr>
        </p:nvGraphicFramePr>
        <p:xfrm>
          <a:off x="6393160" y="1556792"/>
          <a:ext cx="3290694" cy="4525640"/>
        </p:xfrm>
        <a:graphic>
          <a:graphicData uri="http://schemas.openxmlformats.org/drawingml/2006/table">
            <a:tbl>
              <a:tblPr firstRow="1" bandRow="1">
                <a:tableStyleId>{5C22544A-7EE6-4342-B048-85BDC9FD1C3A}</a:tableStyleId>
              </a:tblPr>
              <a:tblGrid>
                <a:gridCol w="816254"/>
                <a:gridCol w="2474440"/>
              </a:tblGrid>
              <a:tr h="293142">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項目</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1079386">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名称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buFont typeface="Arial" panose="020B0604020202020204" pitchFamily="34" charset="0"/>
                        <a:buNone/>
                      </a:pPr>
                      <a:r>
                        <a:rPr kumimoji="1" lang="ja-JP" altLang="pl-PL" sz="1200" dirty="0" smtClean="0">
                          <a:latin typeface="Meiryo UI" panose="020B0604030504040204" pitchFamily="50" charset="-128"/>
                          <a:ea typeface="Meiryo UI" panose="020B0604030504040204" pitchFamily="50" charset="-128"/>
                          <a:cs typeface="Meiryo UI" panose="020B0604030504040204" pitchFamily="50" charset="-128"/>
                        </a:rPr>
                        <a:t>表示 </a:t>
                      </a:r>
                      <a:r>
                        <a:rPr kumimoji="1" lang="pl-PL" altLang="ja-JP" sz="1200" dirty="0" smtClean="0">
                          <a:latin typeface="Meiryo UI" panose="020B0604030504040204" pitchFamily="50" charset="-128"/>
                          <a:ea typeface="Meiryo UI" panose="020B0604030504040204" pitchFamily="50" charset="-128"/>
                          <a:cs typeface="Meiryo UI" panose="020B0604030504040204" pitchFamily="50" charset="-128"/>
                        </a:rPr>
                        <a:t>2.1 </a:t>
                      </a:r>
                      <a:r>
                        <a:rPr kumimoji="1" lang="ja-JP" altLang="pl-PL" sz="1200" dirty="0" smtClean="0">
                          <a:latin typeface="Meiryo UI" panose="020B0604030504040204" pitchFamily="50" charset="-128"/>
                          <a:ea typeface="Meiryo UI" panose="020B0604030504040204" pitchFamily="50" charset="-128"/>
                          <a:cs typeface="Meiryo UI" panose="020B0604030504040204" pitchFamily="50" charset="-128"/>
                        </a:rPr>
                        <a:t>日本</a:t>
                      </a:r>
                    </a:p>
                    <a:p>
                      <a:pPr marL="0" indent="0" algn="ctr">
                        <a:buFont typeface="Arial" panose="020B0604020202020204" pitchFamily="34" charset="0"/>
                        <a:buNone/>
                      </a:pPr>
                      <a:r>
                        <a:rPr kumimoji="1" lang="pl-PL" altLang="ja-JP" sz="1200" dirty="0" smtClean="0">
                          <a:latin typeface="Meiryo UI" panose="020B0604030504040204" pitchFamily="50" charset="-128"/>
                          <a:ea typeface="Meiryo UI" panose="020B0604030504040204" pitchFamily="50" charset="-128"/>
                          <a:cs typeface="Meiryo UI" panose="020B0604030504040204" pitchFamily="50" charset="-128"/>
                        </a:rPr>
                        <a:t>(CC-BY 2.1 Japan)</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ctr">
                        <a:buFont typeface="Arial" panose="020B0604020202020204" pitchFamily="34" charset="0"/>
                        <a:buNone/>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通称、「</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CC-BY</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ctr">
                        <a:buFont typeface="Arial" panose="020B0604020202020204" pitchFamily="34" charset="0"/>
                        <a:buNone/>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（諸外国では</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CC-BY 4.0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a:t>
                      </a:r>
                      <a:endParaRPr kumimoji="1" lang="pl-PL"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130414">
                <a:tc>
                  <a:txBody>
                    <a:bodyPr/>
                    <a:lstStyle/>
                    <a:p>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イメージ</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buFont typeface="Arial" panose="020B0604020202020204" pitchFamily="34" charset="0"/>
                        <a:buNone/>
                      </a:pP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022698">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オープンデータで利用している国</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285750" indent="-2857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ドイツ</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オーストラリア</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ニュージーランド</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米国</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日本（政府データカタログサイト試行版）</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イギリス （互換ライセンス）</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フランス （互換ライセンス）</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5750" marR="0" indent="-285750" algn="l" defTabSz="6725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イタリア （互換ライセンス）</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anose="020B0604020202020204" pitchFamily="34" charset="0"/>
                        <a:buNone/>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等</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pic>
        <p:nvPicPr>
          <p:cNvPr id="18" name="Picture 6" descr="クリエイティブ・コモンズ・ライセンス"/>
          <p:cNvPicPr>
            <a:picLocks noChangeAspect="1" noChangeArrowheads="1"/>
          </p:cNvPicPr>
          <p:nvPr/>
        </p:nvPicPr>
        <p:blipFill>
          <a:blip r:embed="rId2"/>
          <a:srcRect/>
          <a:stretch>
            <a:fillRect/>
          </a:stretch>
        </p:blipFill>
        <p:spPr bwMode="auto">
          <a:xfrm>
            <a:off x="8049344" y="3356992"/>
            <a:ext cx="838200" cy="295275"/>
          </a:xfrm>
          <a:prstGeom prst="rect">
            <a:avLst/>
          </a:prstGeom>
          <a:noFill/>
          <a:ln w="9525">
            <a:noFill/>
            <a:miter lim="800000"/>
            <a:headEnd/>
            <a:tailEnd/>
          </a:ln>
        </p:spPr>
      </p:pic>
      <p:sp>
        <p:nvSpPr>
          <p:cNvPr id="19" name="コンテンツ プレースホルダー 1"/>
          <p:cNvSpPr txBox="1">
            <a:spLocks/>
          </p:cNvSpPr>
          <p:nvPr/>
        </p:nvSpPr>
        <p:spPr>
          <a:xfrm>
            <a:off x="6537176" y="1268760"/>
            <a:ext cx="3168724" cy="237930"/>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300"/>
              </a:spcBef>
              <a:buNone/>
            </a:pP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表　</a:t>
            </a: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CC-BY</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ライセンスのアイコン、利用状況等</a:t>
            </a:r>
            <a:endPar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351415" y="1143000"/>
            <a:ext cx="5609698" cy="5454352"/>
          </a:xfrm>
        </p:spPr>
        <p:txBody>
          <a:bodyPr>
            <a:normAutofit fontScale="70000" lnSpcReduction="20000"/>
          </a:bodyPr>
          <a:lstStyle/>
          <a:p>
            <a:r>
              <a:rPr lang="ja-JP" altLang="en-US" dirty="0" smtClean="0"/>
              <a:t>概要</a:t>
            </a:r>
            <a:endParaRPr lang="ja-JP" altLang="en-US" dirty="0"/>
          </a:p>
          <a:p>
            <a:pPr lvl="1"/>
            <a:r>
              <a:rPr lang="en-US" altLang="ja-JP" dirty="0"/>
              <a:t>CC</a:t>
            </a:r>
            <a:r>
              <a:rPr lang="ja-JP" altLang="en-US" dirty="0"/>
              <a:t>ライセンスの中で、最も利用の制約が</a:t>
            </a:r>
            <a:r>
              <a:rPr lang="ja-JP" altLang="en-US" dirty="0" smtClean="0"/>
              <a:t>少ない利用ルールで</a:t>
            </a:r>
            <a:r>
              <a:rPr lang="ja-JP" altLang="en-US" dirty="0"/>
              <a:t>、出典を表示すれば自由に利用できる。</a:t>
            </a:r>
          </a:p>
          <a:p>
            <a:pPr lvl="1"/>
            <a:r>
              <a:rPr lang="ja-JP" altLang="en-US" dirty="0"/>
              <a:t>各国の法制度にあわせるため</a:t>
            </a:r>
            <a:r>
              <a:rPr lang="ja-JP" altLang="en-US" dirty="0" smtClean="0"/>
              <a:t>に利用ルールの</a:t>
            </a:r>
            <a:r>
              <a:rPr lang="ja-JP" altLang="en-US" dirty="0"/>
              <a:t>改訂が行われており、</a:t>
            </a:r>
            <a:r>
              <a:rPr lang="en-US" altLang="ja-JP" dirty="0"/>
              <a:t>2014</a:t>
            </a:r>
            <a:r>
              <a:rPr lang="ja-JP" altLang="en-US" dirty="0"/>
              <a:t>年</a:t>
            </a:r>
            <a:r>
              <a:rPr lang="en-US" altLang="ja-JP" dirty="0"/>
              <a:t>3</a:t>
            </a:r>
            <a:r>
              <a:rPr lang="ja-JP" altLang="en-US" dirty="0"/>
              <a:t>月時点で、国際的にはバージョン</a:t>
            </a:r>
            <a:r>
              <a:rPr lang="en-US" altLang="ja-JP" dirty="0"/>
              <a:t>4.0</a:t>
            </a:r>
            <a:r>
              <a:rPr lang="ja-JP" altLang="en-US" dirty="0"/>
              <a:t>が利用され始めている</a:t>
            </a:r>
            <a:r>
              <a:rPr lang="ja-JP" altLang="en-US" dirty="0" smtClean="0"/>
              <a:t>。日本でもバージョン</a:t>
            </a:r>
            <a:r>
              <a:rPr lang="en-US" altLang="ja-JP" dirty="0" smtClean="0"/>
              <a:t>4.0</a:t>
            </a:r>
            <a:r>
              <a:rPr lang="ja-JP" altLang="en-US" dirty="0" smtClean="0"/>
              <a:t>が利用される予定であるが、現在は翻訳が終わっていないため、バージョン</a:t>
            </a:r>
            <a:r>
              <a:rPr lang="en-US" altLang="ja-JP" dirty="0"/>
              <a:t>2.1</a:t>
            </a:r>
            <a:r>
              <a:rPr lang="ja-JP" altLang="en-US" dirty="0"/>
              <a:t>が利用されている。</a:t>
            </a:r>
          </a:p>
          <a:p>
            <a:pPr lvl="1"/>
            <a:r>
              <a:rPr lang="en-US" altLang="ja-JP" dirty="0"/>
              <a:t>CC-BY</a:t>
            </a:r>
            <a:r>
              <a:rPr lang="ja-JP" altLang="en-US" dirty="0"/>
              <a:t>は、政府の情報をオープン化する際</a:t>
            </a:r>
            <a:r>
              <a:rPr lang="ja-JP" altLang="en-US" dirty="0" smtClean="0"/>
              <a:t>の</a:t>
            </a:r>
            <a:r>
              <a:rPr lang="ja-JP" altLang="en-US" dirty="0"/>
              <a:t>利用ルール</a:t>
            </a:r>
            <a:r>
              <a:rPr lang="ja-JP" altLang="en-US" dirty="0" smtClean="0"/>
              <a:t>と</a:t>
            </a:r>
            <a:r>
              <a:rPr lang="ja-JP" altLang="en-US" dirty="0"/>
              <a:t>して、海外で多く利用されている</a:t>
            </a:r>
            <a:r>
              <a:rPr lang="ja-JP" altLang="en-US" dirty="0" smtClean="0"/>
              <a:t>。ドイツ、オーストラリア</a:t>
            </a:r>
            <a:r>
              <a:rPr lang="ja-JP" altLang="en-US" dirty="0"/>
              <a:t>、</a:t>
            </a:r>
            <a:r>
              <a:rPr lang="ja-JP" altLang="en-US" dirty="0" smtClean="0"/>
              <a:t>ニュージーランド等</a:t>
            </a:r>
            <a:r>
              <a:rPr lang="ja-JP" altLang="en-US" dirty="0"/>
              <a:t>のデータポータルサイトや</a:t>
            </a:r>
            <a:r>
              <a:rPr lang="ja-JP" altLang="en-US" dirty="0" smtClean="0"/>
              <a:t>、日本の政府データカタログサイト試行版、米国</a:t>
            </a:r>
            <a:r>
              <a:rPr lang="ja-JP" altLang="en-US" dirty="0"/>
              <a:t>の省庁</a:t>
            </a:r>
            <a:r>
              <a:rPr lang="ja-JP" altLang="en-US" dirty="0" smtClean="0"/>
              <a:t>のホームページ等</a:t>
            </a:r>
            <a:r>
              <a:rPr lang="ja-JP" altLang="en-US" dirty="0"/>
              <a:t>で利用されているほか、</a:t>
            </a:r>
            <a:r>
              <a:rPr lang="ja-JP" altLang="en-US" dirty="0" smtClean="0"/>
              <a:t>イギリス、フランス、イタリアでは</a:t>
            </a:r>
            <a:r>
              <a:rPr lang="ja-JP" altLang="en-US" dirty="0"/>
              <a:t>、</a:t>
            </a:r>
            <a:r>
              <a:rPr lang="en-US" altLang="ja-JP" dirty="0"/>
              <a:t>CC-BY</a:t>
            </a:r>
            <a:r>
              <a:rPr lang="ja-JP" altLang="en-US" dirty="0"/>
              <a:t>と互換性のあるライセンスを政府の</a:t>
            </a:r>
            <a:r>
              <a:rPr lang="ja-JP" altLang="en-US" dirty="0" smtClean="0"/>
              <a:t>オープンデータの利用ルールと</a:t>
            </a:r>
            <a:r>
              <a:rPr lang="ja-JP" altLang="en-US" dirty="0"/>
              <a:t>している。</a:t>
            </a:r>
          </a:p>
          <a:p>
            <a:endParaRPr lang="ja-JP" altLang="en-US" dirty="0"/>
          </a:p>
          <a:p>
            <a:r>
              <a:rPr lang="ja-JP" altLang="en-US" dirty="0" smtClean="0"/>
              <a:t>特徴</a:t>
            </a:r>
            <a:endParaRPr lang="ja-JP" altLang="en-US" dirty="0"/>
          </a:p>
          <a:p>
            <a:pPr lvl="1"/>
            <a:r>
              <a:rPr lang="ja-JP" altLang="en-US" dirty="0"/>
              <a:t>出典を表示すれば、複製、翻案、頒布、上演、演奏、上映、公衆送信、口述、展示、録音・録画、放送、有線放送、送信可能化、伝達等などの自由な利用を許諾する。（商業的な利用も可能）。</a:t>
            </a:r>
          </a:p>
          <a:p>
            <a:pPr lvl="1"/>
            <a:r>
              <a:rPr lang="ja-JP" altLang="en-US" dirty="0"/>
              <a:t>出典を表示する際には、原作品の全ての著作権表示をそのままにして、原著作者・実演家のクレジットを合理的に表示し、原作品のタイトルを表示し、指定された</a:t>
            </a:r>
            <a:r>
              <a:rPr lang="en-US" altLang="ja-JP" dirty="0"/>
              <a:t>URI</a:t>
            </a:r>
            <a:r>
              <a:rPr lang="ja-JP" altLang="en-US" dirty="0"/>
              <a:t>がある場合はそれを記載しなくてはならない。また、二次的著作物をつくった場合、原著</a:t>
            </a:r>
            <a:r>
              <a:rPr lang="ja-JP" altLang="en-US" sz="1900" dirty="0"/>
              <a:t>作物の</a:t>
            </a:r>
            <a:r>
              <a:rPr lang="ja-JP" altLang="en-US" dirty="0"/>
              <a:t>利用を示すクレジットを表示する必要がある。</a:t>
            </a:r>
          </a:p>
          <a:p>
            <a:pPr lvl="1"/>
            <a:r>
              <a:rPr lang="ja-JP" altLang="en-US" dirty="0"/>
              <a:t>許諾者からの通知があった場合、実行可能な範囲で、許諾者又は原著作者への言及を除去しなくてはならない。</a:t>
            </a:r>
          </a:p>
          <a:p>
            <a:pPr lvl="1"/>
            <a:r>
              <a:rPr lang="ja-JP" altLang="en-US" dirty="0"/>
              <a:t>利用が許諾されている範囲を狭めるような形でコピーコントロールを行ってはならない</a:t>
            </a:r>
            <a:r>
              <a:rPr lang="ja-JP" altLang="en-US" dirty="0" smtClean="0"/>
              <a:t>。</a:t>
            </a:r>
            <a:endParaRPr lang="ja-JP" altLang="en-US" dirty="0"/>
          </a:p>
        </p:txBody>
      </p:sp>
    </p:spTree>
    <p:extLst>
      <p:ext uri="{BB962C8B-B14F-4D97-AF65-F5344CB8AC3E}">
        <p14:creationId xmlns:p14="http://schemas.microsoft.com/office/powerpoint/2010/main" val="1491783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387642" y="304800"/>
            <a:ext cx="9389894" cy="581715"/>
          </a:xfrm>
        </p:spPr>
        <p:txBody>
          <a:bodyPr>
            <a:normAutofit/>
          </a:bodyPr>
          <a:lstStyle/>
          <a:p>
            <a:r>
              <a:rPr kumimoji="1" lang="en-US" altLang="ja-JP" dirty="0" smtClean="0"/>
              <a:t>5.3</a:t>
            </a:r>
            <a:r>
              <a:rPr kumimoji="1" lang="ja-JP" altLang="en-US" dirty="0" smtClean="0"/>
              <a:t>　</a:t>
            </a:r>
            <a:r>
              <a:rPr lang="ja-JP" altLang="en-US" dirty="0"/>
              <a:t>政府データカタログサイト試行版「</a:t>
            </a:r>
            <a:r>
              <a:rPr lang="en-US" altLang="ja-JP" dirty="0"/>
              <a:t>DATA.GO.JP</a:t>
            </a:r>
            <a:r>
              <a:rPr lang="ja-JP" altLang="en-US" dirty="0" smtClean="0"/>
              <a:t>」利用規約</a:t>
            </a:r>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37</a:t>
            </a:fld>
            <a:endParaRPr lang="en-US" altLang="ja-JP" dirty="0"/>
          </a:p>
        </p:txBody>
      </p:sp>
      <p:sp>
        <p:nvSpPr>
          <p:cNvPr id="15" name="コンテンツ プレースホルダー 1"/>
          <p:cNvSpPr txBox="1">
            <a:spLocks/>
          </p:cNvSpPr>
          <p:nvPr/>
        </p:nvSpPr>
        <p:spPr>
          <a:xfrm>
            <a:off x="436653" y="1026367"/>
            <a:ext cx="8277580" cy="5608349"/>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300"/>
              </a:spcBef>
              <a:buNone/>
            </a:pPr>
            <a:endParaRPr lang="en-US" altLang="ja-JP" sz="1200" dirty="0" smtClean="0">
              <a:solidFill>
                <a:schemeClr val="bg2"/>
              </a:solidFill>
              <a:latin typeface="HGP明朝E" panose="02020900000000000000" pitchFamily="18" charset="-128"/>
              <a:ea typeface="HGP明朝E" panose="02020900000000000000" pitchFamily="18" charset="-128"/>
            </a:endParaRPr>
          </a:p>
        </p:txBody>
      </p:sp>
      <p:sp>
        <p:nvSpPr>
          <p:cNvPr id="16" name="テキスト ボックス 15"/>
          <p:cNvSpPr txBox="1">
            <a:spLocks noChangeArrowheads="1"/>
          </p:cNvSpPr>
          <p:nvPr/>
        </p:nvSpPr>
        <p:spPr bwMode="auto">
          <a:xfrm>
            <a:off x="6321152" y="6021288"/>
            <a:ext cx="3398203" cy="553998"/>
          </a:xfrm>
          <a:prstGeom prst="rect">
            <a:avLst/>
          </a:prstGeom>
          <a:noFill/>
          <a:ln w="9525">
            <a:noFill/>
            <a:miter lim="800000"/>
            <a:headEnd/>
            <a:tailEnd/>
          </a:ln>
        </p:spPr>
        <p:txBody>
          <a:bodyPr wrap="square">
            <a:spAutoFit/>
          </a:bodyPr>
          <a:lstStyle/>
          <a:p>
            <a:pPr algn="r"/>
            <a:r>
              <a:rPr lang="en-US" altLang="ja-JP"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クリエイティブ・コモンズ・ジャパン </a:t>
            </a:r>
            <a:r>
              <a:rPr lang="ja-JP" altLang="en-US"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ホームページ</a:t>
            </a:r>
            <a:endParaRPr lang="en-US" altLang="ja-JP"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http://creativecommons.jp/licenses/ </a:t>
            </a:r>
            <a:r>
              <a:rPr lang="ja-JP" altLang="en-US"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）をもとに</a:t>
            </a:r>
            <a:endParaRPr lang="en-US" altLang="ja-JP"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データガバナンス委員会事務局作成</a:t>
            </a:r>
            <a:endParaRPr lang="en-US" altLang="ja-JP" sz="10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2287597518"/>
              </p:ext>
            </p:extLst>
          </p:nvPr>
        </p:nvGraphicFramePr>
        <p:xfrm>
          <a:off x="6393160" y="1556792"/>
          <a:ext cx="3290694" cy="4479384"/>
        </p:xfrm>
        <a:graphic>
          <a:graphicData uri="http://schemas.openxmlformats.org/drawingml/2006/table">
            <a:tbl>
              <a:tblPr firstRow="1" bandRow="1">
                <a:tableStyleId>{5C22544A-7EE6-4342-B048-85BDC9FD1C3A}</a:tableStyleId>
              </a:tblPr>
              <a:tblGrid>
                <a:gridCol w="816254"/>
                <a:gridCol w="2474440"/>
              </a:tblGrid>
              <a:tr h="293142">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項目</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1079386">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名称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buFont typeface="Arial" panose="020B0604020202020204" pitchFamily="34" charset="0"/>
                        <a:buNone/>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政府データカタログサイト試行版「</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DATA.GO.JP</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」利用規約</a:t>
                      </a:r>
                      <a:endParaRPr kumimoji="1" lang="pl-PL"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003736">
                <a:tc>
                  <a:txBody>
                    <a:bodyPr/>
                    <a:lstStyle/>
                    <a:p>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イメージ</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buFont typeface="Arial" panose="020B0604020202020204" pitchFamily="34" charset="0"/>
                        <a:buNone/>
                      </a:pP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022698">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オープンデータで利用している国</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buFont typeface="Arial" panose="020B0604020202020204" pitchFamily="34" charset="0"/>
                        <a:buNone/>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CC-BY</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と同様</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ドイツ</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オーストラリア</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ニュージーランド</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米国</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日本（政府データカタログサイト試行版）</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イギリス （互換ライセンス）</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フランス （互換ライセンス）</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5750" marR="0" indent="-285750" algn="l" defTabSz="67254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イタリア （互換ライセンス）</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anose="020B0604020202020204" pitchFamily="34" charset="0"/>
                        <a:buNone/>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等</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pic>
        <p:nvPicPr>
          <p:cNvPr id="18" name="Picture 6" descr="クリエイティブ・コモンズ・ライセンス"/>
          <p:cNvPicPr>
            <a:picLocks noChangeAspect="1" noChangeArrowheads="1"/>
          </p:cNvPicPr>
          <p:nvPr/>
        </p:nvPicPr>
        <p:blipFill>
          <a:blip r:embed="rId2"/>
          <a:srcRect/>
          <a:stretch>
            <a:fillRect/>
          </a:stretch>
        </p:blipFill>
        <p:spPr bwMode="auto">
          <a:xfrm>
            <a:off x="7905328" y="3356992"/>
            <a:ext cx="838200" cy="295275"/>
          </a:xfrm>
          <a:prstGeom prst="rect">
            <a:avLst/>
          </a:prstGeom>
          <a:noFill/>
          <a:ln w="9525">
            <a:noFill/>
            <a:miter lim="800000"/>
            <a:headEnd/>
            <a:tailEnd/>
          </a:ln>
        </p:spPr>
      </p:pic>
      <p:sp>
        <p:nvSpPr>
          <p:cNvPr id="19" name="コンテンツ プレースホルダー 1"/>
          <p:cNvSpPr txBox="1">
            <a:spLocks/>
          </p:cNvSpPr>
          <p:nvPr/>
        </p:nvSpPr>
        <p:spPr>
          <a:xfrm>
            <a:off x="6465168" y="1052736"/>
            <a:ext cx="3440832" cy="216024"/>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300"/>
              </a:spcBef>
              <a:buNone/>
            </a:pP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表　</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政府データカタログサイト試行版「</a:t>
            </a:r>
            <a:r>
              <a:rPr lang="en-US" altLang="ja-JP"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DATA.GO.JP</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300"/>
              </a:spcBef>
              <a:buNone/>
            </a:pP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利用</a:t>
            </a:r>
            <a:r>
              <a:rPr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規約の</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アイコン、利用状況等</a:t>
            </a:r>
            <a:endPar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351415" y="1143000"/>
            <a:ext cx="5609698" cy="5454352"/>
          </a:xfrm>
        </p:spPr>
        <p:txBody>
          <a:bodyPr>
            <a:normAutofit fontScale="70000" lnSpcReduction="20000"/>
          </a:bodyPr>
          <a:lstStyle/>
          <a:p>
            <a:r>
              <a:rPr lang="ja-JP" altLang="en-US" dirty="0" smtClean="0"/>
              <a:t>概要</a:t>
            </a:r>
            <a:endParaRPr lang="ja-JP" altLang="en-US" dirty="0"/>
          </a:p>
          <a:p>
            <a:pPr lvl="1"/>
            <a:r>
              <a:rPr lang="en-US" altLang="ja-JP" dirty="0"/>
              <a:t>2013</a:t>
            </a:r>
            <a:r>
              <a:rPr lang="ja-JP" altLang="en-US" dirty="0"/>
              <a:t>年</a:t>
            </a:r>
            <a:r>
              <a:rPr lang="en-US" altLang="ja-JP" dirty="0"/>
              <a:t>12</a:t>
            </a:r>
            <a:r>
              <a:rPr lang="ja-JP" altLang="en-US" dirty="0"/>
              <a:t>月</a:t>
            </a:r>
            <a:r>
              <a:rPr lang="en-US" altLang="ja-JP" dirty="0"/>
              <a:t>20</a:t>
            </a:r>
            <a:r>
              <a:rPr lang="ja-JP" altLang="en-US" dirty="0" smtClean="0"/>
              <a:t>日に内閣</a:t>
            </a:r>
            <a:r>
              <a:rPr lang="ja-JP" altLang="en-US" dirty="0"/>
              <a:t>官房</a:t>
            </a:r>
            <a:r>
              <a:rPr lang="en-US" altLang="ja-JP" dirty="0"/>
              <a:t>IT</a:t>
            </a:r>
            <a:r>
              <a:rPr lang="ja-JP" altLang="en-US" dirty="0"/>
              <a:t>総合</a:t>
            </a:r>
            <a:r>
              <a:rPr lang="ja-JP" altLang="en-US" dirty="0" smtClean="0"/>
              <a:t>戦略室で立ち上げた政府</a:t>
            </a:r>
            <a:r>
              <a:rPr lang="ja-JP" altLang="en-US" dirty="0"/>
              <a:t>データカタログサイト試行版「</a:t>
            </a:r>
            <a:r>
              <a:rPr lang="en-US" altLang="ja-JP" dirty="0"/>
              <a:t>DATA.GO.JP</a:t>
            </a:r>
            <a:r>
              <a:rPr lang="ja-JP" altLang="en-US" dirty="0"/>
              <a:t>」においては、電子行政オープンデータ実務者会議での議論を受けて、</a:t>
            </a:r>
            <a:r>
              <a:rPr lang="en-US" altLang="ja-JP" dirty="0"/>
              <a:t>CC-BY</a:t>
            </a:r>
            <a:r>
              <a:rPr lang="ja-JP" altLang="en-US" dirty="0"/>
              <a:t>ライセンスが採用されることとなった</a:t>
            </a:r>
            <a:r>
              <a:rPr lang="ja-JP" altLang="en-US" dirty="0" smtClean="0"/>
              <a:t>。</a:t>
            </a:r>
            <a:endParaRPr lang="en-US" altLang="ja-JP" dirty="0" smtClean="0"/>
          </a:p>
          <a:p>
            <a:pPr lvl="1"/>
            <a:r>
              <a:rPr lang="ja-JP" altLang="en-US" dirty="0"/>
              <a:t>利用条件</a:t>
            </a:r>
            <a:r>
              <a:rPr lang="ja-JP" altLang="en-US" dirty="0" smtClean="0"/>
              <a:t>に</a:t>
            </a:r>
            <a:r>
              <a:rPr lang="ja-JP" altLang="en-US" dirty="0"/>
              <a:t>ついては</a:t>
            </a:r>
            <a:r>
              <a:rPr lang="ja-JP" altLang="en-US" dirty="0" smtClean="0"/>
              <a:t>、</a:t>
            </a:r>
            <a:r>
              <a:rPr lang="en-US" altLang="ja-JP" dirty="0" smtClean="0"/>
              <a:t>CC-BY</a:t>
            </a:r>
            <a:r>
              <a:rPr lang="ja-JP" altLang="en-US" dirty="0" smtClean="0"/>
              <a:t>と同じである。</a:t>
            </a:r>
            <a:endParaRPr lang="ja-JP" altLang="en-US" dirty="0"/>
          </a:p>
          <a:p>
            <a:pPr lvl="1"/>
            <a:r>
              <a:rPr lang="ja-JP" altLang="en-US" dirty="0"/>
              <a:t>第三者の権利が含まれている</a:t>
            </a:r>
            <a:r>
              <a:rPr lang="ja-JP" altLang="en-US" dirty="0" smtClean="0"/>
              <a:t>場合等について、注意喚起がなされている。</a:t>
            </a:r>
            <a:endParaRPr lang="en-US" altLang="ja-JP" dirty="0" smtClean="0"/>
          </a:p>
          <a:p>
            <a:pPr lvl="1"/>
            <a:r>
              <a:rPr lang="ja-JP" altLang="en-US" dirty="0"/>
              <a:t>政府データカタログサイト試行版に特有の部分を削除した利用ルールひな形を別途</a:t>
            </a:r>
            <a:r>
              <a:rPr lang="ja-JP" altLang="en-US" dirty="0" smtClean="0"/>
              <a:t>掲載。</a:t>
            </a:r>
            <a:endParaRPr lang="ja-JP" altLang="en-US" dirty="0"/>
          </a:p>
          <a:p>
            <a:pPr lvl="1"/>
            <a:endParaRPr lang="ja-JP" altLang="en-US" dirty="0"/>
          </a:p>
          <a:p>
            <a:r>
              <a:rPr lang="ja-JP" altLang="en-US" dirty="0" smtClean="0"/>
              <a:t>特徴</a:t>
            </a:r>
            <a:endParaRPr lang="ja-JP" altLang="en-US" dirty="0"/>
          </a:p>
          <a:p>
            <a:pPr lvl="1"/>
            <a:r>
              <a:rPr lang="ja-JP" altLang="en-US" dirty="0"/>
              <a:t>出典を表示すれば、複製、翻案、頒布、上演、演奏、上映、公衆送信、口述、展示、録音・録画、放送、有線放送、送信可能化、伝達等などの自由な利用を許諾する。（商業的な利用も可能）。</a:t>
            </a:r>
          </a:p>
          <a:p>
            <a:pPr lvl="1"/>
            <a:r>
              <a:rPr lang="ja-JP" altLang="en-US" dirty="0"/>
              <a:t>出典を表示する際には、原作品の全ての著作権表示をそのままにして、原著作者・実演家のクレジットを合理的に表示し、原作品のタイトルを表示し、指定された</a:t>
            </a:r>
            <a:r>
              <a:rPr lang="en-US" altLang="ja-JP" dirty="0"/>
              <a:t>URI</a:t>
            </a:r>
            <a:r>
              <a:rPr lang="ja-JP" altLang="en-US" dirty="0"/>
              <a:t>がある場合はそれを記載しなくてはならない。また、二次的著作物をつくった場合、原著</a:t>
            </a:r>
            <a:r>
              <a:rPr lang="ja-JP" altLang="en-US" sz="1900" dirty="0"/>
              <a:t>作物の</a:t>
            </a:r>
            <a:r>
              <a:rPr lang="ja-JP" altLang="en-US" dirty="0"/>
              <a:t>利用を示すクレジットを表示する必要がある。</a:t>
            </a:r>
          </a:p>
          <a:p>
            <a:pPr lvl="1"/>
            <a:r>
              <a:rPr lang="ja-JP" altLang="en-US" dirty="0"/>
              <a:t>許諾者からの通知があった場合、実行可能な範囲で、許諾者又は原著作者への言及を除去しなくてはならない。</a:t>
            </a:r>
          </a:p>
          <a:p>
            <a:pPr lvl="1"/>
            <a:r>
              <a:rPr lang="ja-JP" altLang="en-US" dirty="0"/>
              <a:t>利用が許諾されている範囲を狭めるような形でコピーコントロールを行ってはならない</a:t>
            </a:r>
            <a:r>
              <a:rPr lang="ja-JP" altLang="en-US" dirty="0" smtClean="0"/>
              <a:t>。</a:t>
            </a:r>
            <a:endParaRPr lang="en-US" altLang="ja-JP" dirty="0" smtClean="0"/>
          </a:p>
          <a:p>
            <a:pPr lvl="1"/>
            <a:r>
              <a:rPr lang="ja-JP" altLang="en-US" dirty="0"/>
              <a:t>第三者の権利が含まれている場合に注意を行うこと、対象データについて一切の保証がなされないこと、準拠法が日本法であること等について注意</a:t>
            </a:r>
            <a:r>
              <a:rPr lang="ja-JP" altLang="en-US" dirty="0" smtClean="0"/>
              <a:t>喚起を実施。</a:t>
            </a:r>
            <a:endParaRPr lang="en-US" altLang="ja-JP" dirty="0" smtClean="0"/>
          </a:p>
          <a:p>
            <a:pPr lvl="1"/>
            <a:r>
              <a:rPr lang="ja-JP" altLang="en-US" dirty="0"/>
              <a:t>数値データ等についても出所表示を行うことについて</a:t>
            </a:r>
            <a:r>
              <a:rPr lang="ja-JP" altLang="en-US" dirty="0" smtClean="0"/>
              <a:t>お願いを記載。</a:t>
            </a:r>
            <a:endParaRPr lang="ja-JP" altLang="en-US" dirty="0"/>
          </a:p>
        </p:txBody>
      </p:sp>
    </p:spTree>
    <p:extLst>
      <p:ext uri="{BB962C8B-B14F-4D97-AF65-F5344CB8AC3E}">
        <p14:creationId xmlns:p14="http://schemas.microsoft.com/office/powerpoint/2010/main" val="2918196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387642" y="399013"/>
            <a:ext cx="9134339" cy="581715"/>
          </a:xfrm>
        </p:spPr>
        <p:txBody>
          <a:bodyPr>
            <a:normAutofit fontScale="90000"/>
          </a:bodyPr>
          <a:lstStyle/>
          <a:p>
            <a:r>
              <a:rPr lang="ja-JP" altLang="en-US" dirty="0"/>
              <a:t>参考：政府データカタログサイト試行版「</a:t>
            </a:r>
            <a:r>
              <a:rPr lang="en-US" altLang="ja-JP" dirty="0"/>
              <a:t>DATA.GO.JP</a:t>
            </a:r>
            <a:r>
              <a:rPr lang="ja-JP" altLang="en-US" dirty="0" smtClean="0"/>
              <a:t>」利用規約を</a:t>
            </a:r>
            <a:r>
              <a:rPr lang="en-US" altLang="ja-JP" dirty="0" smtClean="0"/>
              <a:t/>
            </a:r>
            <a:br>
              <a:rPr lang="en-US" altLang="ja-JP" dirty="0" smtClean="0"/>
            </a:br>
            <a:r>
              <a:rPr lang="ja-JP" altLang="en-US" dirty="0"/>
              <a:t>　</a:t>
            </a:r>
            <a:r>
              <a:rPr lang="ja-JP" altLang="en-US" dirty="0" smtClean="0"/>
              <a:t>　　元にした利用ルールひな形</a:t>
            </a:r>
            <a:endParaRPr kumimoji="1" lang="ja-JP" altLang="en-US" dirty="0"/>
          </a:p>
        </p:txBody>
      </p:sp>
      <p:sp>
        <p:nvSpPr>
          <p:cNvPr id="6" name="コンテンツ プレースホルダー 5"/>
          <p:cNvSpPr>
            <a:spLocks noGrp="1"/>
          </p:cNvSpPr>
          <p:nvPr>
            <p:ph idx="1"/>
          </p:nvPr>
        </p:nvSpPr>
        <p:spPr>
          <a:xfrm>
            <a:off x="351414" y="1143000"/>
            <a:ext cx="9282106" cy="5454352"/>
          </a:xfrm>
        </p:spPr>
        <p:txBody>
          <a:bodyPr>
            <a:noAutofit/>
          </a:bodyPr>
          <a:lstStyle/>
          <a:p>
            <a:pPr marL="0" indent="0" algn="ctr">
              <a:buNone/>
            </a:pPr>
            <a:r>
              <a:rPr lang="ja-JP" altLang="en-US" sz="1100" dirty="0" smtClean="0"/>
              <a:t>利用</a:t>
            </a:r>
            <a:r>
              <a:rPr lang="ja-JP" altLang="en-US" sz="1100" dirty="0"/>
              <a:t>規約</a:t>
            </a:r>
          </a:p>
          <a:p>
            <a:pPr marL="0" indent="0">
              <a:buNone/>
            </a:pPr>
            <a:endParaRPr lang="ja-JP" altLang="en-US" sz="900" dirty="0"/>
          </a:p>
          <a:p>
            <a:pPr marL="0" indent="0">
              <a:buNone/>
            </a:pPr>
            <a:r>
              <a:rPr lang="ja-JP" altLang="en-US" sz="900" dirty="0"/>
              <a:t>本サイトで公開しているデータ（以下「対象データ」といいます。）は、以下の条件の下、自由に利用できます。</a:t>
            </a:r>
          </a:p>
          <a:p>
            <a:pPr marL="0" indent="0">
              <a:buNone/>
            </a:pPr>
            <a:endParaRPr lang="ja-JP" altLang="en-US" sz="900" dirty="0"/>
          </a:p>
          <a:p>
            <a:pPr marL="0" indent="0">
              <a:buNone/>
            </a:pPr>
            <a:r>
              <a:rPr lang="ja-JP" altLang="en-US" sz="900" b="1" dirty="0"/>
              <a:t>第１条（国の著作権）</a:t>
            </a:r>
          </a:p>
          <a:p>
            <a:pPr marL="0" indent="0">
              <a:buNone/>
            </a:pPr>
            <a:r>
              <a:rPr lang="ja-JP" altLang="en-US" sz="900" dirty="0"/>
              <a:t>国が著作権を有する著作物の利用（複製、公衆送信、翻訳・変形等の翻案等）については、クリエイティブ・コモンズ・ライセンス（以下「</a:t>
            </a:r>
            <a:r>
              <a:rPr lang="en-US" altLang="ja-JP" sz="900" dirty="0"/>
              <a:t>CC</a:t>
            </a:r>
            <a:r>
              <a:rPr lang="ja-JP" altLang="en-US" sz="900" dirty="0"/>
              <a:t>ライセンス」という。）の表示</a:t>
            </a:r>
            <a:r>
              <a:rPr lang="en-US" altLang="ja-JP" sz="900" dirty="0"/>
              <a:t>2.1</a:t>
            </a:r>
            <a:r>
              <a:rPr lang="ja-JP" altLang="en-US" sz="900" dirty="0"/>
              <a:t>日本（</a:t>
            </a:r>
            <a:r>
              <a:rPr lang="en-US" altLang="ja-JP" sz="900" dirty="0"/>
              <a:t>http://creativecommons.org/licenses/by/2.1/jp/legalcode </a:t>
            </a:r>
            <a:r>
              <a:rPr lang="ja-JP" altLang="en-US" sz="900" dirty="0"/>
              <a:t>に規定される著作権利用許諾条件を指す。）によるものとします。なお、数値データ、簡単な表・グラフ等のデータは著作権の対象ではありませんので、当該リソースのうち、これらの対象データについては</a:t>
            </a:r>
            <a:r>
              <a:rPr lang="en-US" altLang="ja-JP" sz="900" dirty="0"/>
              <a:t>CC</a:t>
            </a:r>
            <a:r>
              <a:rPr lang="ja-JP" altLang="en-US" sz="900" dirty="0"/>
              <a:t>ライセンスの適用はなく、自由に利用できます。</a:t>
            </a:r>
          </a:p>
          <a:p>
            <a:pPr marL="0" indent="0">
              <a:buNone/>
            </a:pPr>
            <a:r>
              <a:rPr lang="ja-JP" altLang="en-US" sz="900" b="1" dirty="0" smtClean="0"/>
              <a:t>第２条</a:t>
            </a:r>
            <a:r>
              <a:rPr lang="ja-JP" altLang="en-US" sz="900" b="1" dirty="0"/>
              <a:t>（第三者の権利）</a:t>
            </a:r>
          </a:p>
          <a:p>
            <a:pPr marL="0" indent="0">
              <a:buNone/>
            </a:pPr>
            <a:r>
              <a:rPr lang="ja-JP" altLang="en-US" sz="900" dirty="0"/>
              <a:t>対象データの中に第三者が著作権その他の権利を有している場合があります。第三者が著作権を有している箇所や、第三者が著作権以外の権利（例：写真につき肖像権・パブリシティ権等）を有している対象データについては、特に権利処理済であることが明示されているものを除き、利用者の責任で、当該第三者から利用の許諾を得るものとします。なお、対象データの中の第三者が権利を有している部分の特定・明示等は、原則として行っておりませんので御注意ください。</a:t>
            </a:r>
          </a:p>
          <a:p>
            <a:pPr marL="0" indent="0">
              <a:buNone/>
            </a:pPr>
            <a:r>
              <a:rPr lang="ja-JP" altLang="en-US" sz="900" b="1" dirty="0" smtClean="0"/>
              <a:t>第３条</a:t>
            </a:r>
            <a:r>
              <a:rPr lang="ja-JP" altLang="en-US" sz="900" b="1" dirty="0"/>
              <a:t>（無保証）</a:t>
            </a:r>
          </a:p>
          <a:p>
            <a:pPr marL="0" indent="0">
              <a:buNone/>
            </a:pPr>
            <a:r>
              <a:rPr lang="ja-JP" altLang="en-US" sz="900" dirty="0"/>
              <a:t>対象データの内容については、その正確性・網羅性、特定の目的への適合性等一切の保証をしません。対象データを利用したことにより損害が生じても責任を負いません。</a:t>
            </a:r>
          </a:p>
          <a:p>
            <a:pPr marL="0" indent="0">
              <a:buNone/>
            </a:pPr>
            <a:r>
              <a:rPr lang="ja-JP" altLang="en-US" sz="900" b="1" dirty="0" smtClean="0"/>
              <a:t>第４条</a:t>
            </a:r>
            <a:r>
              <a:rPr lang="ja-JP" altLang="en-US" sz="900" b="1" dirty="0"/>
              <a:t>（他のサイトの利用規約との関係</a:t>
            </a:r>
            <a:r>
              <a:rPr lang="ja-JP" altLang="en-US" sz="900" dirty="0"/>
              <a:t>）</a:t>
            </a:r>
          </a:p>
          <a:p>
            <a:pPr marL="0" indent="0">
              <a:buNone/>
            </a:pPr>
            <a:r>
              <a:rPr lang="ja-JP" altLang="en-US" sz="900" dirty="0"/>
              <a:t>対象データが、本サイトとは他のサイトにおいても公開されている場合において、当該他のサイトの利用規約（法令に定める利用条件とは別に、当該サイトにおいて独自に設けられた利用条件をいいます。）と本サイトの利用規約が異なるときは、本サイトの利用規約が優先するものとします。</a:t>
            </a:r>
          </a:p>
          <a:p>
            <a:pPr marL="0" indent="0">
              <a:buNone/>
            </a:pPr>
            <a:r>
              <a:rPr lang="ja-JP" altLang="en-US" sz="900" b="1" dirty="0" smtClean="0"/>
              <a:t>第５条</a:t>
            </a:r>
            <a:r>
              <a:rPr lang="ja-JP" altLang="en-US" sz="900" b="1" dirty="0"/>
              <a:t>（準拠法と合意管轄）</a:t>
            </a:r>
          </a:p>
          <a:p>
            <a:pPr marL="0" indent="0">
              <a:buNone/>
            </a:pPr>
            <a:r>
              <a:rPr lang="ja-JP" altLang="en-US" sz="900" dirty="0"/>
              <a:t>本サイトの利用規約は日本法に基づいて解釈されます。本サイトの利用規約及び対象データの利用に関する紛争については、当該紛争に係る対象データ又は利用規約を公開している組織の所在地を管轄する地方裁判所を、第一審の専属的な合意管轄裁判所とします</a:t>
            </a:r>
            <a:r>
              <a:rPr lang="ja-JP" altLang="en-US" sz="900" dirty="0" smtClean="0"/>
              <a:t>。</a:t>
            </a:r>
            <a:endParaRPr lang="en-US" altLang="ja-JP" sz="900" dirty="0" smtClean="0"/>
          </a:p>
          <a:p>
            <a:pPr marL="0" indent="0">
              <a:buNone/>
            </a:pPr>
            <a:endParaRPr lang="ja-JP" altLang="en-US" sz="900" dirty="0"/>
          </a:p>
          <a:p>
            <a:pPr marL="0" indent="0">
              <a:buNone/>
            </a:pPr>
            <a:r>
              <a:rPr lang="ja-JP" altLang="en-US" sz="900" b="1" dirty="0" smtClean="0"/>
              <a:t>（</a:t>
            </a:r>
            <a:r>
              <a:rPr lang="ja-JP" altLang="en-US" sz="900" b="1" dirty="0"/>
              <a:t>利用に当たってのお願いと御注意）</a:t>
            </a:r>
          </a:p>
          <a:p>
            <a:pPr marL="0" indent="0">
              <a:buNone/>
            </a:pPr>
            <a:r>
              <a:rPr lang="ja-JP" altLang="en-US" sz="900" dirty="0"/>
              <a:t>御利用の際には、 </a:t>
            </a:r>
            <a:r>
              <a:rPr lang="en-US" altLang="ja-JP" sz="900" dirty="0"/>
              <a:t>CC</a:t>
            </a:r>
            <a:r>
              <a:rPr lang="ja-JP" altLang="en-US" sz="900" dirty="0"/>
              <a:t>ライセンスの適用外の数値データ、簡単な表・グラフ等のデータについても、できれば、出所（利用する対象データを含む </a:t>
            </a:r>
            <a:r>
              <a:rPr lang="en-US" altLang="ja-JP" sz="900" dirty="0"/>
              <a:t>1. </a:t>
            </a:r>
            <a:r>
              <a:rPr lang="ja-JP" altLang="en-US" sz="900" dirty="0"/>
              <a:t>データセットのメタデータの作成者欄に記載する組織名、</a:t>
            </a:r>
            <a:r>
              <a:rPr lang="en-US" altLang="ja-JP" sz="900" dirty="0"/>
              <a:t>2. </a:t>
            </a:r>
            <a:r>
              <a:rPr lang="ja-JP" altLang="en-US" sz="900" dirty="0"/>
              <a:t>リソースの名称及び </a:t>
            </a:r>
            <a:r>
              <a:rPr lang="en-US" altLang="ja-JP" sz="900" dirty="0"/>
              <a:t>3. </a:t>
            </a:r>
            <a:r>
              <a:rPr lang="ja-JP" altLang="en-US" sz="900" dirty="0"/>
              <a:t>リソースの</a:t>
            </a:r>
            <a:r>
              <a:rPr lang="en-US" altLang="ja-JP" sz="900" dirty="0"/>
              <a:t>URL</a:t>
            </a:r>
            <a:r>
              <a:rPr lang="ja-JP" altLang="en-US" sz="900" dirty="0"/>
              <a:t>）の表示をお願いします。また、利用状況等を把握したいと考えているため、できれば、本サイトの管理者あてに御一報をお願いします。</a:t>
            </a:r>
          </a:p>
          <a:p>
            <a:pPr marL="0" indent="0">
              <a:buNone/>
            </a:pPr>
            <a:endParaRPr lang="ja-JP" altLang="en-US" sz="900" dirty="0"/>
          </a:p>
          <a:p>
            <a:pPr marL="0" indent="0">
              <a:buNone/>
            </a:pPr>
            <a:r>
              <a:rPr lang="ja-JP" altLang="en-US" sz="900" dirty="0"/>
              <a:t>利用に当たっては、関連法令を遵守してください。</a:t>
            </a:r>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38</a:t>
            </a:fld>
            <a:endParaRPr lang="en-US" altLang="ja-JP" dirty="0"/>
          </a:p>
        </p:txBody>
      </p:sp>
    </p:spTree>
    <p:extLst>
      <p:ext uri="{BB962C8B-B14F-4D97-AF65-F5344CB8AC3E}">
        <p14:creationId xmlns:p14="http://schemas.microsoft.com/office/powerpoint/2010/main" val="2655327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en-US" altLang="ja-JP" dirty="0" smtClean="0"/>
              <a:t>5.4</a:t>
            </a:r>
            <a:r>
              <a:rPr kumimoji="1" lang="ja-JP" altLang="en-US" dirty="0" smtClean="0"/>
              <a:t>　</a:t>
            </a:r>
            <a:r>
              <a:rPr kumimoji="1" lang="en-US" altLang="ja-JP" dirty="0" smtClean="0"/>
              <a:t>CC0</a:t>
            </a:r>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39</a:t>
            </a:fld>
            <a:endParaRPr lang="en-US" altLang="ja-JP" dirty="0"/>
          </a:p>
        </p:txBody>
      </p:sp>
      <p:sp>
        <p:nvSpPr>
          <p:cNvPr id="15" name="コンテンツ プレースホルダー 1"/>
          <p:cNvSpPr txBox="1">
            <a:spLocks/>
          </p:cNvSpPr>
          <p:nvPr/>
        </p:nvSpPr>
        <p:spPr>
          <a:xfrm>
            <a:off x="436653" y="1026367"/>
            <a:ext cx="8277580" cy="5608349"/>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300"/>
              </a:spcBef>
              <a:buNone/>
            </a:pPr>
            <a:endParaRPr lang="en-US" altLang="ja-JP" sz="1200" dirty="0" smtClean="0">
              <a:solidFill>
                <a:schemeClr val="bg2"/>
              </a:solidFill>
              <a:latin typeface="HGP明朝E" panose="02020900000000000000" pitchFamily="18" charset="-128"/>
              <a:ea typeface="HGP明朝E" panose="02020900000000000000" pitchFamily="18" charset="-128"/>
            </a:endParaRPr>
          </a:p>
        </p:txBody>
      </p:sp>
      <p:sp>
        <p:nvSpPr>
          <p:cNvPr id="3" name="コンテンツ プレースホルダー 2"/>
          <p:cNvSpPr>
            <a:spLocks noGrp="1"/>
          </p:cNvSpPr>
          <p:nvPr>
            <p:ph idx="1"/>
          </p:nvPr>
        </p:nvSpPr>
        <p:spPr>
          <a:xfrm>
            <a:off x="351415" y="1143000"/>
            <a:ext cx="5609698" cy="4662264"/>
          </a:xfrm>
        </p:spPr>
        <p:txBody>
          <a:bodyPr>
            <a:normAutofit fontScale="77500" lnSpcReduction="20000"/>
          </a:bodyPr>
          <a:lstStyle/>
          <a:p>
            <a:r>
              <a:rPr lang="ja-JP" altLang="en-US" dirty="0" smtClean="0"/>
              <a:t>概要</a:t>
            </a:r>
            <a:endParaRPr lang="ja-JP" altLang="en-US" dirty="0"/>
          </a:p>
          <a:p>
            <a:pPr lvl="1"/>
            <a:r>
              <a:rPr lang="en-US" altLang="ja-JP" dirty="0"/>
              <a:t>CC0</a:t>
            </a:r>
            <a:r>
              <a:rPr lang="ja-JP" altLang="en-US" dirty="0"/>
              <a:t>は、著作権が生じている著作物やデータについて、自発的に権利を放棄して、パブリックドメインにしようという試みである。</a:t>
            </a:r>
          </a:p>
          <a:p>
            <a:pPr lvl="1"/>
            <a:r>
              <a:rPr lang="ja-JP" altLang="en-US" dirty="0"/>
              <a:t>他の</a:t>
            </a:r>
            <a:r>
              <a:rPr lang="en-US" altLang="ja-JP" dirty="0"/>
              <a:t>CC</a:t>
            </a:r>
            <a:r>
              <a:rPr lang="ja-JP" altLang="en-US" dirty="0"/>
              <a:t>ライセンスが著作権を前提として「利用の許諾を</a:t>
            </a:r>
            <a:r>
              <a:rPr lang="ja-JP" altLang="en-US" dirty="0" smtClean="0"/>
              <a:t>行う」</a:t>
            </a:r>
            <a:r>
              <a:rPr lang="ja-JP" altLang="en-US" dirty="0"/>
              <a:t>のに対して、こちらは①著作権を放棄し、②放棄できない権利は無条件かつ永続的な利用許諾を行い、そして③利用許諾も無効な場合には権利行使をしないということを「確約する」という構成になっている。</a:t>
            </a:r>
          </a:p>
          <a:p>
            <a:pPr lvl="1"/>
            <a:r>
              <a:rPr lang="ja-JP" altLang="en-US" dirty="0"/>
              <a:t>この宣言がなされたデータは、多くの人が様々な利用を始めることから、途中で撤回することができないことに注意する必要がある。</a:t>
            </a:r>
          </a:p>
          <a:p>
            <a:pPr lvl="1"/>
            <a:r>
              <a:rPr lang="en-US" altLang="ja-JP" dirty="0"/>
              <a:t>2014</a:t>
            </a:r>
            <a:r>
              <a:rPr lang="ja-JP" altLang="en-US" dirty="0" smtClean="0"/>
              <a:t>年</a:t>
            </a:r>
            <a:r>
              <a:rPr lang="en-US" altLang="ja-JP" dirty="0"/>
              <a:t>6</a:t>
            </a:r>
            <a:r>
              <a:rPr lang="ja-JP" altLang="en-US" dirty="0" smtClean="0"/>
              <a:t>月</a:t>
            </a:r>
            <a:r>
              <a:rPr lang="ja-JP" altLang="en-US" dirty="0"/>
              <a:t>時点では日本語版はパブリックコメント対応中であり、近日中に正式版が公開される予定である</a:t>
            </a:r>
            <a:r>
              <a:rPr lang="ja-JP" altLang="en-US" dirty="0" smtClean="0"/>
              <a:t>。</a:t>
            </a:r>
            <a:endParaRPr lang="en-US" altLang="ja-JP" dirty="0" smtClean="0"/>
          </a:p>
          <a:p>
            <a:pPr lvl="1"/>
            <a:r>
              <a:rPr lang="ja-JP" altLang="en-US" dirty="0"/>
              <a:t>諸外国で</a:t>
            </a:r>
            <a:r>
              <a:rPr lang="ja-JP" altLang="en-US" dirty="0" smtClean="0"/>
              <a:t>はオランダが採用している。また、複数の図書館等の施設で採用が進んでいる。</a:t>
            </a:r>
            <a:endParaRPr lang="ja-JP" altLang="en-US" dirty="0"/>
          </a:p>
          <a:p>
            <a:endParaRPr lang="ja-JP" altLang="en-US" dirty="0"/>
          </a:p>
          <a:p>
            <a:r>
              <a:rPr lang="ja-JP" altLang="en-US" dirty="0" smtClean="0"/>
              <a:t>特徴</a:t>
            </a:r>
            <a:endParaRPr lang="ja-JP" altLang="en-US" dirty="0"/>
          </a:p>
          <a:p>
            <a:pPr lvl="1"/>
            <a:r>
              <a:rPr lang="ja-JP" altLang="en-US" dirty="0"/>
              <a:t>当該作品・データに関する著作権、著作隣接権、肖像権等の権利を放棄することを表明し、無条件かつ自由な利用を許諾する。</a:t>
            </a:r>
          </a:p>
          <a:p>
            <a:pPr lvl="1"/>
            <a:r>
              <a:rPr lang="ja-JP" altLang="en-US" dirty="0"/>
              <a:t>同時に、当該作品・データに関するいかなる責任も負わず、いかなる表明・保証も行わないことを宣言している</a:t>
            </a:r>
            <a:r>
              <a:rPr lang="ja-JP" altLang="en-US" dirty="0" smtClean="0"/>
              <a:t>。</a:t>
            </a:r>
            <a:endParaRPr lang="ja-JP" altLang="en-US" dirty="0"/>
          </a:p>
        </p:txBody>
      </p:sp>
      <p:sp>
        <p:nvSpPr>
          <p:cNvPr id="10" name="テキスト ボックス 9"/>
          <p:cNvSpPr txBox="1">
            <a:spLocks noChangeArrowheads="1"/>
          </p:cNvSpPr>
          <p:nvPr/>
        </p:nvSpPr>
        <p:spPr bwMode="auto">
          <a:xfrm>
            <a:off x="6365725" y="6039226"/>
            <a:ext cx="3493453" cy="553998"/>
          </a:xfrm>
          <a:prstGeom prst="rect">
            <a:avLst/>
          </a:prstGeom>
          <a:noFill/>
          <a:ln w="9525">
            <a:noFill/>
            <a:miter lim="800000"/>
            <a:headEnd/>
            <a:tailEnd/>
          </a:ln>
        </p:spPr>
        <p:txBody>
          <a:bodyPr wrap="square">
            <a:spAutoFit/>
          </a:bodyPr>
          <a:lstStyle/>
          <a:p>
            <a:pPr algn="r"/>
            <a:r>
              <a:rPr lang="en-US" altLang="ja-JP"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クリエイティブ・コモンズ・ジャパン </a:t>
            </a:r>
            <a:r>
              <a:rPr lang="ja-JP" altLang="en-US"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ホームページ</a:t>
            </a:r>
            <a:endParaRPr lang="en-US" altLang="ja-JP"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http://creativecommons.jp/licenses/ </a:t>
            </a:r>
            <a:r>
              <a:rPr lang="ja-JP" altLang="en-US"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）をもとに</a:t>
            </a:r>
            <a:endParaRPr lang="en-US" altLang="ja-JP"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データガバナンス委員会事務局作成</a:t>
            </a:r>
            <a:endParaRPr lang="en-US" altLang="ja-JP" sz="10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999717738"/>
              </p:ext>
            </p:extLst>
          </p:nvPr>
        </p:nvGraphicFramePr>
        <p:xfrm>
          <a:off x="6537176" y="1566401"/>
          <a:ext cx="3065144" cy="3987363"/>
        </p:xfrm>
        <a:graphic>
          <a:graphicData uri="http://schemas.openxmlformats.org/drawingml/2006/table">
            <a:tbl>
              <a:tblPr firstRow="1" bandRow="1">
                <a:tableStyleId>{5C22544A-7EE6-4342-B048-85BDC9FD1C3A}</a:tableStyleId>
              </a:tblPr>
              <a:tblGrid>
                <a:gridCol w="808487"/>
                <a:gridCol w="2256657"/>
              </a:tblGrid>
              <a:tr h="408486">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項目</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1247698">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名称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buFont typeface="Arial" panose="020B0604020202020204" pitchFamily="34" charset="0"/>
                        <a:buNone/>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CC0 1.0 Universal</a:t>
                      </a:r>
                    </a:p>
                    <a:p>
                      <a:pPr marL="0" indent="0" algn="ctr">
                        <a:buFont typeface="Arial" panose="020B0604020202020204" pitchFamily="34" charset="0"/>
                        <a:buNone/>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（通称「</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CC0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pl-PL"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008112">
                <a:tc>
                  <a:txBody>
                    <a:bodyPr/>
                    <a:lstStyle/>
                    <a:p>
                      <a:r>
                        <a:rPr kumimoji="1" lang="ja-JP" altLang="en-US" sz="12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イメージ</a:t>
                      </a:r>
                      <a:endParaRPr kumimoji="1" lang="ja-JP" altLang="en-US" sz="1200" kern="12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buFont typeface="Arial" panose="020B0604020202020204" pitchFamily="34" charset="0"/>
                        <a:buNone/>
                      </a:pP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323067">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オープンデータで利用している国、機関</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285750" indent="-2857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オランダ</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米国ハーバード大学図書館</a:t>
                      </a:r>
                    </a:p>
                    <a:p>
                      <a:pPr marL="285750" indent="-2857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ドイツ国立図書館</a:t>
                      </a:r>
                    </a:p>
                    <a:p>
                      <a:pPr marL="285750" indent="-285750">
                        <a:buFont typeface="Arial" panose="020B0604020202020204" pitchFamily="34" charset="0"/>
                        <a:buChar cha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Nature Publishing Group</a:t>
                      </a:r>
                    </a:p>
                    <a:p>
                      <a:pPr marL="0" indent="0">
                        <a:buFont typeface="Arial" panose="020B0604020202020204" pitchFamily="34" charset="0"/>
                        <a:buNone/>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等</a:t>
                      </a:r>
                    </a:p>
                  </a:txBody>
                  <a:tcPr anchor="ctr"/>
                </a:tc>
              </a:tr>
            </a:tbl>
          </a:graphicData>
        </a:graphic>
      </p:graphicFrame>
      <p:pic>
        <p:nvPicPr>
          <p:cNvPr id="12" name="Picture 2" descr="http://i.creativecommons.org/p/zero/1.0/88x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7336" y="3582625"/>
            <a:ext cx="917874" cy="323342"/>
          </a:xfrm>
          <a:prstGeom prst="rect">
            <a:avLst/>
          </a:prstGeom>
          <a:noFill/>
          <a:extLst>
            <a:ext uri="{909E8E84-426E-40DD-AFC4-6F175D3DCCD1}">
              <a14:hiddenFill xmlns:a14="http://schemas.microsoft.com/office/drawing/2010/main">
                <a:solidFill>
                  <a:srgbClr val="FFFFFF"/>
                </a:solidFill>
              </a14:hiddenFill>
            </a:ext>
          </a:extLst>
        </p:spPr>
      </p:pic>
      <p:sp>
        <p:nvSpPr>
          <p:cNvPr id="13" name="コンテンツ プレースホルダー 1"/>
          <p:cNvSpPr txBox="1">
            <a:spLocks/>
          </p:cNvSpPr>
          <p:nvPr/>
        </p:nvSpPr>
        <p:spPr>
          <a:xfrm>
            <a:off x="6626001" y="1268760"/>
            <a:ext cx="2997274" cy="237930"/>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300"/>
              </a:spcBef>
              <a:buNone/>
            </a:pP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表　</a:t>
            </a: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CC0</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ライセンスのアイコン、利用状況等</a:t>
            </a:r>
            <a:endPar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2278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エグゼグティブサマリ</a:t>
            </a:r>
            <a:endParaRPr kumimoji="1" lang="ja-JP" altLang="en-US" dirty="0"/>
          </a:p>
        </p:txBody>
      </p:sp>
      <p:sp>
        <p:nvSpPr>
          <p:cNvPr id="6" name="テキスト プレースホルダー 5"/>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a:t>
            </a:fld>
            <a:endParaRPr lang="en-US" altLang="ja-JP" dirty="0"/>
          </a:p>
        </p:txBody>
      </p:sp>
    </p:spTree>
    <p:extLst>
      <p:ext uri="{BB962C8B-B14F-4D97-AF65-F5344CB8AC3E}">
        <p14:creationId xmlns:p14="http://schemas.microsoft.com/office/powerpoint/2010/main" val="36195784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en-US" altLang="ja-JP" dirty="0" smtClean="0"/>
              <a:t>5.5</a:t>
            </a:r>
            <a:r>
              <a:rPr kumimoji="1" lang="ja-JP" altLang="en-US" dirty="0" smtClean="0"/>
              <a:t>　政府標準利用規約（第</a:t>
            </a:r>
            <a:r>
              <a:rPr kumimoji="1" lang="en-US" altLang="ja-JP" dirty="0" smtClean="0"/>
              <a:t>1.0</a:t>
            </a:r>
            <a:r>
              <a:rPr kumimoji="1" lang="ja-JP" altLang="en-US" dirty="0" smtClean="0"/>
              <a:t>版）</a:t>
            </a:r>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40</a:t>
            </a:fld>
            <a:endParaRPr lang="en-US" altLang="ja-JP" dirty="0"/>
          </a:p>
        </p:txBody>
      </p:sp>
      <p:sp>
        <p:nvSpPr>
          <p:cNvPr id="15" name="コンテンツ プレースホルダー 1"/>
          <p:cNvSpPr txBox="1">
            <a:spLocks/>
          </p:cNvSpPr>
          <p:nvPr/>
        </p:nvSpPr>
        <p:spPr>
          <a:xfrm>
            <a:off x="436653" y="1026367"/>
            <a:ext cx="8277580" cy="5608349"/>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300"/>
              </a:spcBef>
              <a:buNone/>
            </a:pPr>
            <a:endParaRPr lang="en-US" altLang="ja-JP" sz="1200" dirty="0" smtClean="0">
              <a:solidFill>
                <a:schemeClr val="bg2"/>
              </a:solidFill>
              <a:latin typeface="HGP明朝E" panose="02020900000000000000" pitchFamily="18" charset="-128"/>
              <a:ea typeface="HGP明朝E" panose="02020900000000000000" pitchFamily="18" charset="-128"/>
            </a:endParaRPr>
          </a:p>
        </p:txBody>
      </p:sp>
      <p:sp>
        <p:nvSpPr>
          <p:cNvPr id="3" name="コンテンツ プレースホルダー 2"/>
          <p:cNvSpPr>
            <a:spLocks noGrp="1"/>
          </p:cNvSpPr>
          <p:nvPr>
            <p:ph idx="1"/>
          </p:nvPr>
        </p:nvSpPr>
        <p:spPr>
          <a:xfrm>
            <a:off x="344488" y="1196752"/>
            <a:ext cx="5825722" cy="5454352"/>
          </a:xfrm>
        </p:spPr>
        <p:txBody>
          <a:bodyPr>
            <a:normAutofit fontScale="62500" lnSpcReduction="20000"/>
          </a:bodyPr>
          <a:lstStyle/>
          <a:p>
            <a:r>
              <a:rPr lang="ja-JP" altLang="en-US" dirty="0" smtClean="0"/>
              <a:t>概要</a:t>
            </a:r>
            <a:endParaRPr lang="ja-JP" altLang="en-US" dirty="0"/>
          </a:p>
          <a:p>
            <a:pPr lvl="1"/>
            <a:r>
              <a:rPr lang="ja-JP" altLang="en-US" dirty="0"/>
              <a:t>「電子行政オープンデータ推進のためのロードマップ」（</a:t>
            </a:r>
            <a:r>
              <a:rPr lang="en-US" altLang="ja-JP" dirty="0"/>
              <a:t>2013</a:t>
            </a:r>
            <a:r>
              <a:rPr lang="ja-JP" altLang="en-US" dirty="0"/>
              <a:t>年</a:t>
            </a:r>
            <a:r>
              <a:rPr lang="en-US" altLang="ja-JP" dirty="0"/>
              <a:t>6</a:t>
            </a:r>
            <a:r>
              <a:rPr lang="ja-JP" altLang="en-US" dirty="0"/>
              <a:t>月</a:t>
            </a:r>
            <a:r>
              <a:rPr lang="en-US" altLang="ja-JP" dirty="0"/>
              <a:t>14</a:t>
            </a:r>
            <a:r>
              <a:rPr lang="ja-JP" altLang="en-US" dirty="0"/>
              <a:t>日　高度情報通信ネットワーク社会推進戦略本部決定）に基づき、オープンデータ流通推進コンソーシアムのデータガバナンス委員会での検討成果を踏まえ、電子行政オープンデータ実務者会議において、各府省</a:t>
            </a:r>
            <a:r>
              <a:rPr lang="ja-JP" altLang="en-US" dirty="0" smtClean="0"/>
              <a:t>のホームページに</a:t>
            </a:r>
            <a:r>
              <a:rPr lang="ja-JP" altLang="en-US" dirty="0"/>
              <a:t>適用する新しいオープンデータ対応の利用ルールとして検討。</a:t>
            </a:r>
          </a:p>
          <a:p>
            <a:pPr lvl="1"/>
            <a:r>
              <a:rPr lang="ja-JP" altLang="en-US" dirty="0"/>
              <a:t>電子行政オープンデータ実務者会議において、有識者や各府省の意見を踏まえて、検討・作成が</a:t>
            </a:r>
            <a:r>
              <a:rPr lang="ja-JP" altLang="en-US" dirty="0" smtClean="0"/>
              <a:t>行われ、</a:t>
            </a:r>
            <a:r>
              <a:rPr lang="en-US" altLang="ja-JP" dirty="0" smtClean="0"/>
              <a:t>2014</a:t>
            </a:r>
            <a:r>
              <a:rPr lang="ja-JP" altLang="en-US" dirty="0" smtClean="0"/>
              <a:t>年</a:t>
            </a:r>
            <a:r>
              <a:rPr lang="en-US" altLang="ja-JP" dirty="0" smtClean="0"/>
              <a:t>4</a:t>
            </a:r>
            <a:r>
              <a:rPr lang="ja-JP" altLang="en-US" dirty="0" smtClean="0"/>
              <a:t>月</a:t>
            </a:r>
            <a:r>
              <a:rPr lang="en-US" altLang="ja-JP" dirty="0" smtClean="0"/>
              <a:t>1</a:t>
            </a:r>
            <a:r>
              <a:rPr lang="ja-JP" altLang="en-US" dirty="0" smtClean="0"/>
              <a:t>日に了承。</a:t>
            </a:r>
            <a:endParaRPr lang="en-US" altLang="ja-JP" dirty="0" smtClean="0"/>
          </a:p>
          <a:p>
            <a:pPr lvl="1"/>
            <a:r>
              <a:rPr lang="en-US" altLang="ja-JP" dirty="0" smtClean="0"/>
              <a:t>2014</a:t>
            </a:r>
            <a:r>
              <a:rPr lang="ja-JP" altLang="en-US" dirty="0" smtClean="0"/>
              <a:t>年</a:t>
            </a:r>
            <a:r>
              <a:rPr lang="en-US" altLang="ja-JP" dirty="0" smtClean="0"/>
              <a:t>6</a:t>
            </a:r>
            <a:r>
              <a:rPr lang="ja-JP" altLang="en-US" dirty="0" smtClean="0"/>
              <a:t>月</a:t>
            </a:r>
            <a:r>
              <a:rPr lang="en-US" altLang="ja-JP" dirty="0" smtClean="0"/>
              <a:t>19</a:t>
            </a:r>
            <a:r>
              <a:rPr lang="ja-JP" altLang="en-US" dirty="0" smtClean="0"/>
              <a:t>日に</a:t>
            </a:r>
            <a:r>
              <a:rPr lang="zh-TW" altLang="en-US" dirty="0"/>
              <a:t>各府省情報化統括責任者（ＣＩＯ）連絡</a:t>
            </a:r>
            <a:r>
              <a:rPr lang="zh-TW" altLang="en-US" dirty="0" smtClean="0"/>
              <a:t>会議</a:t>
            </a:r>
            <a:r>
              <a:rPr lang="ja-JP" altLang="en-US" dirty="0" smtClean="0"/>
              <a:t>で決定。</a:t>
            </a:r>
            <a:endParaRPr lang="ja-JP" altLang="en-US" dirty="0"/>
          </a:p>
          <a:p>
            <a:pPr lvl="1"/>
            <a:endParaRPr lang="ja-JP" altLang="en-US" dirty="0"/>
          </a:p>
          <a:p>
            <a:r>
              <a:rPr lang="ja-JP" altLang="en-US" dirty="0" smtClean="0"/>
              <a:t>特徴</a:t>
            </a:r>
            <a:endParaRPr lang="ja-JP" altLang="en-US" dirty="0"/>
          </a:p>
          <a:p>
            <a:pPr lvl="1"/>
            <a:r>
              <a:rPr lang="ja-JP" altLang="en-US" dirty="0"/>
              <a:t>基本的には、出典を記載すれば、複製、公衆送信、翻訳・変形等の翻案等、自由な利用を認める。</a:t>
            </a:r>
          </a:p>
          <a:p>
            <a:pPr lvl="1"/>
            <a:r>
              <a:rPr lang="ja-JP" altLang="en-US" dirty="0"/>
              <a:t>出典の記載方法については各府省が定める</a:t>
            </a:r>
            <a:r>
              <a:rPr lang="ja-JP" altLang="en-US" dirty="0" smtClean="0"/>
              <a:t>（出典</a:t>
            </a:r>
            <a:r>
              <a:rPr lang="ja-JP" altLang="en-US" dirty="0"/>
              <a:t>の記載方法を例示）。</a:t>
            </a:r>
          </a:p>
          <a:p>
            <a:pPr lvl="1"/>
            <a:r>
              <a:rPr lang="ja-JP" altLang="en-US" dirty="0"/>
              <a:t>著作物性のないデータも適用対象としている。</a:t>
            </a:r>
          </a:p>
          <a:p>
            <a:pPr lvl="1"/>
            <a:r>
              <a:rPr lang="ja-JP" altLang="en-US" dirty="0"/>
              <a:t>「法令・条例・公序良俗に反する利用」と「国家・国民の安全に脅威を与える利用」を禁止している。</a:t>
            </a:r>
            <a:endParaRPr lang="en-US" altLang="ja-JP" dirty="0"/>
          </a:p>
          <a:p>
            <a:pPr lvl="1"/>
            <a:r>
              <a:rPr lang="ja-JP" altLang="en-US" dirty="0"/>
              <a:t>編集・加工等した情報をあたかも国（又は府省等）が作成したかのような様態で公表・利用することを禁止している。</a:t>
            </a:r>
          </a:p>
          <a:p>
            <a:pPr lvl="1"/>
            <a:r>
              <a:rPr lang="ja-JP" altLang="en-US" dirty="0"/>
              <a:t>データの利用に制約を課す個別法令については、主なものをわかりやすい形で紹介。</a:t>
            </a:r>
          </a:p>
          <a:p>
            <a:pPr lvl="1"/>
            <a:r>
              <a:rPr lang="ja-JP" altLang="en-US" dirty="0"/>
              <a:t>第三者が著作権を有しているデータや、第三者が著作権以外の権利を有しているデータについては、特に権利処理済であることが明示されているものを除き、利用者の責任で、当該第三者から利用の許諾を得る必要があることをわかりやすい形で説明。（出典の記載等によって第三者が権利を有していることを直接的又は間接的に表示・示唆しているものについては、その例を記載。）</a:t>
            </a:r>
          </a:p>
          <a:p>
            <a:pPr lvl="1"/>
            <a:r>
              <a:rPr lang="ja-JP" altLang="en-US" dirty="0"/>
              <a:t>各府省は</a:t>
            </a:r>
            <a:r>
              <a:rPr lang="ja-JP" altLang="en-US" dirty="0" smtClean="0"/>
              <a:t>、別</a:t>
            </a:r>
            <a:r>
              <a:rPr lang="ja-JP" altLang="en-US" dirty="0"/>
              <a:t>の利用ルールを設ける具体的かつ合理的な根拠</a:t>
            </a:r>
            <a:r>
              <a:rPr lang="ja-JP" altLang="en-US" dirty="0" smtClean="0"/>
              <a:t>をホームページ上</a:t>
            </a:r>
            <a:r>
              <a:rPr lang="ja-JP" altLang="en-US" dirty="0"/>
              <a:t>で明確に説明した上で、特定のコンテンツに、個別法令に根拠のない利用制約を課す利用ルールを適用することができる</a:t>
            </a:r>
            <a:r>
              <a:rPr lang="ja-JP" altLang="en-US" dirty="0" smtClean="0"/>
              <a:t>。</a:t>
            </a:r>
            <a:endParaRPr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2378192447"/>
              </p:ext>
            </p:extLst>
          </p:nvPr>
        </p:nvGraphicFramePr>
        <p:xfrm>
          <a:off x="6393160" y="1484784"/>
          <a:ext cx="3251835" cy="4536504"/>
        </p:xfrm>
        <a:graphic>
          <a:graphicData uri="http://schemas.openxmlformats.org/drawingml/2006/table">
            <a:tbl>
              <a:tblPr firstRow="1" bandRow="1">
                <a:tableStyleId>{5C22544A-7EE6-4342-B048-85BDC9FD1C3A}</a:tableStyleId>
              </a:tblPr>
              <a:tblGrid>
                <a:gridCol w="857730"/>
                <a:gridCol w="2394105"/>
              </a:tblGrid>
              <a:tr h="280417">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項目</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11670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名称</a:t>
                      </a:r>
                    </a:p>
                  </a:txBody>
                  <a:tcPr anchor="ctr"/>
                </a:tc>
                <a:tc>
                  <a:txBody>
                    <a:bodyPr/>
                    <a:lstStyle/>
                    <a:p>
                      <a:pPr marL="0" indent="0" algn="ctr">
                        <a:buFont typeface="Arial" panose="020B0604020202020204" pitchFamily="34" charset="0"/>
                        <a:buNone/>
                      </a:pPr>
                      <a:r>
                        <a:rPr kumimoji="1"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政府標準利用規約（第</a:t>
                      </a:r>
                      <a:r>
                        <a:rPr kumimoji="1"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版）</a:t>
                      </a:r>
                      <a:endParaRPr kumimoji="1" lang="pl-PL"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232988">
                <a:tc>
                  <a:txBody>
                    <a:bodyPr/>
                    <a:lstStyle/>
                    <a:p>
                      <a:r>
                        <a:rPr kumimoji="1" lang="ja-JP" altLang="en-US" sz="1200" kern="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イメージ</a:t>
                      </a:r>
                      <a:endParaRPr kumimoji="1" lang="ja-JP" altLang="en-US" sz="1200" kern="12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buFont typeface="Arial" panose="020B0604020202020204" pitchFamily="34" charset="0"/>
                        <a:buNone/>
                      </a:pPr>
                      <a:r>
                        <a:rPr kumimoji="1"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なし</a:t>
                      </a:r>
                      <a:endParaRPr kumimoji="1"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856056">
                <a:tc>
                  <a:txBody>
                    <a:bodyPr/>
                    <a:lstStyle/>
                    <a:p>
                      <a:r>
                        <a:rPr kumimoji="1"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オープンデータで利用している国</a:t>
                      </a:r>
                      <a:endParaRPr kumimoji="1" lang="ja-JP" altLang="en-US" sz="12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285750" indent="-285750">
                        <a:buFont typeface="Arial" panose="020B0604020202020204" pitchFamily="34" charset="0"/>
                        <a:buChar char="•"/>
                      </a:pPr>
                      <a:r>
                        <a:rPr kumimoji="1"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日本</a:t>
                      </a:r>
                    </a:p>
                  </a:txBody>
                  <a:tcPr anchor="ctr"/>
                </a:tc>
              </a:tr>
            </a:tbl>
          </a:graphicData>
        </a:graphic>
      </p:graphicFrame>
      <p:sp>
        <p:nvSpPr>
          <p:cNvPr id="11" name="コンテンツ プレースホルダー 1"/>
          <p:cNvSpPr txBox="1">
            <a:spLocks/>
          </p:cNvSpPr>
          <p:nvPr/>
        </p:nvSpPr>
        <p:spPr>
          <a:xfrm>
            <a:off x="6249144" y="1196752"/>
            <a:ext cx="3528392" cy="237930"/>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300"/>
              </a:spcBef>
              <a:buNone/>
            </a:pP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表　政府標準利用規約（第</a:t>
            </a:r>
            <a:r>
              <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版）の概要</a:t>
            </a:r>
            <a:endParaRPr lang="en-US" altLang="ja-JP" sz="12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a:spLocks noChangeArrowheads="1"/>
          </p:cNvSpPr>
          <p:nvPr/>
        </p:nvSpPr>
        <p:spPr bwMode="auto">
          <a:xfrm>
            <a:off x="6681192" y="6165304"/>
            <a:ext cx="2965783" cy="400110"/>
          </a:xfrm>
          <a:prstGeom prst="rect">
            <a:avLst/>
          </a:prstGeom>
          <a:noFill/>
          <a:ln w="9525">
            <a:noFill/>
            <a:miter lim="800000"/>
            <a:headEnd/>
            <a:tailEnd/>
          </a:ln>
        </p:spPr>
        <p:txBody>
          <a:bodyPr wrap="square">
            <a:spAutoFit/>
          </a:bodyPr>
          <a:lstStyle/>
          <a:p>
            <a:pPr algn="r"/>
            <a:r>
              <a:rPr lang="en-US" altLang="ja-JP"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電子行政オープンデータ実務者会議資料をもとにデータガバナンス委員会事務局作成</a:t>
            </a:r>
            <a:endParaRPr lang="en-US" altLang="ja-JP" sz="10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5659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第</a:t>
            </a:r>
            <a:r>
              <a:rPr lang="en-US" altLang="ja-JP" dirty="0"/>
              <a:t>6</a:t>
            </a:r>
            <a:r>
              <a:rPr lang="ja-JP" altLang="en-US" dirty="0"/>
              <a:t>章　利用ルールの比較と望ましい利用</a:t>
            </a:r>
            <a:r>
              <a:rPr lang="ja-JP" altLang="en-US" dirty="0" smtClean="0"/>
              <a:t>ルール</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本章の概要</a:t>
            </a:r>
          </a:p>
          <a:p>
            <a:pPr lvl="1"/>
            <a:r>
              <a:rPr lang="ja-JP" altLang="en-US" dirty="0" smtClean="0"/>
              <a:t>前章で紹介した</a:t>
            </a:r>
            <a:r>
              <a:rPr lang="en-US" altLang="ja-JP" dirty="0" smtClean="0"/>
              <a:t>CC-BY</a:t>
            </a:r>
            <a:r>
              <a:rPr lang="ja-JP" altLang="en-US" dirty="0" err="1" smtClean="0"/>
              <a:t>、</a:t>
            </a:r>
            <a:r>
              <a:rPr lang="en-US" altLang="ja-JP" dirty="0" smtClean="0"/>
              <a:t>CC0</a:t>
            </a:r>
            <a:r>
              <a:rPr lang="ja-JP" altLang="en-US" dirty="0" err="1" smtClean="0"/>
              <a:t>、</a:t>
            </a:r>
            <a:r>
              <a:rPr lang="ja-JP" altLang="en-US" dirty="0" smtClean="0"/>
              <a:t>政府標準利用規約（第</a:t>
            </a:r>
            <a:r>
              <a:rPr lang="en-US" altLang="ja-JP" dirty="0" smtClean="0"/>
              <a:t>1.0</a:t>
            </a:r>
            <a:r>
              <a:rPr lang="ja-JP" altLang="en-US" dirty="0" smtClean="0"/>
              <a:t>版）について、情報利用者、情報提供者のそれぞれの視点で比較を行い、どのような利用ルールを採用することが推奨されるかについて記載する。</a:t>
            </a:r>
          </a:p>
          <a:p>
            <a:r>
              <a:rPr lang="ja-JP" altLang="en-US" dirty="0"/>
              <a:t>本章</a:t>
            </a:r>
            <a:r>
              <a:rPr lang="ja-JP" altLang="en-US" dirty="0" smtClean="0"/>
              <a:t>の構成</a:t>
            </a:r>
            <a:endParaRPr lang="ja-JP" altLang="en-US" dirty="0"/>
          </a:p>
          <a:p>
            <a:pPr marL="663670" lvl="1" indent="-457200">
              <a:buFont typeface="+mj-lt"/>
              <a:buAutoNum type="arabicPeriod"/>
            </a:pPr>
            <a:r>
              <a:rPr lang="ja-JP" altLang="en-US" dirty="0"/>
              <a:t>情報利用者の視点からの</a:t>
            </a:r>
            <a:r>
              <a:rPr lang="ja-JP" altLang="en-US" dirty="0" smtClean="0"/>
              <a:t>比較</a:t>
            </a:r>
          </a:p>
          <a:p>
            <a:pPr lvl="2"/>
            <a:r>
              <a:rPr lang="ja-JP" altLang="en-US" dirty="0"/>
              <a:t>オープンデータとして公開されているデータを二次利用する者又は機関の視点から利用ルールを比較分析する。</a:t>
            </a:r>
            <a:endParaRPr lang="en-US" altLang="ja-JP" dirty="0"/>
          </a:p>
          <a:p>
            <a:pPr marL="663670" lvl="1" indent="-457200">
              <a:buFont typeface="+mj-lt"/>
              <a:buAutoNum type="arabicPeriod"/>
            </a:pPr>
            <a:r>
              <a:rPr lang="ja-JP" altLang="en-US" dirty="0" smtClean="0"/>
              <a:t>情報</a:t>
            </a:r>
            <a:r>
              <a:rPr lang="ja-JP" altLang="en-US" dirty="0"/>
              <a:t>提供</a:t>
            </a:r>
            <a:r>
              <a:rPr lang="ja-JP" altLang="en-US" dirty="0" smtClean="0"/>
              <a:t>者</a:t>
            </a:r>
            <a:r>
              <a:rPr lang="ja-JP" altLang="en-US" dirty="0"/>
              <a:t>の視点からの</a:t>
            </a:r>
            <a:r>
              <a:rPr lang="ja-JP" altLang="en-US" dirty="0" smtClean="0"/>
              <a:t>比較</a:t>
            </a:r>
            <a:endParaRPr lang="ja-JP" altLang="en-US" dirty="0"/>
          </a:p>
          <a:p>
            <a:pPr lvl="2"/>
            <a:r>
              <a:rPr lang="ja-JP" altLang="en-US" dirty="0"/>
              <a:t>保有するデータをオープンデータと</a:t>
            </a:r>
            <a:r>
              <a:rPr lang="ja-JP" altLang="en-US" dirty="0" smtClean="0"/>
              <a:t>して</a:t>
            </a:r>
            <a:r>
              <a:rPr lang="ja-JP" altLang="en-US" dirty="0"/>
              <a:t>提供する者又は機関の</a:t>
            </a:r>
            <a:r>
              <a:rPr lang="ja-JP" altLang="en-US" dirty="0" smtClean="0"/>
              <a:t>視点から利用ルールを比較分析する。</a:t>
            </a:r>
            <a:endParaRPr lang="ja-JP" altLang="en-US" dirty="0"/>
          </a:p>
          <a:p>
            <a:pPr marL="663670" lvl="1" indent="-457200">
              <a:buFont typeface="+mj-lt"/>
              <a:buAutoNum type="arabicPeriod"/>
            </a:pPr>
            <a:r>
              <a:rPr lang="ja-JP" altLang="en-US" dirty="0"/>
              <a:t>オープンデータにする際に望ましい利用</a:t>
            </a:r>
            <a:r>
              <a:rPr lang="ja-JP" altLang="en-US" dirty="0" smtClean="0"/>
              <a:t>ルール</a:t>
            </a:r>
            <a:endParaRPr kumimoji="1" lang="ja-JP" altLang="en-US" dirty="0" smtClean="0"/>
          </a:p>
          <a:p>
            <a:pPr lvl="2"/>
            <a:r>
              <a:rPr lang="ja-JP" altLang="en-US" dirty="0" smtClean="0"/>
              <a:t>オープンデータ</a:t>
            </a:r>
            <a:r>
              <a:rPr lang="ja-JP" altLang="en-US" dirty="0"/>
              <a:t>では</a:t>
            </a:r>
            <a:r>
              <a:rPr lang="ja-JP" altLang="ja-JP" dirty="0"/>
              <a:t>データの二次利用を行うことが</a:t>
            </a:r>
            <a:r>
              <a:rPr lang="ja-JP" altLang="en-US" dirty="0"/>
              <a:t>前提であることから、情報利用者の視点を重視して、望ましい利用ルールとは何かについて検討し、推奨する</a:t>
            </a:r>
            <a:r>
              <a:rPr lang="ja-JP" altLang="en-US" dirty="0" smtClean="0"/>
              <a:t>。</a:t>
            </a:r>
            <a:endParaRPr lang="en-US" altLang="ja-JP" dirty="0" smtClean="0"/>
          </a:p>
          <a:p>
            <a:pPr marL="206470" lvl="1" indent="0">
              <a:buNone/>
            </a:pPr>
            <a:r>
              <a:rPr lang="ja-JP" altLang="en-US" dirty="0"/>
              <a:t>補足：公開されたデータの悪用とその責任について</a:t>
            </a:r>
          </a:p>
          <a:p>
            <a:pPr lvl="2"/>
            <a:r>
              <a:rPr lang="ja-JP" altLang="en-US" dirty="0"/>
              <a:t>オープンデータ</a:t>
            </a:r>
            <a:r>
              <a:rPr lang="ja-JP" altLang="en-US" dirty="0" smtClean="0"/>
              <a:t>で公開した情報については、悪用された際に誰が責任を負うのかということが議論となることから、責任の所在について検討する。</a:t>
            </a:r>
            <a:endParaRPr lang="en-US" altLang="ja-JP" dirty="0"/>
          </a:p>
          <a:p>
            <a:pPr lvl="2"/>
            <a:endParaRPr lang="en-US" altLang="ja-JP"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41</a:t>
            </a:fld>
            <a:endParaRPr lang="en-US" altLang="ja-JP" dirty="0"/>
          </a:p>
        </p:txBody>
      </p:sp>
    </p:spTree>
    <p:extLst>
      <p:ext uri="{BB962C8B-B14F-4D97-AF65-F5344CB8AC3E}">
        <p14:creationId xmlns:p14="http://schemas.microsoft.com/office/powerpoint/2010/main" val="7152761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387642" y="304800"/>
            <a:ext cx="9134339" cy="675928"/>
          </a:xfrm>
        </p:spPr>
        <p:txBody>
          <a:bodyPr>
            <a:normAutofit/>
          </a:bodyPr>
          <a:lstStyle/>
          <a:p>
            <a:r>
              <a:rPr kumimoji="1" lang="en-US" altLang="ja-JP" dirty="0" smtClean="0"/>
              <a:t>6.1</a:t>
            </a:r>
            <a:r>
              <a:rPr kumimoji="1" lang="ja-JP" altLang="en-US" dirty="0" smtClean="0"/>
              <a:t>　情報利用者の視点からの比較</a:t>
            </a:r>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42</a:t>
            </a:fld>
            <a:endParaRPr lang="en-US" altLang="ja-JP" dirty="0"/>
          </a:p>
        </p:txBody>
      </p:sp>
      <p:sp>
        <p:nvSpPr>
          <p:cNvPr id="15" name="コンテンツ プレースホルダー 1"/>
          <p:cNvSpPr txBox="1">
            <a:spLocks/>
          </p:cNvSpPr>
          <p:nvPr/>
        </p:nvSpPr>
        <p:spPr>
          <a:xfrm>
            <a:off x="436653" y="1026367"/>
            <a:ext cx="8277580" cy="5608349"/>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300"/>
              </a:spcBef>
              <a:buNone/>
            </a:pPr>
            <a:endParaRPr lang="en-US" altLang="ja-JP" sz="1200" dirty="0" smtClean="0">
              <a:solidFill>
                <a:schemeClr val="bg2"/>
              </a:solidFill>
              <a:latin typeface="HGP明朝E" panose="02020900000000000000" pitchFamily="18" charset="-128"/>
              <a:ea typeface="HGP明朝E" panose="02020900000000000000" pitchFamily="18" charset="-128"/>
            </a:endParaRPr>
          </a:p>
        </p:txBody>
      </p:sp>
      <p:sp>
        <p:nvSpPr>
          <p:cNvPr id="3" name="コンテンツ プレースホルダー 2"/>
          <p:cNvSpPr>
            <a:spLocks noGrp="1"/>
          </p:cNvSpPr>
          <p:nvPr>
            <p:ph idx="1"/>
          </p:nvPr>
        </p:nvSpPr>
        <p:spPr>
          <a:xfrm>
            <a:off x="351414" y="1143000"/>
            <a:ext cx="9066081" cy="2358008"/>
          </a:xfrm>
        </p:spPr>
        <p:txBody>
          <a:bodyPr>
            <a:normAutofit fontScale="92500" lnSpcReduction="20000"/>
          </a:bodyPr>
          <a:lstStyle/>
          <a:p>
            <a:r>
              <a:rPr lang="ja-JP" altLang="en-US" dirty="0"/>
              <a:t>情報利用者</a:t>
            </a:r>
            <a:r>
              <a:rPr lang="ja-JP" altLang="en-US" dirty="0" smtClean="0"/>
              <a:t>の視点からは、</a:t>
            </a:r>
            <a:r>
              <a:rPr lang="en-US" altLang="ja-JP" dirty="0" smtClean="0"/>
              <a:t>CC0</a:t>
            </a:r>
            <a:r>
              <a:rPr lang="ja-JP" altLang="en-US" dirty="0" err="1" smtClean="0"/>
              <a:t>、</a:t>
            </a:r>
            <a:r>
              <a:rPr lang="en-US" altLang="ja-JP" dirty="0" smtClean="0"/>
              <a:t>CC-BY</a:t>
            </a:r>
            <a:r>
              <a:rPr lang="ja-JP" altLang="en-US" dirty="0" smtClean="0"/>
              <a:t>が利用しやすい</a:t>
            </a:r>
          </a:p>
          <a:p>
            <a:pPr lvl="1"/>
            <a:r>
              <a:rPr lang="en-US" altLang="ja-JP" dirty="0"/>
              <a:t>CC0</a:t>
            </a:r>
            <a:r>
              <a:rPr lang="ja-JP" altLang="en-US" dirty="0"/>
              <a:t>は著作権を放棄するため、情報利用者は何の制約もなく二次利用が可能である。</a:t>
            </a:r>
            <a:r>
              <a:rPr lang="ja-JP" altLang="en-US" dirty="0" smtClean="0"/>
              <a:t>また</a:t>
            </a:r>
            <a:r>
              <a:rPr lang="ja-JP" altLang="en-US" dirty="0"/>
              <a:t>、諸外国のデータとのマッシュアップも容易である</a:t>
            </a:r>
            <a:r>
              <a:rPr lang="ja-JP" altLang="en-US" dirty="0" smtClean="0"/>
              <a:t>。</a:t>
            </a:r>
            <a:endParaRPr lang="en-US" altLang="ja-JP" dirty="0" smtClean="0"/>
          </a:p>
          <a:p>
            <a:pPr lvl="1"/>
            <a:r>
              <a:rPr lang="en-US" altLang="ja-JP" dirty="0"/>
              <a:t>CC-BY</a:t>
            </a:r>
            <a:r>
              <a:rPr lang="ja-JP" altLang="en-US" dirty="0"/>
              <a:t>は二次利用の際に出典</a:t>
            </a:r>
            <a:r>
              <a:rPr lang="ja-JP" altLang="en-US" dirty="0" smtClean="0"/>
              <a:t>を記載する</a:t>
            </a:r>
            <a:r>
              <a:rPr lang="ja-JP" altLang="en-US" dirty="0"/>
              <a:t>という条件がついているため、情報利用者はその条件を守る必要がある</a:t>
            </a:r>
            <a:r>
              <a:rPr lang="ja-JP" altLang="en-US" dirty="0" smtClean="0"/>
              <a:t>。マッシュアップ</a:t>
            </a:r>
            <a:r>
              <a:rPr lang="ja-JP" altLang="en-US" dirty="0"/>
              <a:t>に関しては</a:t>
            </a:r>
            <a:r>
              <a:rPr lang="ja-JP" altLang="en-US" dirty="0" smtClean="0"/>
              <a:t>、諸外国</a:t>
            </a:r>
            <a:r>
              <a:rPr lang="ja-JP" altLang="en-US" dirty="0"/>
              <a:t>で</a:t>
            </a:r>
            <a:r>
              <a:rPr lang="en-US" altLang="ja-JP" dirty="0"/>
              <a:t>CC-BY</a:t>
            </a:r>
            <a:r>
              <a:rPr lang="ja-JP" altLang="en-US" dirty="0"/>
              <a:t>を採用している例が多いことから、同じ条件で組み合わせて利用できる場合が多い。</a:t>
            </a:r>
            <a:endParaRPr lang="en-US" altLang="ja-JP" dirty="0"/>
          </a:p>
          <a:p>
            <a:pPr lvl="1"/>
            <a:r>
              <a:rPr lang="ja-JP" altLang="en-US" dirty="0"/>
              <a:t>政府標準利用規約（第</a:t>
            </a:r>
            <a:r>
              <a:rPr lang="en-US" altLang="ja-JP" dirty="0"/>
              <a:t>1.0 </a:t>
            </a:r>
            <a:r>
              <a:rPr lang="ja-JP" altLang="en-US" dirty="0"/>
              <a:t>版</a:t>
            </a:r>
            <a:r>
              <a:rPr lang="ja-JP" altLang="en-US" dirty="0" smtClean="0"/>
              <a:t>）は、禁止事項の追加により二次利用</a:t>
            </a:r>
            <a:r>
              <a:rPr lang="ja-JP" altLang="en-US" dirty="0"/>
              <a:t>の範囲が必ずしも明確とは言えないため萎縮効果を生む可能性がある。また、</a:t>
            </a:r>
            <a:r>
              <a:rPr lang="en-US" altLang="ja-JP" dirty="0"/>
              <a:t>CC-BY</a:t>
            </a:r>
            <a:r>
              <a:rPr lang="ja-JP" altLang="en-US" dirty="0"/>
              <a:t>と</a:t>
            </a:r>
            <a:r>
              <a:rPr lang="ja-JP" altLang="en-US" dirty="0" smtClean="0"/>
              <a:t>の互換性がないため、諸外国のデータとのマッシュアップの際には注意が必要。</a:t>
            </a:r>
            <a:endParaRPr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1103964131"/>
              </p:ext>
            </p:extLst>
          </p:nvPr>
        </p:nvGraphicFramePr>
        <p:xfrm>
          <a:off x="920552" y="3356992"/>
          <a:ext cx="7992888" cy="2952328"/>
        </p:xfrm>
        <a:graphic>
          <a:graphicData uri="http://schemas.openxmlformats.org/drawingml/2006/table">
            <a:tbl>
              <a:tblPr firstRow="1" bandRow="1">
                <a:tableStyleId>{5C22544A-7EE6-4342-B048-85BDC9FD1C3A}</a:tableStyleId>
              </a:tblPr>
              <a:tblGrid>
                <a:gridCol w="1998222"/>
                <a:gridCol w="1998222"/>
                <a:gridCol w="1998222"/>
                <a:gridCol w="1998222"/>
              </a:tblGrid>
              <a:tr h="370840">
                <a:tc>
                  <a:txBody>
                    <a:bodyPr/>
                    <a:lstStyle/>
                    <a:p>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CC0</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nchor="ctr" anchorCtr="1"/>
                </a:tc>
                <a:tc>
                  <a:txBody>
                    <a:bodyPr/>
                    <a:lstStyle/>
                    <a:p>
                      <a:r>
                        <a:rPr kumimoji="1" lang="en-US" altLang="ja-JP" sz="1600" b="0"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rPr>
                        <a:t>CC-BY</a:t>
                      </a:r>
                      <a:r>
                        <a:rPr kumimoji="1" lang="ja-JP" altLang="en-US" sz="1600" b="0"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a:txBody>
                  <a:tcPr anchor="ctr" anchorCtr="1"/>
                </a:tc>
                <a:tc>
                  <a:txBody>
                    <a:bodyPr/>
                    <a:lstStyle/>
                    <a:p>
                      <a:pPr algn="ctr"/>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政府標準利用規約（第</a:t>
                      </a:r>
                      <a:r>
                        <a:rPr kumimoji="1"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版）</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nchor="ctr" anchorCtr="1"/>
                </a:tc>
              </a:tr>
              <a:tr h="1221080">
                <a:tc>
                  <a:txBody>
                    <a:bodyPr/>
                    <a:lstStyle/>
                    <a:p>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①情報利用者が自由に二次利用できるか</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可能</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出典記載により可能</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出典記載に加え、禁止事項がある</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152128">
                <a:tc>
                  <a:txBody>
                    <a:bodyPr/>
                    <a:lstStyle/>
                    <a:p>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②諸外国のデータ（</a:t>
                      </a:r>
                      <a:r>
                        <a:rPr kumimoji="1"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CC-BY</a:t>
                      </a:r>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のものが多い）とのマッシュアップが容易か	</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容易</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数が多くなると出典記載が多くなる</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CC-BY</a:t>
                      </a:r>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との相違点を理解することが必要</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7" name="テキスト ボックス 6"/>
          <p:cNvSpPr txBox="1">
            <a:spLocks noChangeArrowheads="1"/>
          </p:cNvSpPr>
          <p:nvPr/>
        </p:nvSpPr>
        <p:spPr bwMode="auto">
          <a:xfrm>
            <a:off x="3139345" y="6309320"/>
            <a:ext cx="5846103" cy="246221"/>
          </a:xfrm>
          <a:prstGeom prst="rect">
            <a:avLst/>
          </a:prstGeom>
          <a:noFill/>
          <a:ln w="9525">
            <a:noFill/>
            <a:miter lim="800000"/>
            <a:headEnd/>
            <a:tailEnd/>
          </a:ln>
        </p:spPr>
        <p:txBody>
          <a:bodyPr wrap="square">
            <a:spAutoFit/>
          </a:bodyPr>
          <a:lstStyle/>
          <a:p>
            <a:pPr algn="r"/>
            <a:r>
              <a:rPr lang="en-US" altLang="ja-JP"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政府データカタログサイト試行版「</a:t>
            </a:r>
            <a:r>
              <a:rPr lang="en-US" altLang="ja-JP"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DATA.GO.JP</a:t>
            </a:r>
            <a:r>
              <a:rPr lang="ja-JP" altLang="en-US" sz="100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」の利用規約に採用されている。</a:t>
            </a:r>
            <a:endParaRPr lang="en-US" altLang="ja-JP" sz="100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14605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en-US" altLang="ja-JP" dirty="0" smtClean="0"/>
              <a:t>6.2</a:t>
            </a:r>
            <a:r>
              <a:rPr kumimoji="1" lang="ja-JP" altLang="en-US" dirty="0" smtClean="0"/>
              <a:t>　情報提供者の視点からの比較</a:t>
            </a:r>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43</a:t>
            </a:fld>
            <a:endParaRPr lang="en-US" altLang="ja-JP" dirty="0"/>
          </a:p>
        </p:txBody>
      </p:sp>
      <p:sp>
        <p:nvSpPr>
          <p:cNvPr id="15" name="コンテンツ プレースホルダー 1"/>
          <p:cNvSpPr txBox="1">
            <a:spLocks/>
          </p:cNvSpPr>
          <p:nvPr/>
        </p:nvSpPr>
        <p:spPr>
          <a:xfrm>
            <a:off x="436653" y="1026367"/>
            <a:ext cx="8277580" cy="5608349"/>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1"/>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300"/>
              </a:spcBef>
              <a:buNone/>
            </a:pPr>
            <a:endParaRPr lang="en-US" altLang="ja-JP" sz="1200" dirty="0" smtClean="0">
              <a:solidFill>
                <a:schemeClr val="bg2"/>
              </a:solidFill>
              <a:latin typeface="HGP明朝E" panose="02020900000000000000" pitchFamily="18" charset="-128"/>
              <a:ea typeface="HGP明朝E" panose="02020900000000000000" pitchFamily="18" charset="-128"/>
            </a:endParaRPr>
          </a:p>
        </p:txBody>
      </p:sp>
      <p:sp>
        <p:nvSpPr>
          <p:cNvPr id="3" name="コンテンツ プレースホルダー 2"/>
          <p:cNvSpPr>
            <a:spLocks noGrp="1"/>
          </p:cNvSpPr>
          <p:nvPr>
            <p:ph idx="1"/>
          </p:nvPr>
        </p:nvSpPr>
        <p:spPr>
          <a:xfrm>
            <a:off x="351414" y="1143000"/>
            <a:ext cx="9354114" cy="2574032"/>
          </a:xfrm>
        </p:spPr>
        <p:txBody>
          <a:bodyPr>
            <a:normAutofit fontScale="85000" lnSpcReduction="10000"/>
          </a:bodyPr>
          <a:lstStyle/>
          <a:p>
            <a:r>
              <a:rPr lang="ja-JP" altLang="en-US" dirty="0" smtClean="0"/>
              <a:t>情報提供者の</a:t>
            </a:r>
            <a:r>
              <a:rPr lang="ja-JP" altLang="en-US" dirty="0"/>
              <a:t>視点では政府標準利用</a:t>
            </a:r>
            <a:r>
              <a:rPr lang="ja-JP" altLang="en-US" dirty="0" smtClean="0"/>
              <a:t>規約（第</a:t>
            </a:r>
            <a:r>
              <a:rPr lang="en-US" altLang="ja-JP" dirty="0" smtClean="0"/>
              <a:t>1.0</a:t>
            </a:r>
            <a:r>
              <a:rPr lang="ja-JP" altLang="en-US" dirty="0" smtClean="0"/>
              <a:t>版）が</a:t>
            </a:r>
            <a:r>
              <a:rPr lang="ja-JP" altLang="en-US" dirty="0"/>
              <a:t>親切に見えるが、実効性には課題がある</a:t>
            </a:r>
            <a:r>
              <a:rPr lang="ja-JP" altLang="en-US" dirty="0" smtClean="0"/>
              <a:t>。</a:t>
            </a:r>
          </a:p>
          <a:p>
            <a:pPr lvl="1"/>
            <a:r>
              <a:rPr lang="ja-JP" altLang="en-US" dirty="0"/>
              <a:t>①提供したデータについて保証する必要が無いこと（無保証）、②情報提供者の名前を騙って改ざんしたデータが公開されるのを防ぐこと、③情報提供者が一般的に望ましくないと考える利用の態様を示すことができること、の３点が重要である</a:t>
            </a:r>
            <a:r>
              <a:rPr lang="ja-JP" altLang="en-US" dirty="0" smtClean="0"/>
              <a:t>。</a:t>
            </a:r>
            <a:endParaRPr lang="en-US" altLang="ja-JP" dirty="0" smtClean="0"/>
          </a:p>
          <a:p>
            <a:pPr lvl="1"/>
            <a:r>
              <a:rPr lang="ja-JP" altLang="en-US" dirty="0" smtClean="0"/>
              <a:t>②については、規定があったとしても、是正を求めた際に情報提供者が対応しない場合や、転々流通した先での改ざんの場合は是正を求めることができないなど、実効性に課題がある。</a:t>
            </a:r>
            <a:endParaRPr lang="en-US" altLang="ja-JP" dirty="0" smtClean="0"/>
          </a:p>
          <a:p>
            <a:pPr lvl="1"/>
            <a:r>
              <a:rPr lang="ja-JP" altLang="en-US" dirty="0" smtClean="0"/>
              <a:t>③については、規定があったとしても、情報提供者が禁止しているつもりであった行為が裁判所で認められない場合や、認められても国外に対しては執行が困難な場合がある等、実効性に課題がある。</a:t>
            </a:r>
            <a:endParaRPr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426704958"/>
              </p:ext>
            </p:extLst>
          </p:nvPr>
        </p:nvGraphicFramePr>
        <p:xfrm>
          <a:off x="776536" y="3714897"/>
          <a:ext cx="8496944" cy="2772678"/>
        </p:xfrm>
        <a:graphic>
          <a:graphicData uri="http://schemas.openxmlformats.org/drawingml/2006/table">
            <a:tbl>
              <a:tblPr firstRow="1" bandRow="1">
                <a:tableStyleId>{5C22544A-7EE6-4342-B048-85BDC9FD1C3A}</a:tableStyleId>
              </a:tblPr>
              <a:tblGrid>
                <a:gridCol w="2376264"/>
                <a:gridCol w="1947402"/>
                <a:gridCol w="2086639"/>
                <a:gridCol w="2086639"/>
              </a:tblGrid>
              <a:tr h="467356">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CC0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nchorCtr="1"/>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CC-BY</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nchorCtr="1"/>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政府標準利用規約</a:t>
                      </a:r>
                      <a:b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nchorCtr="1"/>
                </a:tc>
              </a:tr>
              <a:tr h="547638">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①提供したデータについて保証する必要が無い（無保証）</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無保証規定あり</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無保証規定あり</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無保証規定あり</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659797">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②情報提供者の名前を騙って改ざんしたデータが公開されるのを防ぐこと</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規定なし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規定あり</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実効性に課題</a:t>
                      </a: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規定あり</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実効性に課題</a:t>
                      </a:r>
                    </a:p>
                  </a:txBody>
                  <a:tcPr anchor="ctr"/>
                </a:tc>
              </a:tr>
              <a:tr h="879729">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③情報提供者が一般的に望ましくないと考える利用の態様を示すことができること</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規定なし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規定なし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規定あり</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（「法令・条例・公序良俗に反する利用」と「国家・国民の安全に脅威を与える利用」を禁止）</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実効性に課題</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Tree>
    <p:extLst>
      <p:ext uri="{BB962C8B-B14F-4D97-AF65-F5344CB8AC3E}">
        <p14:creationId xmlns:p14="http://schemas.microsoft.com/office/powerpoint/2010/main" val="2413276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en-US" altLang="ja-JP" dirty="0" smtClean="0"/>
              <a:t>6.3</a:t>
            </a:r>
            <a:r>
              <a:rPr lang="ja-JP" altLang="en-US" dirty="0" smtClean="0"/>
              <a:t>　オープンデータにする際</a:t>
            </a:r>
            <a:r>
              <a:rPr lang="ja-JP" altLang="en-US" dirty="0"/>
              <a:t>に望ましい利用ルール</a:t>
            </a:r>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44</a:t>
            </a:fld>
            <a:endParaRPr lang="en-US" altLang="ja-JP" dirty="0"/>
          </a:p>
        </p:txBody>
      </p:sp>
      <p:sp>
        <p:nvSpPr>
          <p:cNvPr id="2" name="右矢印 1"/>
          <p:cNvSpPr/>
          <p:nvPr/>
        </p:nvSpPr>
        <p:spPr bwMode="auto">
          <a:xfrm>
            <a:off x="2612831" y="3373760"/>
            <a:ext cx="1512168" cy="720080"/>
          </a:xfrm>
          <a:prstGeom prst="rightArrow">
            <a:avLst>
              <a:gd name="adj1" fmla="val 50000"/>
              <a:gd name="adj2" fmla="val 69637"/>
            </a:avLst>
          </a:prstGeom>
          <a:solidFill>
            <a:schemeClr val="bg1">
              <a:lumMod val="40000"/>
              <a:lumOff val="60000"/>
            </a:schemeClr>
          </a:solidFill>
          <a:ln w="12700" cap="sq" cmpd="sng" algn="ctr">
            <a:solidFill>
              <a:schemeClr val="accent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1"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推奨ルール</a:t>
            </a:r>
          </a:p>
        </p:txBody>
      </p:sp>
      <p:sp>
        <p:nvSpPr>
          <p:cNvPr id="8" name="右矢印 7"/>
          <p:cNvSpPr/>
          <p:nvPr/>
        </p:nvSpPr>
        <p:spPr bwMode="auto">
          <a:xfrm>
            <a:off x="2612831" y="5493132"/>
            <a:ext cx="1512168" cy="720080"/>
          </a:xfrm>
          <a:prstGeom prst="rightArrow">
            <a:avLst>
              <a:gd name="adj1" fmla="val 50000"/>
              <a:gd name="adj2" fmla="val 69637"/>
            </a:avLst>
          </a:prstGeom>
          <a:solidFill>
            <a:schemeClr val="bg1">
              <a:lumMod val="40000"/>
              <a:lumOff val="60000"/>
            </a:schemeClr>
          </a:solidFill>
          <a:ln w="12700" cap="sq" cmpd="sng" algn="ctr">
            <a:solidFill>
              <a:schemeClr val="accent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1"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推奨ルール</a:t>
            </a:r>
          </a:p>
        </p:txBody>
      </p:sp>
      <p:sp>
        <p:nvSpPr>
          <p:cNvPr id="10" name="メモ 9"/>
          <p:cNvSpPr/>
          <p:nvPr/>
        </p:nvSpPr>
        <p:spPr bwMode="auto">
          <a:xfrm>
            <a:off x="1155903" y="3068960"/>
            <a:ext cx="792088" cy="864096"/>
          </a:xfrm>
          <a:prstGeom prst="foldedCorner">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メモ 10"/>
          <p:cNvSpPr/>
          <p:nvPr/>
        </p:nvSpPr>
        <p:spPr bwMode="auto">
          <a:xfrm>
            <a:off x="1308303" y="3221360"/>
            <a:ext cx="792088" cy="864096"/>
          </a:xfrm>
          <a:prstGeom prst="foldedCorner">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メモ 11"/>
          <p:cNvSpPr/>
          <p:nvPr/>
        </p:nvSpPr>
        <p:spPr bwMode="auto">
          <a:xfrm>
            <a:off x="1460703" y="3373760"/>
            <a:ext cx="792088" cy="864096"/>
          </a:xfrm>
          <a:prstGeom prst="foldedCorner">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884639" y="3373760"/>
            <a:ext cx="1569660" cy="646331"/>
          </a:xfrm>
          <a:prstGeom prst="rect">
            <a:avLst/>
          </a:prstGeom>
          <a:solidFill>
            <a:schemeClr val="tx1"/>
          </a:solidFill>
        </p:spPr>
        <p:txBody>
          <a:bodyPr wrap="none" rtlCol="0">
            <a:spAutoFit/>
          </a:bodyPr>
          <a:lstStyle/>
          <a:p>
            <a:pPr algn="l"/>
            <a:r>
              <a:rPr kumimoji="1" lang="ja-JP" altLang="en-US"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著作権の発生</a:t>
            </a:r>
            <a:endParaRPr kumimoji="1" lang="en-US" altLang="ja-JP"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するデータ</a:t>
            </a:r>
          </a:p>
        </p:txBody>
      </p:sp>
      <p:sp>
        <p:nvSpPr>
          <p:cNvPr id="14" name="メモ 13"/>
          <p:cNvSpPr/>
          <p:nvPr/>
        </p:nvSpPr>
        <p:spPr bwMode="auto">
          <a:xfrm>
            <a:off x="1083895" y="5349116"/>
            <a:ext cx="792088" cy="864096"/>
          </a:xfrm>
          <a:prstGeom prst="foldedCorner">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メモ 14"/>
          <p:cNvSpPr/>
          <p:nvPr/>
        </p:nvSpPr>
        <p:spPr bwMode="auto">
          <a:xfrm>
            <a:off x="1236295" y="5501516"/>
            <a:ext cx="792088" cy="864096"/>
          </a:xfrm>
          <a:prstGeom prst="foldedCorner">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メモ 15"/>
          <p:cNvSpPr/>
          <p:nvPr/>
        </p:nvSpPr>
        <p:spPr bwMode="auto">
          <a:xfrm>
            <a:off x="1388695" y="5653916"/>
            <a:ext cx="792088" cy="864096"/>
          </a:xfrm>
          <a:prstGeom prst="foldedCorner">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899155" y="5638889"/>
            <a:ext cx="1569660" cy="646331"/>
          </a:xfrm>
          <a:prstGeom prst="rect">
            <a:avLst/>
          </a:prstGeom>
          <a:solidFill>
            <a:schemeClr val="tx1"/>
          </a:solidFill>
        </p:spPr>
        <p:txBody>
          <a:bodyPr wrap="none" rtlCol="0">
            <a:spAutoFit/>
          </a:bodyPr>
          <a:lstStyle/>
          <a:p>
            <a:pPr algn="l"/>
            <a:r>
              <a:rPr kumimoji="1" lang="ja-JP" altLang="en-US"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著作権の発生</a:t>
            </a:r>
            <a:endParaRPr kumimoji="1" lang="en-US" altLang="ja-JP"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しないデータ</a:t>
            </a:r>
          </a:p>
        </p:txBody>
      </p:sp>
      <p:pic>
        <p:nvPicPr>
          <p:cNvPr id="2050" name="Picture 2" descr="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1023" y="3373760"/>
            <a:ext cx="1512168" cy="532695"/>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4289815" y="3949824"/>
            <a:ext cx="1635384" cy="307777"/>
          </a:xfrm>
          <a:prstGeom prst="rect">
            <a:avLst/>
          </a:prstGeom>
          <a:noFill/>
        </p:spPr>
        <p:txBody>
          <a:bodyPr wrap="none" rtlCol="0">
            <a:spAutoFit/>
          </a:bodyPr>
          <a:lstStyle/>
          <a:p>
            <a:pPr algn="l"/>
            <a:r>
              <a:rPr kumimoji="1" lang="en-US" altLang="ja-JP" sz="1400" u="sng"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CC-BY</a:t>
            </a:r>
            <a:r>
              <a:rPr kumimoji="1" lang="ja-JP" altLang="en-US" sz="1400" u="sng"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ライセンス</a:t>
            </a:r>
          </a:p>
        </p:txBody>
      </p:sp>
      <p:sp>
        <p:nvSpPr>
          <p:cNvPr id="22" name="テキスト ボックス 21"/>
          <p:cNvSpPr txBox="1"/>
          <p:nvPr/>
        </p:nvSpPr>
        <p:spPr>
          <a:xfrm>
            <a:off x="4845079" y="6069196"/>
            <a:ext cx="537327" cy="307777"/>
          </a:xfrm>
          <a:prstGeom prst="rect">
            <a:avLst/>
          </a:prstGeom>
          <a:noFill/>
        </p:spPr>
        <p:txBody>
          <a:bodyPr wrap="none" rtlCol="0">
            <a:spAutoFit/>
          </a:bodyPr>
          <a:lstStyle/>
          <a:p>
            <a:pPr algn="l"/>
            <a:r>
              <a:rPr kumimoji="1" lang="en-US" altLang="ja-JP" sz="1400" u="sng"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CC0</a:t>
            </a:r>
            <a:endParaRPr kumimoji="1" lang="ja-JP" altLang="en-US" sz="1400" u="sng"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5" name="Picture 4" descr="http://i.creativecommons.org/p/zero/1.0/88x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023" y="5493132"/>
            <a:ext cx="1584177" cy="558062"/>
          </a:xfrm>
          <a:prstGeom prst="rect">
            <a:avLst/>
          </a:prstGeom>
          <a:noFill/>
          <a:extLst>
            <a:ext uri="{909E8E84-426E-40DD-AFC4-6F175D3DCCD1}">
              <a14:hiddenFill xmlns:a14="http://schemas.microsoft.com/office/drawing/2010/main">
                <a:solidFill>
                  <a:srgbClr val="FFFFFF"/>
                </a:solidFill>
              </a14:hiddenFill>
            </a:ext>
          </a:extLst>
        </p:spPr>
      </p:pic>
      <p:sp>
        <p:nvSpPr>
          <p:cNvPr id="31" name="屈折矢印 30"/>
          <p:cNvSpPr/>
          <p:nvPr/>
        </p:nvSpPr>
        <p:spPr bwMode="auto">
          <a:xfrm flipV="1">
            <a:off x="6069215" y="3573016"/>
            <a:ext cx="1368152" cy="479956"/>
          </a:xfrm>
          <a:prstGeom prst="bentUpArrow">
            <a:avLst>
              <a:gd name="adj1" fmla="val 17519"/>
              <a:gd name="adj2" fmla="val 19389"/>
              <a:gd name="adj3" fmla="val 20013"/>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5997207" y="3190037"/>
            <a:ext cx="3852337" cy="430887"/>
          </a:xfrm>
          <a:prstGeom prst="rect">
            <a:avLst/>
          </a:prstGeom>
          <a:noFill/>
        </p:spPr>
        <p:txBody>
          <a:bodyPr wrap="none" rtlCol="0">
            <a:spAutoFit/>
          </a:bodyPr>
          <a:lstStyle/>
          <a:p>
            <a:pPr algn="l"/>
            <a:r>
              <a:rPr kumimoji="1" lang="ja-JP" altLang="en-US" sz="11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「第三者のデータ」、「法令上利用の制約があるデータ」</a:t>
            </a:r>
            <a:endParaRPr kumimoji="1" lang="en-US" altLang="ja-JP" sz="11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1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があることについて注意喚起を行う場合は・・</a:t>
            </a:r>
          </a:p>
        </p:txBody>
      </p:sp>
      <p:sp>
        <p:nvSpPr>
          <p:cNvPr id="33" name="テキスト ボックス 32"/>
          <p:cNvSpPr txBox="1"/>
          <p:nvPr/>
        </p:nvSpPr>
        <p:spPr>
          <a:xfrm>
            <a:off x="6213231" y="4052972"/>
            <a:ext cx="2518638" cy="523220"/>
          </a:xfrm>
          <a:prstGeom prst="rect">
            <a:avLst/>
          </a:prstGeom>
          <a:noFill/>
        </p:spPr>
        <p:txBody>
          <a:bodyPr wrap="none" rtlCol="0">
            <a:spAutoFit/>
          </a:bodyPr>
          <a:lstStyle/>
          <a:p>
            <a:pPr algn="l"/>
            <a:r>
              <a:rPr kumimoji="1" lang="ja-JP" altLang="en-US" sz="1400" u="sng"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データカタログサイト</a:t>
            </a:r>
            <a:r>
              <a:rPr kumimoji="1" lang="ja-JP" altLang="en-US" sz="1400" u="sng"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試行版</a:t>
            </a:r>
            <a:endParaRPr kumimoji="1" lang="en-US" altLang="ja-JP" sz="1400" u="sng"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400" u="sng"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u="sng"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DATA.GO.JP</a:t>
            </a:r>
            <a:r>
              <a:rPr kumimoji="1" lang="ja-JP" altLang="en-US" sz="1400" u="sng"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」利用規約</a:t>
            </a:r>
          </a:p>
        </p:txBody>
      </p:sp>
      <p:sp>
        <p:nvSpPr>
          <p:cNvPr id="28" name="コンテンツ プレースホルダー 27"/>
          <p:cNvSpPr>
            <a:spLocks noGrp="1"/>
          </p:cNvSpPr>
          <p:nvPr>
            <p:ph idx="1"/>
          </p:nvPr>
        </p:nvSpPr>
        <p:spPr>
          <a:xfrm>
            <a:off x="351414" y="1143001"/>
            <a:ext cx="9146415" cy="1925959"/>
          </a:xfrm>
        </p:spPr>
        <p:txBody>
          <a:bodyPr>
            <a:normAutofit fontScale="92500"/>
          </a:bodyPr>
          <a:lstStyle/>
          <a:p>
            <a:r>
              <a:rPr lang="ja-JP" altLang="en-US" sz="1900" u="sng" dirty="0" smtClean="0"/>
              <a:t>著作物</a:t>
            </a:r>
            <a:r>
              <a:rPr lang="ja-JP" altLang="en-US" sz="1900" u="sng" dirty="0"/>
              <a:t>が発生するデータについては</a:t>
            </a:r>
            <a:r>
              <a:rPr lang="en-US" altLang="ja-JP" sz="1900" u="sng" dirty="0"/>
              <a:t>CC-BY</a:t>
            </a:r>
            <a:r>
              <a:rPr lang="ja-JP" altLang="en-US" sz="1900" u="sng" dirty="0" err="1"/>
              <a:t>、</a:t>
            </a:r>
            <a:r>
              <a:rPr lang="ja-JP" altLang="en-US" sz="1900" u="sng" dirty="0"/>
              <a:t>著作権が発生しないデータ（数値、簡単な表・グラフ等）</a:t>
            </a:r>
            <a:r>
              <a:rPr lang="ja-JP" altLang="en-US" sz="1900" u="sng" dirty="0" smtClean="0"/>
              <a:t>については</a:t>
            </a:r>
            <a:r>
              <a:rPr lang="en-US" altLang="ja-JP" sz="1900" u="sng" dirty="0" smtClean="0"/>
              <a:t>CC0</a:t>
            </a:r>
            <a:r>
              <a:rPr lang="ja-JP" altLang="en-US" sz="1900" u="sng" dirty="0" smtClean="0"/>
              <a:t>を適用することが望ましい。</a:t>
            </a:r>
            <a:endParaRPr lang="en-US" altLang="ja-JP" sz="1900" u="sng" dirty="0" smtClean="0"/>
          </a:p>
          <a:p>
            <a:pPr lvl="1"/>
            <a:r>
              <a:rPr lang="ja-JP" altLang="en-US" sz="1500" dirty="0" smtClean="0"/>
              <a:t>政府</a:t>
            </a:r>
            <a:r>
              <a:rPr lang="ja-JP" altLang="en-US" sz="1500" dirty="0"/>
              <a:t>標準利用</a:t>
            </a:r>
            <a:r>
              <a:rPr lang="ja-JP" altLang="en-US" sz="1500" dirty="0" smtClean="0"/>
              <a:t>規約（第</a:t>
            </a:r>
            <a:r>
              <a:rPr lang="en-US" altLang="ja-JP" sz="1500" dirty="0" smtClean="0"/>
              <a:t>1.0</a:t>
            </a:r>
            <a:r>
              <a:rPr lang="ja-JP" altLang="en-US" sz="1500" dirty="0" smtClean="0"/>
              <a:t>版）は</a:t>
            </a:r>
            <a:r>
              <a:rPr lang="ja-JP" altLang="en-US" sz="1500" dirty="0"/>
              <a:t>、第三者の権利が含まれているデータや、利用に法令上の制約がある</a:t>
            </a:r>
            <a:r>
              <a:rPr lang="ja-JP" altLang="en-US" sz="1500" dirty="0" smtClean="0"/>
              <a:t>データに関する注意喚起が予め盛り込まれているが、それを理由に</a:t>
            </a:r>
            <a:r>
              <a:rPr lang="en-US" altLang="ja-JP" sz="1500" dirty="0" smtClean="0"/>
              <a:t>CC-BY</a:t>
            </a:r>
            <a:r>
              <a:rPr lang="ja-JP" altLang="en-US" sz="1500" dirty="0" smtClean="0"/>
              <a:t>をとりやめて、政府</a:t>
            </a:r>
            <a:r>
              <a:rPr lang="ja-JP" altLang="en-US" sz="1500" dirty="0"/>
              <a:t>標準利用</a:t>
            </a:r>
            <a:r>
              <a:rPr lang="ja-JP" altLang="en-US" sz="1500" dirty="0" smtClean="0"/>
              <a:t>規約（第</a:t>
            </a:r>
            <a:r>
              <a:rPr lang="en-US" altLang="ja-JP" sz="1500" dirty="0" smtClean="0"/>
              <a:t>1.0</a:t>
            </a:r>
            <a:r>
              <a:rPr lang="ja-JP" altLang="en-US" sz="1500" dirty="0" smtClean="0"/>
              <a:t>版）を</a:t>
            </a:r>
            <a:r>
              <a:rPr lang="ja-JP" altLang="en-US" sz="1500" dirty="0"/>
              <a:t>採用</a:t>
            </a:r>
            <a:r>
              <a:rPr lang="ja-JP" altLang="en-US" sz="1500" dirty="0" smtClean="0"/>
              <a:t>する</a:t>
            </a:r>
            <a:r>
              <a:rPr lang="ja-JP" altLang="en-US" sz="1500" dirty="0"/>
              <a:t>ことは情報</a:t>
            </a:r>
            <a:r>
              <a:rPr lang="ja-JP" altLang="en-US" sz="1500" dirty="0" smtClean="0"/>
              <a:t>利用の際の萎縮効果による悪影響の方が大きいと考えられ、望ましくない。</a:t>
            </a:r>
            <a:endParaRPr lang="en-US" altLang="ja-JP" sz="1500" dirty="0" smtClean="0"/>
          </a:p>
          <a:p>
            <a:pPr lvl="1"/>
            <a:r>
              <a:rPr lang="ja-JP" altLang="en-US" sz="1500" dirty="0"/>
              <a:t>第三者の権利が含まれているデータや、利用に法令上の制約があるデータに関する注意喚起を行う場合は、政府データカタログサイト試行版「</a:t>
            </a:r>
            <a:r>
              <a:rPr lang="en-US" altLang="ja-JP" sz="1500" dirty="0"/>
              <a:t>DATA.GO.JP</a:t>
            </a:r>
            <a:r>
              <a:rPr lang="ja-JP" altLang="en-US" sz="1500" dirty="0"/>
              <a:t>」の利用規約を参考にすることが</a:t>
            </a:r>
            <a:r>
              <a:rPr lang="ja-JP" altLang="en-US" sz="1500" u="sng" dirty="0" smtClean="0"/>
              <a:t>望ましい</a:t>
            </a:r>
            <a:r>
              <a:rPr lang="ja-JP" altLang="en-US" sz="1500" dirty="0" smtClean="0"/>
              <a:t>。</a:t>
            </a:r>
            <a:endParaRPr lang="ja-JP" altLang="en-US" sz="1500" dirty="0"/>
          </a:p>
          <a:p>
            <a:pPr lvl="1"/>
            <a:endParaRPr kumimoji="1" lang="ja-JP" altLang="en-US" sz="1500" dirty="0"/>
          </a:p>
        </p:txBody>
      </p:sp>
      <p:sp>
        <p:nvSpPr>
          <p:cNvPr id="24" name="テキスト ボックス 23"/>
          <p:cNvSpPr txBox="1"/>
          <p:nvPr/>
        </p:nvSpPr>
        <p:spPr>
          <a:xfrm>
            <a:off x="1748735" y="4629036"/>
            <a:ext cx="2377574" cy="507831"/>
          </a:xfrm>
          <a:prstGeom prst="rect">
            <a:avLst/>
          </a:prstGeom>
          <a:noFill/>
        </p:spPr>
        <p:txBody>
          <a:bodyPr wrap="none" rtlCol="0">
            <a:spAutoFit/>
          </a:bodyPr>
          <a:lstStyle/>
          <a:p>
            <a:pPr algn="l"/>
            <a:r>
              <a:rPr kumimoji="1" lang="ja-JP" altLang="en-US"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法令</a:t>
            </a:r>
            <a:r>
              <a:rPr kumimoji="1" lang="ja-JP" altLang="en-US"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・条例・公序良俗に反する利用</a:t>
            </a:r>
            <a:r>
              <a:rPr kumimoji="1" lang="ja-JP" altLang="en-US" sz="9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9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9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国家・国民の安全に脅威を与える利用</a:t>
            </a:r>
            <a:r>
              <a:rPr kumimoji="1" lang="ja-JP" altLang="en-US" sz="9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9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9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を禁止する明確な理由があるデータ</a:t>
            </a:r>
          </a:p>
        </p:txBody>
      </p:sp>
      <p:cxnSp>
        <p:nvCxnSpPr>
          <p:cNvPr id="9" name="カギ線コネクタ 8"/>
          <p:cNvCxnSpPr>
            <a:stCxn id="12" idx="2"/>
          </p:cNvCxnSpPr>
          <p:nvPr/>
        </p:nvCxnSpPr>
        <p:spPr bwMode="auto">
          <a:xfrm rot="16200000" flipH="1">
            <a:off x="2795283" y="3299320"/>
            <a:ext cx="391180" cy="2268252"/>
          </a:xfrm>
          <a:prstGeom prst="bentConnector2">
            <a:avLst/>
          </a:prstGeom>
          <a:solidFill>
            <a:schemeClr val="accent1"/>
          </a:solidFill>
          <a:ln w="12700" cap="sq" cmpd="sng" algn="ctr">
            <a:solidFill>
              <a:schemeClr val="bg2"/>
            </a:solidFill>
            <a:prstDash val="dash"/>
            <a:round/>
            <a:headEnd type="none" w="sm" len="sm"/>
            <a:tailEnd type="arrow"/>
          </a:ln>
          <a:effectLst/>
        </p:spPr>
      </p:cxnSp>
      <p:sp>
        <p:nvSpPr>
          <p:cNvPr id="34" name="テキスト ボックス 33"/>
          <p:cNvSpPr txBox="1"/>
          <p:nvPr/>
        </p:nvSpPr>
        <p:spPr>
          <a:xfrm>
            <a:off x="4052991" y="4701044"/>
            <a:ext cx="2626040" cy="307777"/>
          </a:xfrm>
          <a:prstGeom prst="rect">
            <a:avLst/>
          </a:prstGeom>
          <a:noFill/>
        </p:spPr>
        <p:txBody>
          <a:bodyPr wrap="none" rtlCol="0">
            <a:spAutoFit/>
          </a:bodyPr>
          <a:lstStyle/>
          <a:p>
            <a:pPr algn="l"/>
            <a:r>
              <a:rPr kumimoji="1" lang="ja-JP" altLang="en-US" sz="1400" u="sng"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政府標準利用規約（第</a:t>
            </a:r>
            <a:r>
              <a:rPr kumimoji="1" lang="en-US" altLang="ja-JP" sz="1400" u="sng"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400" u="sng"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版）</a:t>
            </a:r>
          </a:p>
        </p:txBody>
      </p:sp>
      <p:cxnSp>
        <p:nvCxnSpPr>
          <p:cNvPr id="36" name="カギ線コネクタ 35"/>
          <p:cNvCxnSpPr>
            <a:stCxn id="14" idx="0"/>
          </p:cNvCxnSpPr>
          <p:nvPr/>
        </p:nvCxnSpPr>
        <p:spPr bwMode="auto">
          <a:xfrm rot="5400000" flipH="1" flipV="1">
            <a:off x="2658453" y="3882570"/>
            <a:ext cx="288032" cy="2645060"/>
          </a:xfrm>
          <a:prstGeom prst="bentConnector2">
            <a:avLst/>
          </a:prstGeom>
          <a:solidFill>
            <a:schemeClr val="accent1"/>
          </a:solidFill>
          <a:ln w="12700" cap="sq" cmpd="sng" algn="ctr">
            <a:solidFill>
              <a:schemeClr val="bg2"/>
            </a:solidFill>
            <a:prstDash val="dash"/>
            <a:round/>
            <a:headEnd type="none" w="sm" len="sm"/>
            <a:tailEnd type="arrow"/>
          </a:ln>
          <a:effectLst/>
        </p:spPr>
      </p:cxnSp>
    </p:spTree>
    <p:extLst>
      <p:ext uri="{BB962C8B-B14F-4D97-AF65-F5344CB8AC3E}">
        <p14:creationId xmlns:p14="http://schemas.microsoft.com/office/powerpoint/2010/main" val="2777114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387642" y="332656"/>
            <a:ext cx="9134339" cy="581715"/>
          </a:xfrm>
        </p:spPr>
        <p:txBody>
          <a:bodyPr>
            <a:normAutofit/>
          </a:bodyPr>
          <a:lstStyle/>
          <a:p>
            <a:r>
              <a:rPr lang="ja-JP" altLang="en-US" dirty="0"/>
              <a:t>補足：公開されたデータの悪用とその責任について</a:t>
            </a:r>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45</a:t>
            </a:fld>
            <a:endParaRPr lang="en-US" altLang="ja-JP" dirty="0"/>
          </a:p>
        </p:txBody>
      </p:sp>
      <p:sp>
        <p:nvSpPr>
          <p:cNvPr id="28" name="コンテンツ プレースホルダー 27"/>
          <p:cNvSpPr>
            <a:spLocks noGrp="1"/>
          </p:cNvSpPr>
          <p:nvPr>
            <p:ph idx="1"/>
          </p:nvPr>
        </p:nvSpPr>
        <p:spPr>
          <a:xfrm>
            <a:off x="351414" y="1143001"/>
            <a:ext cx="9146415" cy="5454351"/>
          </a:xfrm>
        </p:spPr>
        <p:txBody>
          <a:bodyPr>
            <a:normAutofit/>
          </a:bodyPr>
          <a:lstStyle/>
          <a:p>
            <a:r>
              <a:rPr lang="ja-JP" altLang="en-US" sz="1500" dirty="0"/>
              <a:t>公開されたデータが増えれば、その悪用も当然に増加する。従って、オープンデータを促進することは、当然にデータの悪用の機会を増やすことにつながる。しかしながら、諸外国でオープンデータ政策が進められてきたのは、当然のことではあるが、公開されたデータの悪用によるデメリットを遥かに上回るメリットがオープンデータにあるからである。</a:t>
            </a:r>
          </a:p>
          <a:p>
            <a:r>
              <a:rPr lang="ja-JP" altLang="en-US" sz="1500" dirty="0"/>
              <a:t>基本的に、一旦公開されたデータについては、情報提供者がその利用をコントロールし悪用を防ぐことは不可能である。利用ルールにおいて情報提供者が望ましくないと考える利用を禁止することは可能だが、仮にそのような禁止条項を設けたとしても、データを悪用しようとする者が当該利用ルールを読んだことによって悪用を思い留まるような状況は、現実的には想定し難い。</a:t>
            </a:r>
          </a:p>
          <a:p>
            <a:r>
              <a:rPr lang="ja-JP" altLang="en-US" sz="1500" dirty="0"/>
              <a:t>公開対象となるデータについては、それが個人の権利を侵害するものではないか、危険な結果（危険物の製造等）を生じるものではないか等の合理的なスクリーニングがなされるべきであり、それがなされないことによってリスクが現実化したのであれば、情報提供者は批判を受けることもあるであろう。しかしながら、そのような事情もないのに、事実上の因果関係のみから「悪用されるようなデータを公開した情報提供者に責任がある」という評価をすることは適切ではない。オープンデータにおいては、情報提供者は、自身の利益のためにデータを公開するのではなく、広く情報利用者一般の利益のためにデータを公開するのであるから、それによって責められるのであれば、情報提供者としては防御的な行動を取るだろう。データ悪用のリスクを低減する最も（そしておそらくは唯一の）効果的な方法は、データを公開しないことであるから、このような責任評価に接すれば、情報提供者は当然にデータの公開を抑制することとなる。</a:t>
            </a:r>
          </a:p>
          <a:p>
            <a:r>
              <a:rPr lang="ja-JP" altLang="en-US" sz="1500" dirty="0"/>
              <a:t>以上のとおり、データが悪用された場合の責任の評価については、オープンデータの趣旨を踏まえた合理的・非情緒的な判断が強く期待されるところである</a:t>
            </a:r>
            <a:r>
              <a:rPr lang="ja-JP" altLang="en-US" sz="1500" dirty="0" smtClean="0"/>
              <a:t>。</a:t>
            </a:r>
            <a:endParaRPr lang="ja-JP" altLang="en-US" sz="1500" dirty="0"/>
          </a:p>
        </p:txBody>
      </p:sp>
    </p:spTree>
    <p:extLst>
      <p:ext uri="{BB962C8B-B14F-4D97-AF65-F5344CB8AC3E}">
        <p14:creationId xmlns:p14="http://schemas.microsoft.com/office/powerpoint/2010/main" val="2760017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ja-JP" altLang="en-US" dirty="0" smtClean="0"/>
              <a:t>第</a:t>
            </a:r>
            <a:r>
              <a:rPr lang="en-US" altLang="ja-JP" dirty="0" smtClean="0"/>
              <a:t>7</a:t>
            </a:r>
            <a:r>
              <a:rPr lang="ja-JP" altLang="en-US" dirty="0" smtClean="0"/>
              <a:t>章　利用ルールに関する今後の見直しの方向性</a:t>
            </a:r>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46</a:t>
            </a:fld>
            <a:endParaRPr lang="en-US" altLang="ja-JP" dirty="0"/>
          </a:p>
        </p:txBody>
      </p:sp>
      <p:sp>
        <p:nvSpPr>
          <p:cNvPr id="28" name="コンテンツ プレースホルダー 27"/>
          <p:cNvSpPr>
            <a:spLocks noGrp="1"/>
          </p:cNvSpPr>
          <p:nvPr>
            <p:ph idx="1"/>
          </p:nvPr>
        </p:nvSpPr>
        <p:spPr>
          <a:xfrm>
            <a:off x="351414" y="1143001"/>
            <a:ext cx="9146415" cy="5454351"/>
          </a:xfrm>
        </p:spPr>
        <p:txBody>
          <a:bodyPr>
            <a:normAutofit fontScale="92500" lnSpcReduction="10000"/>
          </a:bodyPr>
          <a:lstStyle/>
          <a:p>
            <a:r>
              <a:rPr lang="ja-JP" altLang="en-US" sz="1800" dirty="0"/>
              <a:t>公共データをオープンデータとして公開する場合、情報利用者視点に立ち、基本的には、国際的にオープンデータの利用ルールとして広く使用されている</a:t>
            </a:r>
            <a:r>
              <a:rPr lang="en-US" altLang="ja-JP" sz="1800" dirty="0"/>
              <a:t>CC-BY</a:t>
            </a:r>
            <a:r>
              <a:rPr lang="ja-JP" altLang="en-US" sz="1800" dirty="0"/>
              <a:t>又は</a:t>
            </a:r>
            <a:r>
              <a:rPr lang="en-US" altLang="ja-JP" sz="1800" dirty="0"/>
              <a:t>CC0</a:t>
            </a:r>
            <a:r>
              <a:rPr lang="ja-JP" altLang="en-US" sz="1800" dirty="0"/>
              <a:t>を適用することが望ましい</a:t>
            </a:r>
            <a:r>
              <a:rPr lang="ja-JP" altLang="en-US" sz="1800" dirty="0" smtClean="0"/>
              <a:t>。</a:t>
            </a:r>
            <a:endParaRPr lang="en-US" altLang="ja-JP" sz="1800" dirty="0" smtClean="0"/>
          </a:p>
          <a:p>
            <a:r>
              <a:rPr lang="ja-JP" altLang="en-US" sz="1800" dirty="0" smtClean="0"/>
              <a:t>情報</a:t>
            </a:r>
            <a:r>
              <a:rPr lang="ja-JP" altLang="en-US" sz="1800" dirty="0"/>
              <a:t>提供者に配慮し、公序良俗に反する利用等の禁止事項を盛り込むことが</a:t>
            </a:r>
            <a:r>
              <a:rPr lang="ja-JP" altLang="en-US" sz="1800" dirty="0" smtClean="0"/>
              <a:t>、できる</a:t>
            </a:r>
            <a:r>
              <a:rPr lang="ja-JP" altLang="en-US" sz="1800" dirty="0"/>
              <a:t>ことから速やかに着手するというスモール・スタートの原則にかなう</a:t>
            </a:r>
            <a:r>
              <a:rPr lang="ja-JP" altLang="en-US" sz="1800" dirty="0" smtClean="0"/>
              <a:t>場合</a:t>
            </a:r>
            <a:r>
              <a:rPr lang="ja-JP" altLang="en-US" sz="1800" dirty="0"/>
              <a:t>や、できるだけ多くのデータを</a:t>
            </a:r>
            <a:r>
              <a:rPr lang="ja-JP" altLang="en-US" sz="1800" dirty="0" smtClean="0"/>
              <a:t>オープンデータにする対象</a:t>
            </a:r>
            <a:r>
              <a:rPr lang="ja-JP" altLang="en-US" sz="1800" dirty="0"/>
              <a:t>としたいといった場合には、次善策として、政府標準利用</a:t>
            </a:r>
            <a:r>
              <a:rPr lang="ja-JP" altLang="en-US" sz="1800" dirty="0" smtClean="0"/>
              <a:t>規約（第</a:t>
            </a:r>
            <a:r>
              <a:rPr lang="en-US" altLang="ja-JP" sz="1800" dirty="0" smtClean="0"/>
              <a:t>1.0</a:t>
            </a:r>
            <a:r>
              <a:rPr lang="ja-JP" altLang="en-US" sz="1800" dirty="0" smtClean="0"/>
              <a:t>版）を</a:t>
            </a:r>
            <a:r>
              <a:rPr lang="ja-JP" altLang="en-US" sz="1800" dirty="0"/>
              <a:t>適用することが考えられる</a:t>
            </a:r>
            <a:r>
              <a:rPr lang="ja-JP" altLang="en-US" sz="1800" dirty="0" smtClean="0"/>
              <a:t>。</a:t>
            </a:r>
            <a:endParaRPr lang="en-US" altLang="ja-JP" sz="1800" dirty="0" smtClean="0"/>
          </a:p>
          <a:p>
            <a:pPr lvl="1"/>
            <a:r>
              <a:rPr lang="ja-JP" altLang="en-US" sz="1500" dirty="0"/>
              <a:t>特に、「法令・条例・公序良俗に反する利用」と「国家・国民の安全に脅威を与える利用」という規定は、その具体的な利用態様が必ずしも明確ではなく、公開されたデータの利用に際して萎縮効果を生む可能性もあり、データガバナンス委員会としては、政府標準利用規約（第</a:t>
            </a:r>
            <a:r>
              <a:rPr lang="en-US" altLang="ja-JP" sz="1500" dirty="0"/>
              <a:t>1.0 </a:t>
            </a:r>
            <a:r>
              <a:rPr lang="ja-JP" altLang="en-US" sz="1500" dirty="0"/>
              <a:t>版</a:t>
            </a:r>
            <a:r>
              <a:rPr lang="ja-JP" altLang="en-US" sz="1500" dirty="0" smtClean="0"/>
              <a:t>）の</a:t>
            </a:r>
            <a:r>
              <a:rPr lang="ja-JP" altLang="en-US" sz="1500" dirty="0"/>
              <a:t>運用状況を注視し、これらの禁止条項を削除しても問題がないと判断できる場合には、当該禁止条項の削除又は</a:t>
            </a:r>
            <a:r>
              <a:rPr lang="en-US" altLang="ja-JP" sz="1500" dirty="0"/>
              <a:t>CC-BY </a:t>
            </a:r>
            <a:r>
              <a:rPr lang="ja-JP" altLang="en-US" sz="1500" dirty="0"/>
              <a:t>や</a:t>
            </a:r>
            <a:r>
              <a:rPr lang="en-US" altLang="ja-JP" sz="1500" dirty="0"/>
              <a:t>CC0 </a:t>
            </a:r>
            <a:r>
              <a:rPr lang="ja-JP" altLang="en-US" sz="1500" dirty="0" err="1"/>
              <a:t>への</a:t>
            </a:r>
            <a:r>
              <a:rPr lang="ja-JP" altLang="en-US" sz="1500" dirty="0"/>
              <a:t>移行を視野に入れて検討すべきと考える。</a:t>
            </a:r>
          </a:p>
          <a:p>
            <a:pPr lvl="1"/>
            <a:r>
              <a:rPr lang="ja-JP" altLang="en-US" sz="1500" dirty="0" smtClean="0"/>
              <a:t>政府</a:t>
            </a:r>
            <a:r>
              <a:rPr lang="ja-JP" altLang="en-US" sz="1500" dirty="0"/>
              <a:t>標準利用</a:t>
            </a:r>
            <a:r>
              <a:rPr lang="ja-JP" altLang="en-US" sz="1500" dirty="0" smtClean="0"/>
              <a:t>規約（第</a:t>
            </a:r>
            <a:r>
              <a:rPr lang="en-US" altLang="ja-JP" sz="1500" dirty="0" smtClean="0"/>
              <a:t>1.0</a:t>
            </a:r>
            <a:r>
              <a:rPr lang="ja-JP" altLang="en-US" sz="1500" dirty="0" smtClean="0"/>
              <a:t>版）は</a:t>
            </a:r>
            <a:r>
              <a:rPr lang="ja-JP" altLang="en-US" sz="1500" dirty="0"/>
              <a:t>、利用ルールの政府標準利用</a:t>
            </a:r>
            <a:r>
              <a:rPr lang="ja-JP" altLang="en-US" sz="1500" dirty="0" smtClean="0"/>
              <a:t>規約（第</a:t>
            </a:r>
            <a:r>
              <a:rPr lang="en-US" altLang="ja-JP" sz="1500" dirty="0" smtClean="0"/>
              <a:t>1.0</a:t>
            </a:r>
            <a:r>
              <a:rPr lang="ja-JP" altLang="en-US" sz="1500" dirty="0" smtClean="0"/>
              <a:t>版）へ</a:t>
            </a:r>
            <a:r>
              <a:rPr lang="ja-JP" altLang="en-US" sz="1500" dirty="0"/>
              <a:t>の変更後のコンテンツの利用状況等を踏まえ、見直しの検討が行われる予定となっている。国以外において、政府標準利用</a:t>
            </a:r>
            <a:r>
              <a:rPr lang="ja-JP" altLang="en-US" sz="1500" dirty="0" smtClean="0"/>
              <a:t>規約（第</a:t>
            </a:r>
            <a:r>
              <a:rPr lang="en-US" altLang="ja-JP" sz="1500" dirty="0" smtClean="0"/>
              <a:t>1.0</a:t>
            </a:r>
            <a:r>
              <a:rPr lang="ja-JP" altLang="en-US" sz="1500" dirty="0" smtClean="0"/>
              <a:t>版）を</a:t>
            </a:r>
            <a:r>
              <a:rPr lang="ja-JP" altLang="en-US" sz="1500" dirty="0"/>
              <a:t>適用する際には</a:t>
            </a:r>
            <a:r>
              <a:rPr lang="ja-JP" altLang="en-US" sz="1500" dirty="0" smtClean="0"/>
              <a:t>、</a:t>
            </a:r>
            <a:r>
              <a:rPr lang="ja-JP" altLang="en-US" sz="1500" u="sng" dirty="0" smtClean="0"/>
              <a:t>今後見直し</a:t>
            </a:r>
            <a:r>
              <a:rPr lang="ja-JP" altLang="en-US" sz="1500" u="sng" dirty="0"/>
              <a:t>が行われる可能性があることを理解した上で、適用することが望ましい</a:t>
            </a:r>
            <a:r>
              <a:rPr lang="ja-JP" altLang="en-US" sz="1500" dirty="0" smtClean="0"/>
              <a:t>。</a:t>
            </a:r>
            <a:endParaRPr lang="en-US" altLang="ja-JP" sz="1500" dirty="0" smtClean="0"/>
          </a:p>
          <a:p>
            <a:r>
              <a:rPr lang="ja-JP" altLang="en-US" sz="1800" dirty="0"/>
              <a:t>オープンデータとして公開されたデータの不適切な利用によって第三者等に何らかの問題が起きた場合、</a:t>
            </a:r>
            <a:r>
              <a:rPr lang="ja-JP" altLang="en-US" sz="1800" u="sng" dirty="0"/>
              <a:t>その責任はデータを不適切に利用した情報利用者にあるのであって、情報提供者である国、地方公共団体等が責任を負うものではない</a:t>
            </a:r>
            <a:r>
              <a:rPr lang="ja-JP" altLang="en-US" sz="1800" dirty="0"/>
              <a:t>ということを啓発していく必要が</a:t>
            </a:r>
            <a:r>
              <a:rPr lang="ja-JP" altLang="en-US" sz="1800" dirty="0" smtClean="0"/>
              <a:t>ある。</a:t>
            </a:r>
            <a:endParaRPr lang="en-US" altLang="ja-JP" sz="1800" dirty="0" smtClean="0"/>
          </a:p>
          <a:p>
            <a:pPr lvl="1"/>
            <a:r>
              <a:rPr lang="ja-JP" altLang="en-US" sz="1500" dirty="0"/>
              <a:t>オープンデータによって公開された情報には、誤りがある場合等もあると想定されるが、その誤りが原因</a:t>
            </a:r>
            <a:r>
              <a:rPr lang="ja-JP" altLang="en-US" sz="1500" dirty="0" smtClean="0"/>
              <a:t>で、情報</a:t>
            </a:r>
            <a:r>
              <a:rPr lang="ja-JP" altLang="en-US" sz="1500" dirty="0"/>
              <a:t>利用者</a:t>
            </a:r>
            <a:r>
              <a:rPr lang="ja-JP" altLang="en-US" sz="1500" dirty="0" smtClean="0"/>
              <a:t>や第三者</a:t>
            </a:r>
            <a:r>
              <a:rPr lang="ja-JP" altLang="en-US" sz="1500" dirty="0"/>
              <a:t>等に何らかの問題が起きた場合についても、</a:t>
            </a:r>
            <a:r>
              <a:rPr lang="en-US" altLang="ja-JP" sz="1500" dirty="0"/>
              <a:t>CC</a:t>
            </a:r>
            <a:r>
              <a:rPr lang="ja-JP" altLang="en-US" sz="1500" dirty="0"/>
              <a:t>ライセンス、政府標準利用</a:t>
            </a:r>
            <a:r>
              <a:rPr lang="ja-JP" altLang="en-US" sz="1500" dirty="0" smtClean="0"/>
              <a:t>規約（第</a:t>
            </a:r>
            <a:r>
              <a:rPr lang="en-US" altLang="ja-JP" sz="1500" dirty="0" smtClean="0"/>
              <a:t>1.0</a:t>
            </a:r>
            <a:r>
              <a:rPr lang="ja-JP" altLang="en-US" sz="1500" dirty="0" smtClean="0"/>
              <a:t>版）の</a:t>
            </a:r>
            <a:r>
              <a:rPr lang="ja-JP" altLang="en-US" sz="1500" dirty="0"/>
              <a:t>いずれにおいても無保証で公開しているのであり、国、地方公共団体等が責任を負うものではない</a:t>
            </a:r>
            <a:endParaRPr kumimoji="1" lang="ja-JP" altLang="en-US" sz="1500" dirty="0"/>
          </a:p>
        </p:txBody>
      </p:sp>
    </p:spTree>
    <p:extLst>
      <p:ext uri="{BB962C8B-B14F-4D97-AF65-F5344CB8AC3E}">
        <p14:creationId xmlns:p14="http://schemas.microsoft.com/office/powerpoint/2010/main" val="12803688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fontScale="90000"/>
          </a:bodyPr>
          <a:lstStyle/>
          <a:p>
            <a:r>
              <a:rPr kumimoji="1" lang="ja-JP" altLang="en-US" dirty="0" smtClean="0"/>
              <a:t>第</a:t>
            </a:r>
            <a:r>
              <a:rPr kumimoji="1" lang="en-US" altLang="ja-JP" dirty="0" smtClean="0"/>
              <a:t>III</a:t>
            </a:r>
            <a:r>
              <a:rPr kumimoji="1" lang="ja-JP" altLang="en-US" dirty="0" smtClean="0"/>
              <a:t>部 </a:t>
            </a:r>
            <a:r>
              <a:rPr lang="ja-JP" altLang="en-US" dirty="0" smtClean="0"/>
              <a:t>技術編</a:t>
            </a:r>
            <a:r>
              <a:rPr lang="en-US" altLang="ja-JP" dirty="0" smtClean="0"/>
              <a:t>:</a:t>
            </a:r>
            <a:br>
              <a:rPr lang="en-US" altLang="ja-JP" dirty="0" smtClean="0"/>
            </a:br>
            <a:r>
              <a:rPr lang="ja-JP" altLang="en-US" dirty="0" smtClean="0"/>
              <a:t>機械</a:t>
            </a:r>
            <a:r>
              <a:rPr lang="ja-JP" altLang="en-US" dirty="0"/>
              <a:t>判読に</a:t>
            </a:r>
            <a:r>
              <a:rPr lang="ja-JP" altLang="en-US" dirty="0" smtClean="0"/>
              <a:t>適したデータ</a:t>
            </a:r>
            <a:r>
              <a:rPr lang="ja-JP" altLang="en-US" dirty="0"/>
              <a:t>にしよう</a:t>
            </a:r>
            <a:endParaRPr kumimoji="1" lang="ja-JP" altLang="en-US" dirty="0"/>
          </a:p>
        </p:txBody>
      </p:sp>
      <p:sp>
        <p:nvSpPr>
          <p:cNvPr id="6" name="テキスト プレースホルダー 5"/>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47</a:t>
            </a:fld>
            <a:endParaRPr lang="en-US" altLang="ja-JP" dirty="0"/>
          </a:p>
        </p:txBody>
      </p:sp>
    </p:spTree>
    <p:extLst>
      <p:ext uri="{BB962C8B-B14F-4D97-AF65-F5344CB8AC3E}">
        <p14:creationId xmlns:p14="http://schemas.microsoft.com/office/powerpoint/2010/main" val="4193506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smtClean="0"/>
              <a:t>第</a:t>
            </a:r>
            <a:r>
              <a:rPr lang="en-US" altLang="ja-JP" dirty="0" smtClean="0"/>
              <a:t>8</a:t>
            </a:r>
            <a:r>
              <a:rPr lang="ja-JP" altLang="en-US" dirty="0" smtClean="0"/>
              <a:t>章 オープンデータの技術レベル</a:t>
            </a:r>
            <a:endParaRPr kumimoji="1" lang="ja-JP" altLang="en-US" dirty="0"/>
          </a:p>
        </p:txBody>
      </p:sp>
      <p:sp>
        <p:nvSpPr>
          <p:cNvPr id="8" name="コンテンツ プレースホルダー 7"/>
          <p:cNvSpPr>
            <a:spLocks noGrp="1"/>
          </p:cNvSpPr>
          <p:nvPr>
            <p:ph idx="1"/>
          </p:nvPr>
        </p:nvSpPr>
        <p:spPr/>
        <p:txBody>
          <a:bodyPr/>
          <a:lstStyle/>
          <a:p>
            <a:r>
              <a:rPr kumimoji="1" lang="ja-JP" altLang="en-US" dirty="0" smtClean="0"/>
              <a:t>本章の概要</a:t>
            </a:r>
          </a:p>
          <a:p>
            <a:pPr lvl="1"/>
            <a:r>
              <a:rPr lang="ja-JP" altLang="en-US" dirty="0"/>
              <a:t>第</a:t>
            </a:r>
            <a:r>
              <a:rPr lang="en-US" altLang="ja-JP" dirty="0"/>
              <a:t>3</a:t>
            </a:r>
            <a:r>
              <a:rPr lang="ja-JP" altLang="en-US" dirty="0"/>
              <a:t>章に記したオープンデータの作成・公開手順のうち、技術的な事項に関して解説する。</a:t>
            </a:r>
            <a:endParaRPr kumimoji="1" lang="ja-JP" altLang="en-US" dirty="0" smtClean="0"/>
          </a:p>
          <a:p>
            <a:r>
              <a:rPr lang="ja-JP" altLang="en-US" dirty="0"/>
              <a:t>本章</a:t>
            </a:r>
            <a:r>
              <a:rPr lang="ja-JP" altLang="en-US" dirty="0" smtClean="0"/>
              <a:t>の構成</a:t>
            </a:r>
          </a:p>
          <a:p>
            <a:pPr marL="698500" lvl="1" indent="-342900">
              <a:buFont typeface="+mj-lt"/>
              <a:buAutoNum type="arabicPeriod"/>
            </a:pPr>
            <a:r>
              <a:rPr lang="ja-JP" altLang="en-US" dirty="0" smtClean="0"/>
              <a:t>機械判読性に関する解説</a:t>
            </a:r>
          </a:p>
          <a:p>
            <a:pPr lvl="2"/>
            <a:r>
              <a:rPr lang="ja-JP" altLang="en-US" dirty="0"/>
              <a:t>機械</a:t>
            </a:r>
            <a:r>
              <a:rPr lang="ja-JP" altLang="en-US" dirty="0" smtClean="0"/>
              <a:t>判読に適したデータが必要である理由と、機械判読性に関する指標について解説する。</a:t>
            </a:r>
          </a:p>
          <a:p>
            <a:pPr marL="698500" lvl="1" indent="-342900">
              <a:buFont typeface="+mj-lt"/>
              <a:buAutoNum type="arabicPeriod"/>
            </a:pPr>
            <a:r>
              <a:rPr kumimoji="1" lang="ja-JP" altLang="en-US" dirty="0" smtClean="0"/>
              <a:t>データカタログ</a:t>
            </a:r>
            <a:r>
              <a:rPr lang="ja-JP" altLang="en-US" dirty="0" smtClean="0"/>
              <a:t>に関する解説</a:t>
            </a:r>
          </a:p>
          <a:p>
            <a:pPr lvl="2"/>
            <a:r>
              <a:rPr kumimoji="1" lang="ja-JP" altLang="en-US" dirty="0" smtClean="0"/>
              <a:t>データカタログの意義を解説する。</a:t>
            </a:r>
            <a:endParaRPr kumimoji="1" lang="en-US" altLang="ja-JP" dirty="0" smtClean="0"/>
          </a:p>
          <a:p>
            <a:pPr marL="698500" lvl="1" indent="-342900">
              <a:buFont typeface="+mj-lt"/>
              <a:buAutoNum type="arabicPeriod"/>
            </a:pPr>
            <a:r>
              <a:rPr lang="ja-JP" altLang="en-US" dirty="0" smtClean="0"/>
              <a:t>オープンデータと識別子</a:t>
            </a:r>
          </a:p>
          <a:p>
            <a:pPr lvl="2"/>
            <a:r>
              <a:rPr lang="ja-JP" altLang="en-US" dirty="0" smtClean="0"/>
              <a:t>オープンデータに識別子が必要である理由を解説する。</a:t>
            </a:r>
          </a:p>
          <a:p>
            <a:pPr marL="698500" lvl="1" indent="-342900">
              <a:buFont typeface="+mj-lt"/>
              <a:buAutoNum type="arabicPeriod"/>
            </a:pPr>
            <a:r>
              <a:rPr lang="ja-JP" altLang="en-US" dirty="0" smtClean="0"/>
              <a:t>オープンデータの</a:t>
            </a:r>
            <a:r>
              <a:rPr lang="ja-JP" altLang="en-US" dirty="0"/>
              <a:t>技術</a:t>
            </a:r>
            <a:r>
              <a:rPr lang="ja-JP" altLang="en-US" dirty="0" smtClean="0"/>
              <a:t>レベル</a:t>
            </a:r>
          </a:p>
          <a:p>
            <a:pPr lvl="2"/>
            <a:r>
              <a:rPr lang="ja-JP" altLang="en-US" dirty="0" smtClean="0"/>
              <a:t>上記</a:t>
            </a:r>
            <a:r>
              <a:rPr lang="en-US" altLang="ja-JP" dirty="0" smtClean="0"/>
              <a:t>3</a:t>
            </a:r>
            <a:r>
              <a:rPr lang="ja-JP" altLang="en-US" dirty="0" smtClean="0"/>
              <a:t>項目をもとに、オープンデータの技術レベルを定める。</a:t>
            </a:r>
          </a:p>
          <a:p>
            <a:pPr marL="698500" lvl="1" indent="-342900">
              <a:buFont typeface="+mj-lt"/>
              <a:buAutoNum type="arabicPeriod"/>
            </a:pPr>
            <a:r>
              <a:rPr lang="ja-JP" altLang="en-US" dirty="0" smtClean="0"/>
              <a:t>オープンデータ</a:t>
            </a:r>
            <a:r>
              <a:rPr lang="ja-JP" altLang="en-US" dirty="0"/>
              <a:t>の管理ポリシとメタデータの付与</a:t>
            </a:r>
            <a:r>
              <a:rPr lang="ja-JP" altLang="en-US" dirty="0" smtClean="0"/>
              <a:t>方法</a:t>
            </a:r>
            <a:endParaRPr lang="ja-JP" altLang="en-US" dirty="0"/>
          </a:p>
          <a:p>
            <a:pPr lvl="2"/>
            <a:r>
              <a:rPr lang="ja-JP" altLang="en-US" dirty="0"/>
              <a:t>オープンデータを登録・管理する際に、メタデータを自動的に付与することができるならば、管理・登録のコストを軽減できる</a:t>
            </a:r>
            <a:r>
              <a:rPr lang="ja-JP" altLang="en-US" dirty="0" smtClean="0"/>
              <a:t>。その</a:t>
            </a:r>
            <a:r>
              <a:rPr lang="ja-JP" altLang="en-US" dirty="0"/>
              <a:t>ような手法について解説する。</a:t>
            </a:r>
            <a:endParaRPr lang="ja-JP" altLang="en-US" dirty="0" smtClean="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48</a:t>
            </a:fld>
            <a:endParaRPr lang="en-US" altLang="ja-JP" dirty="0"/>
          </a:p>
        </p:txBody>
      </p:sp>
    </p:spTree>
    <p:extLst>
      <p:ext uri="{BB962C8B-B14F-4D97-AF65-F5344CB8AC3E}">
        <p14:creationId xmlns:p14="http://schemas.microsoft.com/office/powerpoint/2010/main" val="15527437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8.1 </a:t>
            </a:r>
            <a:r>
              <a:rPr kumimoji="1" lang="ja-JP" altLang="en-US" dirty="0" smtClean="0"/>
              <a:t>機械判読性に関する解説</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機械判読に適したデータとは？</a:t>
            </a:r>
            <a:endParaRPr kumimoji="1" lang="en-US" altLang="ja-JP" dirty="0" smtClean="0"/>
          </a:p>
          <a:p>
            <a:pPr lvl="1"/>
            <a:r>
              <a:rPr lang="ja-JP" altLang="en-US" dirty="0"/>
              <a:t>コンピュータプログラムがデータの論理的な構造を判読でき、構造中の値（表の中に入っている数値、テキスト等）を自動的に編集・加工・改変等できること。”</a:t>
            </a:r>
            <a:r>
              <a:rPr lang="en-US" altLang="ja-JP" dirty="0"/>
              <a:t>Machine Readable”</a:t>
            </a:r>
            <a:r>
              <a:rPr lang="ja-JP" altLang="en-US" dirty="0"/>
              <a:t>の日本語訳であり「機械可読」ともいう。</a:t>
            </a:r>
          </a:p>
          <a:p>
            <a:pPr lvl="1"/>
            <a:r>
              <a:rPr lang="ja-JP" altLang="en-US" dirty="0" smtClean="0"/>
              <a:t>機械判読性の高いデータを提供することにより、コンピュータ</a:t>
            </a:r>
            <a:r>
              <a:rPr lang="ja-JP" altLang="en-US" dirty="0"/>
              <a:t>の解析に必要な情報利用者のコスト</a:t>
            </a:r>
            <a:r>
              <a:rPr lang="ja-JP" altLang="en-US" dirty="0" smtClean="0"/>
              <a:t>を軽減できる。</a:t>
            </a:r>
            <a:endParaRPr lang="ja-JP" altLang="en-US" dirty="0"/>
          </a:p>
          <a:p>
            <a:pPr lvl="1"/>
            <a:r>
              <a:rPr kumimoji="1" lang="ja-JP" altLang="en-US" dirty="0" smtClean="0"/>
              <a:t>機械</a:t>
            </a:r>
            <a:r>
              <a:rPr lang="ja-JP" altLang="en-US" dirty="0"/>
              <a:t>判読に</a:t>
            </a:r>
            <a:r>
              <a:rPr lang="ja-JP" altLang="en-US" dirty="0" smtClean="0"/>
              <a:t>適さないデータ</a:t>
            </a:r>
            <a:r>
              <a:rPr lang="en-US" altLang="ja-JP" dirty="0" smtClean="0"/>
              <a:t>: PDF</a:t>
            </a:r>
            <a:r>
              <a:rPr lang="ja-JP" altLang="en-US" dirty="0" smtClean="0"/>
              <a:t>や画像データ</a:t>
            </a:r>
          </a:p>
          <a:p>
            <a:pPr lvl="2"/>
            <a:r>
              <a:rPr lang="ja-JP" altLang="en-US" dirty="0"/>
              <a:t>このデータをコンピュータに与えて、解析させるためには</a:t>
            </a:r>
            <a:r>
              <a:rPr lang="ja-JP" altLang="en-US" dirty="0" smtClean="0"/>
              <a:t>、以下の作業が必要。</a:t>
            </a:r>
          </a:p>
          <a:p>
            <a:pPr lvl="3"/>
            <a:r>
              <a:rPr lang="ja-JP" altLang="en-US" dirty="0" smtClean="0"/>
              <a:t>事前</a:t>
            </a:r>
            <a:r>
              <a:rPr lang="ja-JP" altLang="en-US" dirty="0"/>
              <a:t>に人間がその画像にあるデータを表計算ソフトウェアに入力して保存</a:t>
            </a:r>
            <a:r>
              <a:rPr lang="ja-JP" altLang="en-US" dirty="0" smtClean="0"/>
              <a:t>する。</a:t>
            </a:r>
          </a:p>
          <a:p>
            <a:pPr lvl="3"/>
            <a:r>
              <a:rPr lang="ja-JP" altLang="en-US" dirty="0" smtClean="0"/>
              <a:t>画像</a:t>
            </a:r>
            <a:r>
              <a:rPr lang="ja-JP" altLang="en-US" dirty="0"/>
              <a:t>認識等の技術により公開されているデータから数値やテキストを得て、それをコンピュータに</a:t>
            </a:r>
            <a:r>
              <a:rPr lang="ja-JP" altLang="en-US" dirty="0" smtClean="0"/>
              <a:t>与える。</a:t>
            </a:r>
          </a:p>
          <a:p>
            <a:pPr lvl="2"/>
            <a:r>
              <a:rPr lang="ja-JP" altLang="en-US" dirty="0" smtClean="0"/>
              <a:t>これらは情報利用者に負担を求める方法であり、効率的でない。</a:t>
            </a:r>
          </a:p>
          <a:p>
            <a:r>
              <a:rPr lang="ja-JP" altLang="en-US" dirty="0" smtClean="0"/>
              <a:t>機械判読性に適したデータに関する留意点</a:t>
            </a:r>
            <a:endParaRPr lang="ja-JP" altLang="en-US" dirty="0"/>
          </a:p>
          <a:p>
            <a:pPr lvl="1"/>
            <a:r>
              <a:rPr lang="ja-JP" altLang="en-US" dirty="0" smtClean="0"/>
              <a:t>機械</a:t>
            </a:r>
            <a:r>
              <a:rPr lang="ja-JP" altLang="en-US" dirty="0"/>
              <a:t>判読に適したデータは、必ずしも人が読みやすいとは</a:t>
            </a:r>
            <a:r>
              <a:rPr lang="ja-JP" altLang="en-US" dirty="0" smtClean="0"/>
              <a:t>限らない。</a:t>
            </a:r>
          </a:p>
          <a:p>
            <a:pPr lvl="2"/>
            <a:r>
              <a:rPr lang="ja-JP" altLang="en-US" dirty="0" smtClean="0"/>
              <a:t>必要</a:t>
            </a:r>
            <a:r>
              <a:rPr lang="ja-JP" altLang="en-US" dirty="0"/>
              <a:t>であれば、機械判読に適した形式と人に読みやすい形式の</a:t>
            </a:r>
            <a:r>
              <a:rPr lang="en-US" altLang="ja-JP" dirty="0"/>
              <a:t>2</a:t>
            </a:r>
            <a:r>
              <a:rPr lang="ja-JP" altLang="en-US" dirty="0"/>
              <a:t>種類のファイルを用意して公開することも考慮</a:t>
            </a:r>
            <a:r>
              <a:rPr lang="ja-JP" altLang="en-US" dirty="0" smtClean="0"/>
              <a:t>すべき。</a:t>
            </a:r>
            <a:endParaRPr lang="ja-JP" altLang="en-US" dirty="0"/>
          </a:p>
          <a:p>
            <a:pPr lvl="2"/>
            <a:endParaRPr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49</a:t>
            </a:fld>
            <a:endParaRPr lang="en-US" altLang="ja-JP" dirty="0"/>
          </a:p>
        </p:txBody>
      </p:sp>
    </p:spTree>
    <p:extLst>
      <p:ext uri="{BB962C8B-B14F-4D97-AF65-F5344CB8AC3E}">
        <p14:creationId xmlns:p14="http://schemas.microsoft.com/office/powerpoint/2010/main" val="1918733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387642" y="304800"/>
            <a:ext cx="9134339" cy="675928"/>
          </a:xfrm>
        </p:spPr>
        <p:txBody>
          <a:bodyPr>
            <a:normAutofit/>
          </a:bodyPr>
          <a:lstStyle/>
          <a:p>
            <a:r>
              <a:rPr kumimoji="1" lang="ja-JP" altLang="en-US" dirty="0" smtClean="0"/>
              <a:t>利用ルールの選択</a:t>
            </a:r>
            <a:endParaRPr kumimoji="1" lang="ja-JP" altLang="en-US" dirty="0"/>
          </a:p>
        </p:txBody>
      </p:sp>
      <p:sp>
        <p:nvSpPr>
          <p:cNvPr id="6" name="コンテンツ プレースホルダー 5"/>
          <p:cNvSpPr>
            <a:spLocks noGrp="1"/>
          </p:cNvSpPr>
          <p:nvPr>
            <p:ph idx="1"/>
          </p:nvPr>
        </p:nvSpPr>
        <p:spPr>
          <a:xfrm>
            <a:off x="351415" y="1143000"/>
            <a:ext cx="9138090" cy="3438128"/>
          </a:xfrm>
        </p:spPr>
        <p:txBody>
          <a:bodyPr>
            <a:noAutofit/>
          </a:bodyPr>
          <a:lstStyle/>
          <a:p>
            <a:r>
              <a:rPr lang="ja-JP" altLang="en-US" sz="1600" dirty="0"/>
              <a:t>「オープンデータ」と言えるためには、提供するデータ</a:t>
            </a:r>
            <a:r>
              <a:rPr lang="ja-JP" altLang="en-US" sz="1600" dirty="0" smtClean="0"/>
              <a:t>を自由に利用できることを示す利用ルールを付すことが重要である。</a:t>
            </a:r>
            <a:endParaRPr lang="en-US" altLang="ja-JP" sz="1600" dirty="0" smtClean="0"/>
          </a:p>
          <a:p>
            <a:r>
              <a:rPr lang="ja-JP" altLang="en-US" sz="1600" dirty="0" smtClean="0"/>
              <a:t>オープンデータでは、データを自由に利用してもらうことが重要であること</a:t>
            </a:r>
            <a:r>
              <a:rPr lang="ja-JP" altLang="en-US" sz="1600" dirty="0"/>
              <a:t>から、情報利用者の</a:t>
            </a:r>
            <a:r>
              <a:rPr lang="ja-JP" altLang="en-US" sz="1600" dirty="0" smtClean="0"/>
              <a:t>視点（オープンデータの使い勝手）から見て、望ましい利用ルールを採用することが望ましい。</a:t>
            </a:r>
            <a:endParaRPr lang="en-US" altLang="ja-JP" sz="1600" dirty="0" smtClean="0"/>
          </a:p>
          <a:p>
            <a:r>
              <a:rPr lang="ja-JP" altLang="en-US" sz="1600" dirty="0" smtClean="0"/>
              <a:t>そのため、基本的に</a:t>
            </a:r>
            <a:r>
              <a:rPr lang="ja-JP" altLang="en-US" sz="1600" u="sng" dirty="0" smtClean="0"/>
              <a:t>著作権の発生するデータは</a:t>
            </a:r>
            <a:r>
              <a:rPr lang="en-US" altLang="ja-JP" sz="1600" u="sng" dirty="0" smtClean="0"/>
              <a:t>CC-BY</a:t>
            </a:r>
            <a:r>
              <a:rPr lang="ja-JP" altLang="en-US" sz="1600" u="sng" dirty="0" err="1" smtClean="0"/>
              <a:t>、</a:t>
            </a:r>
            <a:r>
              <a:rPr lang="ja-JP" altLang="en-US" sz="1600" u="sng" dirty="0" smtClean="0"/>
              <a:t>著作権の発生しないデータ</a:t>
            </a:r>
            <a:r>
              <a:rPr lang="ja-JP" altLang="en-US" sz="1600" u="sng" dirty="0"/>
              <a:t>（数値、簡単な表・グラフ等）は</a:t>
            </a:r>
            <a:r>
              <a:rPr lang="en-US" altLang="ja-JP" sz="1600" u="sng" dirty="0" smtClean="0"/>
              <a:t>CC0</a:t>
            </a:r>
            <a:r>
              <a:rPr lang="ja-JP" altLang="en-US" sz="1600" u="sng" dirty="0" smtClean="0"/>
              <a:t>を採用することが望ましい</a:t>
            </a:r>
            <a:r>
              <a:rPr lang="ja-JP" altLang="en-US" sz="1600" dirty="0" smtClean="0"/>
              <a:t>。</a:t>
            </a:r>
            <a:endParaRPr lang="en-US" altLang="ja-JP" sz="1600" dirty="0" smtClean="0"/>
          </a:p>
          <a:p>
            <a:pPr lvl="1"/>
            <a:r>
              <a:rPr lang="ja-JP" altLang="en-US" sz="1400" dirty="0" smtClean="0"/>
              <a:t>オープンデータとするデータの中に、第三者のデータや、法令上利用の制約があるデータが含まれて</a:t>
            </a:r>
            <a:r>
              <a:rPr lang="ja-JP" altLang="en-US" sz="1400" dirty="0"/>
              <a:t>いる場合で、具体的注意喚起等を行う場合に</a:t>
            </a:r>
            <a:r>
              <a:rPr lang="ja-JP" altLang="en-US" sz="1400" dirty="0" smtClean="0"/>
              <a:t>は、「データカタログサイト試行版（</a:t>
            </a:r>
            <a:r>
              <a:rPr lang="en-US" altLang="ja-JP" sz="1400" dirty="0" smtClean="0"/>
              <a:t>DATA.GO.JP</a:t>
            </a:r>
            <a:r>
              <a:rPr lang="ja-JP" altLang="en-US" sz="1400" dirty="0" smtClean="0"/>
              <a:t>）利用規約」を参考にすることが望ましい。</a:t>
            </a:r>
            <a:endParaRPr lang="ja-JP" altLang="en-US" sz="1400" dirty="0"/>
          </a:p>
          <a:p>
            <a:endParaRPr lang="en-US" altLang="ja-JP" sz="1600" dirty="0" smtClean="0"/>
          </a:p>
          <a:p>
            <a:pPr marL="787400" lvl="1" indent="-342900"/>
            <a:endParaRPr kumimoji="1" lang="ja-JP" altLang="en-US" sz="1600" dirty="0" smtClean="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5</a:t>
            </a:fld>
            <a:endParaRPr lang="en-US" altLang="ja-JP"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8624" y="3645024"/>
            <a:ext cx="7272808" cy="287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8682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8.1 </a:t>
            </a:r>
            <a:r>
              <a:rPr kumimoji="1" lang="ja-JP" altLang="en-US" dirty="0" smtClean="0"/>
              <a:t>機械判読性に関する解説</a:t>
            </a:r>
            <a:endParaRPr kumimoji="1" lang="ja-JP" altLang="en-US" dirty="0"/>
          </a:p>
        </p:txBody>
      </p:sp>
      <p:sp>
        <p:nvSpPr>
          <p:cNvPr id="3" name="コンテンツ プレースホルダー 2"/>
          <p:cNvSpPr>
            <a:spLocks noGrp="1"/>
          </p:cNvSpPr>
          <p:nvPr>
            <p:ph idx="1"/>
          </p:nvPr>
        </p:nvSpPr>
        <p:spPr/>
        <p:txBody>
          <a:bodyPr/>
          <a:lstStyle/>
          <a:p>
            <a:r>
              <a:rPr lang="ja-JP" altLang="en-US" dirty="0"/>
              <a:t>機械</a:t>
            </a:r>
            <a:r>
              <a:rPr kumimoji="1" lang="ja-JP" altLang="en-US" dirty="0" smtClean="0"/>
              <a:t>判読性に関する指標</a:t>
            </a:r>
            <a:r>
              <a:rPr kumimoji="1" lang="en-US" altLang="ja-JP" dirty="0" smtClean="0"/>
              <a:t>: 5</a:t>
            </a:r>
            <a:r>
              <a:rPr kumimoji="1" lang="ja-JP" altLang="en-US" dirty="0" smtClean="0"/>
              <a:t>★</a:t>
            </a:r>
            <a:r>
              <a:rPr kumimoji="1" lang="en-US" altLang="ja-JP" dirty="0" smtClean="0"/>
              <a:t>Open Data</a:t>
            </a:r>
            <a:endParaRPr kumimoji="1" lang="ja-JP" altLang="en-US" dirty="0" smtClean="0"/>
          </a:p>
          <a:p>
            <a:pPr marL="355600" lvl="1" indent="0">
              <a:buNone/>
            </a:pPr>
            <a:r>
              <a:rPr kumimoji="1" lang="ja-JP" altLang="en-US" dirty="0" smtClean="0"/>
              <a:t>★</a:t>
            </a:r>
            <a:r>
              <a:rPr kumimoji="1" lang="en-US" altLang="ja-JP" dirty="0" smtClean="0"/>
              <a:t>1:</a:t>
            </a:r>
            <a:r>
              <a:rPr kumimoji="1" lang="ja-JP" altLang="en-US" dirty="0" smtClean="0"/>
              <a:t>この形式のファイルから</a:t>
            </a:r>
            <a:r>
              <a:rPr lang="ja-JP" altLang="en-US" dirty="0" smtClean="0"/>
              <a:t>コンピュータがデータ</a:t>
            </a:r>
            <a:r>
              <a:rPr lang="ja-JP" altLang="en-US" dirty="0"/>
              <a:t>を取り出すためには画像解析等の技術が必要であり、これは容易ではない</a:t>
            </a:r>
            <a:r>
              <a:rPr lang="ja-JP" altLang="en-US" dirty="0" smtClean="0"/>
              <a:t>。</a:t>
            </a:r>
            <a:endParaRPr lang="en-US" altLang="ja-JP" dirty="0" smtClean="0"/>
          </a:p>
          <a:p>
            <a:pPr marL="355600" lvl="1" indent="0">
              <a:buNone/>
            </a:pPr>
            <a:r>
              <a:rPr kumimoji="1" lang="ja-JP" altLang="en-US" dirty="0" smtClean="0"/>
              <a:t>★</a:t>
            </a:r>
            <a:r>
              <a:rPr kumimoji="1" lang="en-US" altLang="ja-JP" dirty="0" smtClean="0"/>
              <a:t>2:</a:t>
            </a:r>
            <a:r>
              <a:rPr kumimoji="1" lang="ja-JP" altLang="en-US" dirty="0" smtClean="0"/>
              <a:t>この形式のファイルは</a:t>
            </a:r>
            <a:r>
              <a:rPr lang="ja-JP" altLang="en-US" dirty="0" smtClean="0"/>
              <a:t>構造化</a:t>
            </a:r>
            <a:r>
              <a:rPr lang="ja-JP" altLang="en-US" dirty="0"/>
              <a:t>されているため</a:t>
            </a:r>
            <a:r>
              <a:rPr lang="ja-JP" altLang="en-US" dirty="0" smtClean="0"/>
              <a:t>、対応するソフトウェア</a:t>
            </a:r>
            <a:r>
              <a:rPr lang="ja-JP" altLang="en-US" dirty="0"/>
              <a:t>を用意すれば、コンピュータは</a:t>
            </a:r>
            <a:r>
              <a:rPr lang="ja-JP" altLang="en-US" dirty="0" smtClean="0"/>
              <a:t>これから</a:t>
            </a:r>
            <a:r>
              <a:rPr lang="ja-JP" altLang="en-US" dirty="0"/>
              <a:t>データを抽出できる</a:t>
            </a:r>
            <a:r>
              <a:rPr lang="ja-JP" altLang="en-US" dirty="0" smtClean="0"/>
              <a:t>。</a:t>
            </a:r>
          </a:p>
          <a:p>
            <a:pPr lvl="2"/>
            <a:r>
              <a:rPr lang="ja-JP" altLang="en-US" dirty="0" smtClean="0"/>
              <a:t>一般</a:t>
            </a:r>
            <a:r>
              <a:rPr lang="ja-JP" altLang="en-US" dirty="0"/>
              <a:t>に「機械判読性のあるデータ」とは★</a:t>
            </a:r>
            <a:r>
              <a:rPr lang="en-US" altLang="ja-JP" dirty="0"/>
              <a:t>2</a:t>
            </a:r>
            <a:r>
              <a:rPr lang="ja-JP" altLang="en-US" dirty="0"/>
              <a:t>以上のデータをいう</a:t>
            </a:r>
            <a:r>
              <a:rPr lang="ja-JP" altLang="en-US" dirty="0" smtClean="0"/>
              <a:t>。</a:t>
            </a:r>
          </a:p>
          <a:p>
            <a:pPr marL="355600" lvl="1" indent="0">
              <a:buNone/>
            </a:pPr>
            <a:r>
              <a:rPr lang="ja-JP" altLang="en-US" dirty="0" smtClean="0"/>
              <a:t>★</a:t>
            </a:r>
            <a:r>
              <a:rPr lang="en-US" altLang="ja-JP" dirty="0" smtClean="0"/>
              <a:t>3: </a:t>
            </a:r>
            <a:r>
              <a:rPr lang="ja-JP" altLang="en-US" dirty="0" smtClean="0"/>
              <a:t>この</a:t>
            </a:r>
            <a:r>
              <a:rPr lang="ja-JP" altLang="en-US" dirty="0"/>
              <a:t>形式のデータの解析方法</a:t>
            </a:r>
            <a:r>
              <a:rPr lang="ja-JP" altLang="en-US" dirty="0" smtClean="0"/>
              <a:t>は公開</a:t>
            </a:r>
            <a:r>
              <a:rPr lang="ja-JP" altLang="en-US" dirty="0"/>
              <a:t>されて</a:t>
            </a:r>
            <a:r>
              <a:rPr lang="ja-JP" altLang="en-US" dirty="0" smtClean="0"/>
              <a:t>いるため</a:t>
            </a:r>
            <a:r>
              <a:rPr lang="ja-JP" altLang="en-US" dirty="0"/>
              <a:t>、★</a:t>
            </a:r>
            <a:r>
              <a:rPr lang="en-US" altLang="ja-JP" dirty="0"/>
              <a:t>3</a:t>
            </a:r>
            <a:r>
              <a:rPr lang="ja-JP" altLang="en-US" dirty="0"/>
              <a:t>の形式のデータを解析するためのソフトウェアを構築することは、★</a:t>
            </a:r>
            <a:r>
              <a:rPr lang="en-US" altLang="ja-JP" dirty="0"/>
              <a:t>2</a:t>
            </a:r>
            <a:r>
              <a:rPr lang="ja-JP" altLang="en-US" dirty="0"/>
              <a:t>より容易である</a:t>
            </a:r>
            <a:r>
              <a:rPr lang="ja-JP" altLang="en-US" dirty="0" smtClean="0"/>
              <a:t>。</a:t>
            </a:r>
          </a:p>
          <a:p>
            <a:pPr lvl="2"/>
            <a:r>
              <a:rPr lang="ja-JP" altLang="en-US" dirty="0" smtClean="0"/>
              <a:t>この形式</a:t>
            </a:r>
            <a:r>
              <a:rPr lang="ja-JP" altLang="en-US" dirty="0"/>
              <a:t>のデータに対する機械判読性を高めるための技術的指針について</a:t>
            </a:r>
            <a:r>
              <a:rPr lang="ja-JP" altLang="en-US" dirty="0" smtClean="0"/>
              <a:t>、</a:t>
            </a:r>
            <a:br>
              <a:rPr lang="ja-JP" altLang="en-US" dirty="0" smtClean="0"/>
            </a:br>
            <a:r>
              <a:rPr lang="en-US" altLang="ja-JP" dirty="0" smtClean="0"/>
              <a:t>9.3</a:t>
            </a:r>
            <a:r>
              <a:rPr lang="ja-JP" altLang="en-US" dirty="0" smtClean="0"/>
              <a:t>節</a:t>
            </a:r>
            <a:r>
              <a:rPr lang="ja-JP" altLang="en-US" dirty="0"/>
              <a:t>で詳しく述べる</a:t>
            </a:r>
            <a:r>
              <a:rPr lang="ja-JP" altLang="en-US" dirty="0" smtClean="0"/>
              <a:t>。</a:t>
            </a:r>
          </a:p>
          <a:p>
            <a:pPr marL="355600" lvl="1" indent="0">
              <a:buNone/>
            </a:pPr>
            <a:r>
              <a:rPr lang="ja-JP" altLang="en-US" dirty="0" smtClean="0"/>
              <a:t>★</a:t>
            </a:r>
            <a:r>
              <a:rPr lang="en-US" altLang="ja-JP" dirty="0" smtClean="0"/>
              <a:t>4</a:t>
            </a:r>
            <a:r>
              <a:rPr lang="ja-JP" altLang="en-US" dirty="0" smtClean="0"/>
              <a:t>～</a:t>
            </a:r>
            <a:r>
              <a:rPr lang="en-US" altLang="ja-JP" dirty="0" smtClean="0"/>
              <a:t>:</a:t>
            </a:r>
            <a:r>
              <a:rPr lang="ja-JP" altLang="en-US" dirty="0" smtClean="0"/>
              <a:t> この形式のデータは、相互</a:t>
            </a:r>
            <a:r>
              <a:rPr lang="ja-JP" altLang="en-US" dirty="0"/>
              <a:t>に</a:t>
            </a:r>
            <a:r>
              <a:rPr lang="ja-JP" altLang="en-US" dirty="0" smtClean="0"/>
              <a:t>接続でき、</a:t>
            </a:r>
            <a:br>
              <a:rPr lang="ja-JP" altLang="en-US" dirty="0" smtClean="0"/>
            </a:br>
            <a:r>
              <a:rPr lang="ja-JP" altLang="en-US" dirty="0" smtClean="0"/>
              <a:t>コンピュータによるデータ</a:t>
            </a:r>
            <a:r>
              <a:rPr lang="ja-JP" altLang="en-US" dirty="0"/>
              <a:t>のマッシュアップ</a:t>
            </a:r>
            <a:r>
              <a:rPr lang="ja-JP" altLang="en-US" dirty="0" smtClean="0"/>
              <a:t>が</a:t>
            </a:r>
            <a:br>
              <a:rPr lang="ja-JP" altLang="en-US" dirty="0" smtClean="0"/>
            </a:br>
            <a:r>
              <a:rPr lang="ja-JP" altLang="en-US" dirty="0" smtClean="0"/>
              <a:t>容易</a:t>
            </a:r>
            <a:r>
              <a:rPr lang="ja-JP" altLang="en-US" dirty="0"/>
              <a:t>になる。</a:t>
            </a:r>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50</a:t>
            </a:fld>
            <a:endParaRPr lang="en-US" altLang="ja-JP" dirty="0"/>
          </a:p>
        </p:txBody>
      </p:sp>
      <p:pic>
        <p:nvPicPr>
          <p:cNvPr id="5" name="図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4266" y="3368842"/>
            <a:ext cx="4919980" cy="3042285"/>
          </a:xfrm>
          <a:prstGeom prst="rect">
            <a:avLst/>
          </a:prstGeom>
          <a:noFill/>
          <a:ln>
            <a:noFill/>
          </a:ln>
        </p:spPr>
      </p:pic>
      <p:sp>
        <p:nvSpPr>
          <p:cNvPr id="6" name="テキスト ボックス 5"/>
          <p:cNvSpPr txBox="1"/>
          <p:nvPr/>
        </p:nvSpPr>
        <p:spPr>
          <a:xfrm>
            <a:off x="5238881" y="6257238"/>
            <a:ext cx="4207562" cy="307777"/>
          </a:xfrm>
          <a:prstGeom prst="rect">
            <a:avLst/>
          </a:prstGeom>
          <a:noFill/>
        </p:spPr>
        <p:txBody>
          <a:bodyPr wrap="none" rtlCol="0">
            <a:spAutoFit/>
          </a:bodyPr>
          <a:lstStyle/>
          <a:p>
            <a:pPr algn="l"/>
            <a:r>
              <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5★Open Data</a:t>
            </a:r>
            <a:r>
              <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指標（</a:t>
            </a:r>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hlinkClick r:id="rId3"/>
              </a:rPr>
              <a:t>http://5stardata.info/</a:t>
            </a: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2699878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en-US" altLang="ja-JP" dirty="0" smtClean="0"/>
              <a:t>8.2</a:t>
            </a:r>
            <a:r>
              <a:rPr lang="ja-JP" altLang="en-US" dirty="0" smtClean="0"/>
              <a:t> データカタログに関する解説</a:t>
            </a:r>
            <a:endParaRPr kumimoji="1" lang="ja-JP" altLang="en-US" dirty="0"/>
          </a:p>
        </p:txBody>
      </p:sp>
      <p:sp>
        <p:nvSpPr>
          <p:cNvPr id="6" name="コンテンツ プレースホルダー 5"/>
          <p:cNvSpPr>
            <a:spLocks noGrp="1"/>
          </p:cNvSpPr>
          <p:nvPr>
            <p:ph idx="1"/>
          </p:nvPr>
        </p:nvSpPr>
        <p:spPr/>
        <p:txBody>
          <a:bodyPr>
            <a:normAutofit fontScale="92500" lnSpcReduction="10000"/>
          </a:bodyPr>
          <a:lstStyle/>
          <a:p>
            <a:r>
              <a:rPr lang="ja-JP" altLang="en-US" dirty="0" smtClean="0"/>
              <a:t>「データ」と「データカタログ」の</a:t>
            </a:r>
            <a:r>
              <a:rPr lang="ja-JP" altLang="en-US" dirty="0"/>
              <a:t>関係は下図</a:t>
            </a:r>
            <a:r>
              <a:rPr lang="ja-JP" altLang="en-US" dirty="0" smtClean="0"/>
              <a:t>のとおり。</a:t>
            </a:r>
          </a:p>
          <a:p>
            <a:endParaRPr kumimoji="1" lang="ja-JP" altLang="en-US" dirty="0"/>
          </a:p>
          <a:p>
            <a:endParaRPr lang="ja-JP" altLang="en-US" dirty="0" smtClean="0"/>
          </a:p>
          <a:p>
            <a:endParaRPr kumimoji="1" lang="ja-JP" altLang="en-US" dirty="0"/>
          </a:p>
          <a:p>
            <a:endParaRPr lang="ja-JP" altLang="en-US" dirty="0" smtClean="0"/>
          </a:p>
          <a:p>
            <a:endParaRPr lang="ja-JP" altLang="en-US" dirty="0" smtClean="0"/>
          </a:p>
          <a:p>
            <a:r>
              <a:rPr lang="ja-JP" altLang="en-US" dirty="0" smtClean="0"/>
              <a:t>データカタログの必要性</a:t>
            </a:r>
          </a:p>
          <a:p>
            <a:pPr lvl="1"/>
            <a:r>
              <a:rPr lang="ja-JP" altLang="en-US" dirty="0"/>
              <a:t>公開するデータが増加するにつれて、それらのデータを整理し、検索、一覧する機能に対する要求が高まる。このような要求に応えるものが、データカタログである</a:t>
            </a:r>
            <a:r>
              <a:rPr lang="ja-JP" altLang="en-US" dirty="0" smtClean="0"/>
              <a:t>。</a:t>
            </a:r>
            <a:endParaRPr lang="ja-JP" altLang="en-US" dirty="0"/>
          </a:p>
          <a:p>
            <a:r>
              <a:rPr lang="ja-JP" altLang="en-US" dirty="0" smtClean="0"/>
              <a:t>さまざまなデータカタログ</a:t>
            </a:r>
          </a:p>
          <a:p>
            <a:pPr lvl="1"/>
            <a:r>
              <a:rPr lang="ja-JP" altLang="en-US" dirty="0"/>
              <a:t>データの名称、取得先等を表形式データとしてまとめたものも、一種のデータカタログである</a:t>
            </a:r>
            <a:r>
              <a:rPr lang="ja-JP" altLang="en-US" dirty="0" smtClean="0"/>
              <a:t>。</a:t>
            </a:r>
          </a:p>
          <a:p>
            <a:pPr lvl="1"/>
            <a:r>
              <a:rPr lang="ja-JP" altLang="en-US" dirty="0" smtClean="0"/>
              <a:t>高機能</a:t>
            </a:r>
            <a:r>
              <a:rPr lang="ja-JP" altLang="en-US" dirty="0"/>
              <a:t>なデータの管理・検索・一覧機能を提供するためには、データカタログシステムを導入する、あるいは</a:t>
            </a:r>
            <a:r>
              <a:rPr lang="en-US" altLang="ja-JP" dirty="0"/>
              <a:t>RDF</a:t>
            </a:r>
            <a:r>
              <a:rPr lang="ja-JP" altLang="en-US" dirty="0"/>
              <a:t>・</a:t>
            </a:r>
            <a:r>
              <a:rPr lang="en-US" altLang="ja-JP" dirty="0"/>
              <a:t>SPARQL</a:t>
            </a:r>
            <a:r>
              <a:rPr lang="ja-JP" altLang="en-US" dirty="0"/>
              <a:t>等の技術を利用したデータ・メタデータ検索機能を提供することが望ましい。</a:t>
            </a:r>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51</a:t>
            </a:fld>
            <a:endParaRPr lang="en-US" altLang="ja-JP" dirty="0"/>
          </a:p>
        </p:txBody>
      </p:sp>
      <p:sp>
        <p:nvSpPr>
          <p:cNvPr id="8" name="フローチャート : 書類 7"/>
          <p:cNvSpPr/>
          <p:nvPr/>
        </p:nvSpPr>
        <p:spPr bwMode="auto">
          <a:xfrm>
            <a:off x="416496" y="1484784"/>
            <a:ext cx="2952328" cy="1656184"/>
          </a:xfrm>
          <a:prstGeom prst="flowChartDocumen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1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377277770"/>
              </p:ext>
            </p:extLst>
          </p:nvPr>
        </p:nvGraphicFramePr>
        <p:xfrm>
          <a:off x="632520" y="1628800"/>
          <a:ext cx="2592288" cy="1127760"/>
        </p:xfrm>
        <a:graphic>
          <a:graphicData uri="http://schemas.openxmlformats.org/drawingml/2006/table">
            <a:tbl>
              <a:tblPr firstRow="1" bandRow="1">
                <a:tableStyleId>{5C22544A-7EE6-4342-B048-85BDC9FD1C3A}</a:tableStyleId>
              </a:tblPr>
              <a:tblGrid>
                <a:gridCol w="792088"/>
                <a:gridCol w="792088"/>
                <a:gridCol w="1008112"/>
              </a:tblGrid>
              <a:tr h="198022">
                <a:tc>
                  <a:txBody>
                    <a:bodyPr/>
                    <a:lstStyle/>
                    <a:p>
                      <a:r>
                        <a:rPr kumimoji="1" lang="ja-JP" altLang="en-US" sz="1200" dirty="0" smtClean="0"/>
                        <a:t>名称</a:t>
                      </a:r>
                      <a:endParaRPr kumimoji="1" lang="ja-JP" altLang="en-US" sz="1200" dirty="0"/>
                    </a:p>
                  </a:txBody>
                  <a:tcPr/>
                </a:tc>
                <a:tc>
                  <a:txBody>
                    <a:bodyPr/>
                    <a:lstStyle/>
                    <a:p>
                      <a:r>
                        <a:rPr kumimoji="1" lang="ja-JP" altLang="en-US" sz="1200" dirty="0" smtClean="0"/>
                        <a:t>作成者</a:t>
                      </a:r>
                      <a:endParaRPr kumimoji="1" lang="ja-JP" altLang="en-US" sz="1200" dirty="0"/>
                    </a:p>
                  </a:txBody>
                  <a:tcPr/>
                </a:tc>
                <a:tc>
                  <a:txBody>
                    <a:bodyPr/>
                    <a:lstStyle/>
                    <a:p>
                      <a:r>
                        <a:rPr kumimoji="1" lang="ja-JP" altLang="en-US" sz="1200" dirty="0" smtClean="0"/>
                        <a:t>取得先</a:t>
                      </a:r>
                      <a:endParaRPr kumimoji="1" lang="ja-JP" altLang="en-US" sz="1200" dirty="0"/>
                    </a:p>
                  </a:txBody>
                  <a:tcPr/>
                </a:tc>
              </a:tr>
              <a:tr h="198022">
                <a:tc>
                  <a:txBody>
                    <a:bodyPr/>
                    <a:lstStyle/>
                    <a:p>
                      <a:r>
                        <a:rPr kumimoji="1" lang="ja-JP" altLang="en-US" sz="1200" dirty="0" smtClean="0"/>
                        <a:t>データ</a:t>
                      </a:r>
                      <a:r>
                        <a:rPr kumimoji="1" lang="en-US" altLang="ja-JP" sz="1200" dirty="0" smtClean="0"/>
                        <a:t>A</a:t>
                      </a:r>
                      <a:endParaRPr kumimoji="1" lang="ja-JP" altLang="en-US" sz="1200" dirty="0"/>
                    </a:p>
                  </a:txBody>
                  <a:tcPr/>
                </a:tc>
                <a:tc>
                  <a:txBody>
                    <a:bodyPr/>
                    <a:lstStyle/>
                    <a:p>
                      <a:r>
                        <a:rPr kumimoji="1" lang="ja-JP" altLang="en-US" sz="1200" dirty="0" smtClean="0"/>
                        <a:t>○○課</a:t>
                      </a:r>
                      <a:endParaRPr kumimoji="1" lang="ja-JP" altLang="en-US" sz="1200" dirty="0"/>
                    </a:p>
                  </a:txBody>
                  <a:tcPr/>
                </a:tc>
                <a:tc>
                  <a:txBody>
                    <a:bodyPr/>
                    <a:lstStyle/>
                    <a:p>
                      <a:r>
                        <a:rPr kumimoji="1" lang="en-US" altLang="ja-JP" sz="1200" dirty="0" smtClean="0"/>
                        <a:t>http://…</a:t>
                      </a:r>
                      <a:endParaRPr kumimoji="1" lang="ja-JP" altLang="en-US" sz="1200" dirty="0"/>
                    </a:p>
                  </a:txBody>
                  <a:tcPr/>
                </a:tc>
              </a:tr>
              <a:tr h="198022">
                <a:tc>
                  <a:txBody>
                    <a:bodyPr/>
                    <a:lstStyle/>
                    <a:p>
                      <a:r>
                        <a:rPr kumimoji="1" lang="ja-JP" altLang="en-US" sz="1200" dirty="0" smtClean="0"/>
                        <a:t>データ</a:t>
                      </a:r>
                      <a:r>
                        <a:rPr kumimoji="1" lang="en-US" altLang="ja-JP" sz="1200" dirty="0" smtClean="0"/>
                        <a:t>B</a:t>
                      </a:r>
                      <a:endParaRPr kumimoji="1" lang="ja-JP" altLang="en-US" sz="1200" dirty="0"/>
                    </a:p>
                  </a:txBody>
                  <a:tcPr/>
                </a:tc>
                <a:tc>
                  <a:txBody>
                    <a:bodyPr/>
                    <a:lstStyle/>
                    <a:p>
                      <a:r>
                        <a:rPr kumimoji="1" lang="ja-JP" altLang="en-US" sz="1200" dirty="0" smtClean="0"/>
                        <a:t>△△課</a:t>
                      </a:r>
                      <a:endParaRPr kumimoji="1" lang="ja-JP" altLang="en-US" sz="1200" dirty="0"/>
                    </a:p>
                  </a:txBody>
                  <a:tcPr/>
                </a:tc>
                <a:tc>
                  <a:txBody>
                    <a:bodyPr/>
                    <a:lstStyle/>
                    <a:p>
                      <a:r>
                        <a:rPr kumimoji="1" lang="en-US" altLang="ja-JP" sz="1200" dirty="0" smtClean="0"/>
                        <a:t>http://…</a:t>
                      </a:r>
                      <a:endParaRPr kumimoji="1" lang="ja-JP" altLang="en-US" sz="1200" dirty="0"/>
                    </a:p>
                  </a:txBody>
                  <a:tcPr/>
                </a:tc>
              </a:tr>
              <a:tr h="198022">
                <a:tc>
                  <a:txBody>
                    <a:bodyPr/>
                    <a:lstStyle/>
                    <a:p>
                      <a:r>
                        <a:rPr kumimoji="1" lang="ja-JP" altLang="en-US" sz="1200" dirty="0" smtClean="0"/>
                        <a:t>データ</a:t>
                      </a:r>
                      <a:r>
                        <a:rPr kumimoji="1" lang="en-US" altLang="ja-JP" sz="1200" dirty="0" smtClean="0"/>
                        <a:t>C</a:t>
                      </a:r>
                      <a:endParaRPr kumimoji="1" lang="ja-JP" altLang="en-US" sz="1200" dirty="0"/>
                    </a:p>
                  </a:txBody>
                  <a:tcPr/>
                </a:tc>
                <a:tc>
                  <a:txBody>
                    <a:bodyPr/>
                    <a:lstStyle/>
                    <a:p>
                      <a:r>
                        <a:rPr kumimoji="1" lang="ja-JP" altLang="en-US" sz="1200" dirty="0" smtClean="0"/>
                        <a:t>□□課</a:t>
                      </a:r>
                      <a:endParaRPr kumimoji="1" lang="ja-JP" altLang="en-US" sz="1200" dirty="0"/>
                    </a:p>
                  </a:txBody>
                  <a:tcPr/>
                </a:tc>
                <a:tc>
                  <a:txBody>
                    <a:bodyPr/>
                    <a:lstStyle/>
                    <a:p>
                      <a:r>
                        <a:rPr kumimoji="1" lang="en-US" altLang="ja-JP" sz="1200" dirty="0" smtClean="0"/>
                        <a:t>http</a:t>
                      </a:r>
                      <a:r>
                        <a:rPr kumimoji="1" lang="en-US" altLang="ja-JP" sz="1400" dirty="0" smtClean="0"/>
                        <a:t>://…</a:t>
                      </a:r>
                      <a:endParaRPr kumimoji="1" lang="ja-JP" altLang="en-US" sz="1200" dirty="0"/>
                    </a:p>
                  </a:txBody>
                  <a:tcPr/>
                </a:tc>
              </a:tr>
            </a:tbl>
          </a:graphicData>
        </a:graphic>
      </p:graphicFrame>
      <p:sp>
        <p:nvSpPr>
          <p:cNvPr id="10" name="テキスト ボックス 9"/>
          <p:cNvSpPr txBox="1"/>
          <p:nvPr/>
        </p:nvSpPr>
        <p:spPr>
          <a:xfrm>
            <a:off x="630776" y="2761183"/>
            <a:ext cx="1441420" cy="307777"/>
          </a:xfrm>
          <a:prstGeom prst="rect">
            <a:avLst/>
          </a:prstGeom>
          <a:noFill/>
        </p:spPr>
        <p:txBody>
          <a:bodyPr wrap="none" rtlCol="0">
            <a:spAutoFit/>
          </a:bodyPr>
          <a:lstStyle/>
          <a:p>
            <a:pPr algn="l"/>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データカタログ</a:t>
            </a:r>
          </a:p>
        </p:txBody>
      </p:sp>
      <p:sp>
        <p:nvSpPr>
          <p:cNvPr id="11" name="フローチャート : 書類 10"/>
          <p:cNvSpPr/>
          <p:nvPr/>
        </p:nvSpPr>
        <p:spPr bwMode="auto">
          <a:xfrm>
            <a:off x="4520952" y="1488469"/>
            <a:ext cx="2952328" cy="1508483"/>
          </a:xfrm>
          <a:prstGeom prst="flowChartDocumen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r>
              <a:rPr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本書</a:t>
            </a:r>
            <a:r>
              <a:rPr lang="ja-JP" altLang="en-US" sz="11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11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X</a:t>
            </a:r>
            <a:r>
              <a:rPr lang="ja-JP" altLang="en-US" sz="11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市に関するオープンデータの経緯を報告するものである。</a:t>
            </a:r>
            <a:r>
              <a:rPr lang="en-US" altLang="ja-JP" sz="11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100" b="0" i="0" u="none" strike="noStrike" cap="none" normalizeH="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base" latinLnBrk="1" hangingPunct="1">
              <a:lnSpc>
                <a:spcPct val="100000"/>
              </a:lnSpc>
              <a:spcBef>
                <a:spcPct val="0"/>
              </a:spcBef>
              <a:spcAft>
                <a:spcPct val="0"/>
              </a:spcAft>
              <a:buClrTx/>
              <a:buSzTx/>
              <a:buFontTx/>
              <a:buNone/>
              <a:tabLst/>
            </a:pPr>
            <a:endParaRPr kumimoji="0" lang="en-US" altLang="ja-JP" sz="1100" b="0" i="0" u="none" strike="noStrike" cap="none" normalizeH="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フローチャート : 書類 11"/>
          <p:cNvSpPr/>
          <p:nvPr/>
        </p:nvSpPr>
        <p:spPr bwMode="auto">
          <a:xfrm>
            <a:off x="5025008" y="2204864"/>
            <a:ext cx="2952328" cy="1584176"/>
          </a:xfrm>
          <a:prstGeom prst="flowChartDocumen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05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2823542722"/>
              </p:ext>
            </p:extLst>
          </p:nvPr>
        </p:nvGraphicFramePr>
        <p:xfrm>
          <a:off x="5205028" y="2276872"/>
          <a:ext cx="2592288" cy="1097280"/>
        </p:xfrm>
        <a:graphic>
          <a:graphicData uri="http://schemas.openxmlformats.org/drawingml/2006/table">
            <a:tbl>
              <a:tblPr firstRow="1" bandRow="1">
                <a:tableStyleId>{5C22544A-7EE6-4342-B048-85BDC9FD1C3A}</a:tableStyleId>
              </a:tblPr>
              <a:tblGrid>
                <a:gridCol w="684076"/>
                <a:gridCol w="900100"/>
                <a:gridCol w="1008112"/>
              </a:tblGrid>
              <a:tr h="162018">
                <a:tc>
                  <a:txBody>
                    <a:bodyPr/>
                    <a:lstStyle/>
                    <a:p>
                      <a:r>
                        <a:rPr kumimoji="1" lang="ja-JP" altLang="en-US" sz="1200" dirty="0" smtClean="0"/>
                        <a:t>地域名</a:t>
                      </a:r>
                      <a:endParaRPr kumimoji="1" lang="ja-JP" altLang="en-US" sz="1200" dirty="0"/>
                    </a:p>
                  </a:txBody>
                  <a:tcPr/>
                </a:tc>
                <a:tc>
                  <a:txBody>
                    <a:bodyPr/>
                    <a:lstStyle/>
                    <a:p>
                      <a:r>
                        <a:rPr kumimoji="1" lang="ja-JP" altLang="en-US" sz="1200" dirty="0" smtClean="0"/>
                        <a:t>人口</a:t>
                      </a:r>
                      <a:r>
                        <a:rPr kumimoji="1" lang="en-US" altLang="ja-JP" sz="1200" dirty="0" smtClean="0"/>
                        <a:t>[</a:t>
                      </a:r>
                      <a:r>
                        <a:rPr kumimoji="1" lang="ja-JP" altLang="en-US" sz="1200" dirty="0" smtClean="0"/>
                        <a:t>人</a:t>
                      </a:r>
                      <a:r>
                        <a:rPr kumimoji="1" lang="en-US" altLang="ja-JP" sz="1200" dirty="0" smtClean="0"/>
                        <a:t>]</a:t>
                      </a:r>
                      <a:endParaRPr kumimoji="1" lang="ja-JP" altLang="en-US" sz="1200" dirty="0"/>
                    </a:p>
                  </a:txBody>
                  <a:tcPr/>
                </a:tc>
                <a:tc>
                  <a:txBody>
                    <a:bodyPr/>
                    <a:lstStyle/>
                    <a:p>
                      <a:r>
                        <a:rPr kumimoji="1" lang="ja-JP" altLang="en-US" sz="1200" dirty="0" smtClean="0"/>
                        <a:t>面積</a:t>
                      </a:r>
                      <a:r>
                        <a:rPr kumimoji="1" lang="en-US" altLang="ja-JP" sz="1200" dirty="0" smtClean="0"/>
                        <a:t>[km</a:t>
                      </a:r>
                      <a:r>
                        <a:rPr kumimoji="1" lang="en-US" altLang="ja-JP" sz="1200" baseline="30000" dirty="0" smtClean="0"/>
                        <a:t>2</a:t>
                      </a:r>
                      <a:r>
                        <a:rPr kumimoji="1" lang="en-US" altLang="ja-JP" sz="1200" dirty="0" smtClean="0"/>
                        <a:t>]</a:t>
                      </a:r>
                      <a:endParaRPr kumimoji="1" lang="ja-JP" altLang="en-US" sz="1200" dirty="0"/>
                    </a:p>
                  </a:txBody>
                  <a:tcPr/>
                </a:tc>
              </a:tr>
              <a:tr h="162018">
                <a:tc>
                  <a:txBody>
                    <a:bodyPr/>
                    <a:lstStyle/>
                    <a:p>
                      <a:r>
                        <a:rPr kumimoji="1" lang="en-US" altLang="ja-JP" sz="1200" dirty="0" smtClean="0"/>
                        <a:t>X</a:t>
                      </a:r>
                      <a:r>
                        <a:rPr kumimoji="1" lang="ja-JP" altLang="en-US" sz="1200" dirty="0" smtClean="0"/>
                        <a:t>市</a:t>
                      </a:r>
                      <a:endParaRPr kumimoji="1" lang="ja-JP" altLang="en-US" sz="1200" dirty="0"/>
                    </a:p>
                  </a:txBody>
                  <a:tcPr/>
                </a:tc>
                <a:tc>
                  <a:txBody>
                    <a:bodyPr/>
                    <a:lstStyle/>
                    <a:p>
                      <a:pPr algn="r"/>
                      <a:r>
                        <a:rPr kumimoji="1" lang="en-US" altLang="ja-JP" sz="1200" dirty="0" smtClean="0"/>
                        <a:t>1,234,000</a:t>
                      </a:r>
                      <a:endParaRPr kumimoji="1" lang="ja-JP" altLang="en-US" sz="1200" dirty="0"/>
                    </a:p>
                  </a:txBody>
                  <a:tcPr/>
                </a:tc>
                <a:tc>
                  <a:txBody>
                    <a:bodyPr/>
                    <a:lstStyle/>
                    <a:p>
                      <a:pPr algn="r"/>
                      <a:r>
                        <a:rPr kumimoji="1" lang="en-US" altLang="ja-JP" sz="1200" dirty="0" smtClean="0"/>
                        <a:t>3,456.00</a:t>
                      </a:r>
                      <a:endParaRPr kumimoji="1" lang="ja-JP" altLang="en-US" sz="1200" dirty="0"/>
                    </a:p>
                  </a:txBody>
                  <a:tcPr/>
                </a:tc>
              </a:tr>
              <a:tr h="162018">
                <a:tc>
                  <a:txBody>
                    <a:bodyPr/>
                    <a:lstStyle/>
                    <a:p>
                      <a:r>
                        <a:rPr kumimoji="1" lang="en-US" altLang="ja-JP" sz="1200" dirty="0" smtClean="0"/>
                        <a:t>Y</a:t>
                      </a:r>
                      <a:r>
                        <a:rPr kumimoji="1" lang="ja-JP" altLang="en-US" sz="1200" dirty="0" smtClean="0"/>
                        <a:t>市</a:t>
                      </a:r>
                      <a:endParaRPr kumimoji="1" lang="ja-JP" altLang="en-US" sz="1200" dirty="0"/>
                    </a:p>
                  </a:txBody>
                  <a:tcPr/>
                </a:tc>
                <a:tc>
                  <a:txBody>
                    <a:bodyPr/>
                    <a:lstStyle/>
                    <a:p>
                      <a:pPr algn="r"/>
                      <a:r>
                        <a:rPr kumimoji="1" lang="en-US" altLang="ja-JP" sz="1200" baseline="0" dirty="0" smtClean="0"/>
                        <a:t>   789,000</a:t>
                      </a:r>
                      <a:endParaRPr kumimoji="1" lang="ja-JP" altLang="en-US" sz="1200" dirty="0"/>
                    </a:p>
                  </a:txBody>
                  <a:tcPr/>
                </a:tc>
                <a:tc>
                  <a:txBody>
                    <a:bodyPr/>
                    <a:lstStyle/>
                    <a:p>
                      <a:pPr algn="r"/>
                      <a:r>
                        <a:rPr kumimoji="1" lang="en-US" altLang="ja-JP" sz="1200" dirty="0" smtClean="0"/>
                        <a:t>1,357.00</a:t>
                      </a:r>
                      <a:endParaRPr kumimoji="1" lang="ja-JP" altLang="en-US" sz="1200" dirty="0"/>
                    </a:p>
                  </a:txBody>
                  <a:tcPr/>
                </a:tc>
              </a:tr>
              <a:tr h="162018">
                <a:tc>
                  <a:txBody>
                    <a:bodyPr/>
                    <a:lstStyle/>
                    <a:p>
                      <a:r>
                        <a:rPr kumimoji="1" lang="en-US" altLang="ja-JP" sz="1200" dirty="0" smtClean="0"/>
                        <a:t>Z</a:t>
                      </a:r>
                      <a:r>
                        <a:rPr kumimoji="1" lang="ja-JP" altLang="en-US" sz="1200" dirty="0" smtClean="0"/>
                        <a:t>市</a:t>
                      </a:r>
                      <a:endParaRPr kumimoji="1" lang="ja-JP" altLang="en-US" sz="1200" dirty="0"/>
                    </a:p>
                  </a:txBody>
                  <a:tcPr/>
                </a:tc>
                <a:tc>
                  <a:txBody>
                    <a:bodyPr/>
                    <a:lstStyle/>
                    <a:p>
                      <a:pPr algn="r"/>
                      <a:r>
                        <a:rPr kumimoji="1" lang="en-US" altLang="ja-JP" sz="1200" dirty="0" smtClean="0"/>
                        <a:t>555,000</a:t>
                      </a:r>
                      <a:endParaRPr kumimoji="1" lang="ja-JP" altLang="en-US" sz="1200" dirty="0"/>
                    </a:p>
                  </a:txBody>
                  <a:tcPr/>
                </a:tc>
                <a:tc>
                  <a:txBody>
                    <a:bodyPr/>
                    <a:lstStyle/>
                    <a:p>
                      <a:pPr algn="r"/>
                      <a:r>
                        <a:rPr kumimoji="1" lang="en-US" altLang="ja-JP" sz="1200" dirty="0" smtClean="0"/>
                        <a:t>2,345.00</a:t>
                      </a:r>
                      <a:endParaRPr kumimoji="1" lang="ja-JP" altLang="en-US" sz="1200" dirty="0"/>
                    </a:p>
                  </a:txBody>
                  <a:tcPr/>
                </a:tc>
              </a:tr>
            </a:tbl>
          </a:graphicData>
        </a:graphic>
      </p:graphicFrame>
      <p:cxnSp>
        <p:nvCxnSpPr>
          <p:cNvPr id="14" name="カギ線コネクタ 13"/>
          <p:cNvCxnSpPr/>
          <p:nvPr/>
        </p:nvCxnSpPr>
        <p:spPr bwMode="auto">
          <a:xfrm flipV="1">
            <a:off x="3224808" y="1772816"/>
            <a:ext cx="1296144" cy="288032"/>
          </a:xfrm>
          <a:prstGeom prst="bentConnector3">
            <a:avLst/>
          </a:prstGeom>
          <a:solidFill>
            <a:schemeClr val="accent1"/>
          </a:solidFill>
          <a:ln w="12700" cap="sq" cmpd="sng" algn="ctr">
            <a:solidFill>
              <a:schemeClr val="bg1"/>
            </a:solidFill>
            <a:prstDash val="solid"/>
            <a:round/>
            <a:headEnd type="none" w="sm" len="sm"/>
            <a:tailEnd type="arrow"/>
          </a:ln>
          <a:effectLst/>
        </p:spPr>
      </p:cxnSp>
      <p:cxnSp>
        <p:nvCxnSpPr>
          <p:cNvPr id="15" name="カギ線コネクタ 14"/>
          <p:cNvCxnSpPr/>
          <p:nvPr/>
        </p:nvCxnSpPr>
        <p:spPr bwMode="auto">
          <a:xfrm>
            <a:off x="3224808" y="2348880"/>
            <a:ext cx="1800200" cy="936104"/>
          </a:xfrm>
          <a:prstGeom prst="bentConnector3">
            <a:avLst/>
          </a:prstGeom>
          <a:solidFill>
            <a:schemeClr val="accent1"/>
          </a:solidFill>
          <a:ln w="12700" cap="sq" cmpd="sng" algn="ctr">
            <a:solidFill>
              <a:schemeClr val="bg1"/>
            </a:solidFill>
            <a:prstDash val="solid"/>
            <a:round/>
            <a:headEnd type="none" w="sm" len="sm"/>
            <a:tailEnd type="arrow"/>
          </a:ln>
          <a:effectLst/>
        </p:spPr>
      </p:cxnSp>
      <p:sp>
        <p:nvSpPr>
          <p:cNvPr id="16" name="テキスト ボックス 15"/>
          <p:cNvSpPr txBox="1"/>
          <p:nvPr/>
        </p:nvSpPr>
        <p:spPr>
          <a:xfrm>
            <a:off x="7466851" y="1507094"/>
            <a:ext cx="1441420" cy="523220"/>
          </a:xfrm>
          <a:prstGeom prst="rect">
            <a:avLst/>
          </a:prstGeom>
          <a:noFill/>
        </p:spPr>
        <p:txBody>
          <a:bodyPr wrap="none" rtlCol="0">
            <a:spAutoFit/>
          </a:bodyPr>
          <a:lstStyle/>
          <a:p>
            <a:pPr algn="l"/>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a:t>
            </a:r>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a:t>
            </a:r>
            <a:b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（文書データ）</a:t>
            </a:r>
          </a:p>
        </p:txBody>
      </p:sp>
      <p:sp>
        <p:nvSpPr>
          <p:cNvPr id="17" name="テキスト ボックス 16"/>
          <p:cNvSpPr txBox="1"/>
          <p:nvPr/>
        </p:nvSpPr>
        <p:spPr>
          <a:xfrm>
            <a:off x="7977336" y="2204864"/>
            <a:ext cx="1620957" cy="523220"/>
          </a:xfrm>
          <a:prstGeom prst="rect">
            <a:avLst/>
          </a:prstGeom>
          <a:noFill/>
        </p:spPr>
        <p:txBody>
          <a:bodyPr wrap="none" rtlCol="0">
            <a:spAutoFit/>
          </a:bodyPr>
          <a:lstStyle/>
          <a:p>
            <a:pPr algn="l"/>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a:t>
            </a:r>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B</a:t>
            </a:r>
            <a:b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（表形式データ）</a:t>
            </a:r>
          </a:p>
        </p:txBody>
      </p:sp>
    </p:spTree>
    <p:extLst>
      <p:ext uri="{BB962C8B-B14F-4D97-AF65-F5344CB8AC3E}">
        <p14:creationId xmlns:p14="http://schemas.microsoft.com/office/powerpoint/2010/main" val="208556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8.3 </a:t>
            </a:r>
            <a:r>
              <a:rPr lang="ja-JP" altLang="en-US" dirty="0" smtClean="0"/>
              <a:t>オープンデータと識別子</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smtClean="0"/>
              <a:t>識別子とは</a:t>
            </a:r>
          </a:p>
          <a:p>
            <a:pPr lvl="1"/>
            <a:r>
              <a:rPr lang="ja-JP" altLang="en-US" dirty="0"/>
              <a:t>データやデータが対象とする実物や組織・場所等をコンピュータに識別させるための番号。</a:t>
            </a:r>
            <a:endParaRPr kumimoji="1" lang="ja-JP" altLang="en-US" dirty="0" smtClean="0"/>
          </a:p>
          <a:p>
            <a:r>
              <a:rPr kumimoji="1" lang="ja-JP" altLang="en-US" dirty="0" smtClean="0"/>
              <a:t>識別子が必要である理由</a:t>
            </a:r>
          </a:p>
          <a:p>
            <a:pPr lvl="1"/>
            <a:r>
              <a:rPr lang="ja-JP" altLang="en-US" dirty="0" smtClean="0"/>
              <a:t>オープンデータは、コンピュータが読み取り解釈するためのデータである。</a:t>
            </a:r>
            <a:br>
              <a:rPr lang="ja-JP" altLang="en-US" dirty="0" smtClean="0"/>
            </a:br>
            <a:r>
              <a:rPr lang="ja-JP" altLang="en-US" dirty="0" smtClean="0"/>
              <a:t>これら</a:t>
            </a:r>
            <a:r>
              <a:rPr lang="ja-JP" altLang="en-US" dirty="0"/>
              <a:t>のデータは、コンピュータが一意に識別できるべきである</a:t>
            </a:r>
            <a:r>
              <a:rPr lang="ja-JP" altLang="en-US" dirty="0" smtClean="0"/>
              <a:t>。</a:t>
            </a:r>
          </a:p>
          <a:p>
            <a:pPr lvl="1"/>
            <a:r>
              <a:rPr lang="ja-JP" altLang="en-US" dirty="0" smtClean="0"/>
              <a:t>オープンデータ</a:t>
            </a:r>
            <a:r>
              <a:rPr lang="ja-JP" altLang="en-US" dirty="0"/>
              <a:t>に含まれる実物や組織、場所等も、一意に識別されることが望ましい。これは、組織や場所が文字列で提供されている場合、以下のような問題が発生する可能性があるためである</a:t>
            </a:r>
            <a:r>
              <a:rPr lang="ja-JP" altLang="en-US" dirty="0" smtClean="0"/>
              <a:t>。</a:t>
            </a:r>
          </a:p>
          <a:p>
            <a:pPr marL="876300" lvl="2" indent="-342900">
              <a:buFont typeface="+mj-lt"/>
              <a:buAutoNum type="arabicPeriod"/>
            </a:pPr>
            <a:r>
              <a:rPr lang="ja-JP" altLang="en-US" dirty="0" smtClean="0"/>
              <a:t>情報</a:t>
            </a:r>
            <a:r>
              <a:rPr lang="ja-JP" altLang="en-US" dirty="0"/>
              <a:t>利用者のコンピュータは、表記の揺らぎにより同一の組織や場所を別物として解釈する可能性がある。</a:t>
            </a:r>
            <a:r>
              <a:rPr lang="ja-JP" altLang="en-US" dirty="0" smtClean="0"/>
              <a:t>（例</a:t>
            </a:r>
            <a:r>
              <a:rPr lang="ja-JP" altLang="en-US" dirty="0"/>
              <a:t>：「中央一丁目一番地一号」と「中央</a:t>
            </a:r>
            <a:r>
              <a:rPr lang="en-US" altLang="ja-JP" dirty="0"/>
              <a:t>1-1-1</a:t>
            </a:r>
            <a:r>
              <a:rPr lang="ja-JP" altLang="en-US" dirty="0"/>
              <a:t>」</a:t>
            </a:r>
            <a:r>
              <a:rPr lang="ja-JP" altLang="en-US" dirty="0" smtClean="0"/>
              <a:t>）</a:t>
            </a:r>
            <a:endParaRPr lang="ja-JP" altLang="en-US" dirty="0" smtClean="0">
              <a:solidFill>
                <a:srgbClr val="FF0000"/>
              </a:solidFill>
            </a:endParaRPr>
          </a:p>
          <a:p>
            <a:pPr marL="876300" lvl="2" indent="-342900">
              <a:buFont typeface="+mj-lt"/>
              <a:buAutoNum type="arabicPeriod"/>
            </a:pPr>
            <a:r>
              <a:rPr lang="ja-JP" altLang="en-US" dirty="0" smtClean="0"/>
              <a:t>情報</a:t>
            </a:r>
            <a:r>
              <a:rPr lang="ja-JP" altLang="en-US" dirty="0"/>
              <a:t>利用者のコンピュータは、同一名称だが違う意味である組織や場所を、文字列だけでは識別できない</a:t>
            </a:r>
            <a:r>
              <a:rPr lang="ja-JP" altLang="en-US" dirty="0" smtClean="0"/>
              <a:t>。</a:t>
            </a:r>
            <a:r>
              <a:rPr lang="ja-JP" altLang="en-US" dirty="0"/>
              <a:t>（</a:t>
            </a:r>
            <a:r>
              <a:rPr lang="ja-JP" altLang="en-US" dirty="0" smtClean="0"/>
              <a:t>例：全国</a:t>
            </a:r>
            <a:r>
              <a:rPr lang="ja-JP" altLang="en-US" dirty="0"/>
              <a:t>各所にある「中央一丁目」</a:t>
            </a:r>
            <a:r>
              <a:rPr lang="ja-JP" altLang="en-US" dirty="0" smtClean="0"/>
              <a:t>）</a:t>
            </a:r>
            <a:endParaRPr lang="ja-JP" altLang="en-US" dirty="0" smtClean="0">
              <a:solidFill>
                <a:srgbClr val="FF0000"/>
              </a:solidFill>
            </a:endParaRPr>
          </a:p>
          <a:p>
            <a:r>
              <a:rPr kumimoji="1" lang="ja-JP" altLang="en-US" dirty="0" smtClean="0"/>
              <a:t>識別子とコード</a:t>
            </a:r>
          </a:p>
          <a:p>
            <a:pPr lvl="1"/>
            <a:r>
              <a:rPr lang="ja-JP" altLang="en-US" dirty="0" smtClean="0"/>
              <a:t>コードとは</a:t>
            </a:r>
          </a:p>
          <a:p>
            <a:pPr lvl="2"/>
            <a:r>
              <a:rPr lang="ja-JP" altLang="en-US" dirty="0" smtClean="0"/>
              <a:t>カテゴリ化</a:t>
            </a:r>
            <a:r>
              <a:rPr lang="ja-JP" altLang="en-US" dirty="0"/>
              <a:t>される概念や事物に対して付与される</a:t>
            </a:r>
            <a:r>
              <a:rPr lang="ja-JP" altLang="en-US" dirty="0" smtClean="0"/>
              <a:t>番号。</a:t>
            </a:r>
          </a:p>
          <a:p>
            <a:pPr lvl="2"/>
            <a:r>
              <a:rPr lang="ja-JP" altLang="en-US" dirty="0" smtClean="0"/>
              <a:t>対象</a:t>
            </a:r>
            <a:r>
              <a:rPr lang="ja-JP" altLang="en-US" dirty="0"/>
              <a:t>とする概念や事物を短縮して符号化するために規定</a:t>
            </a:r>
            <a:r>
              <a:rPr lang="ja-JP" altLang="en-US" dirty="0" smtClean="0"/>
              <a:t>される。</a:t>
            </a:r>
          </a:p>
          <a:p>
            <a:pPr lvl="1"/>
            <a:r>
              <a:rPr kumimoji="1" lang="ja-JP" altLang="en-US" dirty="0" smtClean="0"/>
              <a:t>識別子とコードは異なる。</a:t>
            </a:r>
          </a:p>
          <a:p>
            <a:pPr lvl="2"/>
            <a:r>
              <a:rPr lang="ja-JP" altLang="en-US" dirty="0" smtClean="0"/>
              <a:t>コードには意味が付与されているが、識別子に意味が付与されているとは限らない。</a:t>
            </a:r>
          </a:p>
          <a:p>
            <a:pPr lvl="1"/>
            <a:r>
              <a:rPr kumimoji="1" lang="ja-JP" altLang="en-US" dirty="0" smtClean="0"/>
              <a:t>ただし、多くの場合、コードは識別子として機能する。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52</a:t>
            </a:fld>
            <a:endParaRPr lang="en-US" altLang="ja-JP" dirty="0"/>
          </a:p>
        </p:txBody>
      </p:sp>
    </p:spTree>
    <p:extLst>
      <p:ext uri="{BB962C8B-B14F-4D97-AF65-F5344CB8AC3E}">
        <p14:creationId xmlns:p14="http://schemas.microsoft.com/office/powerpoint/2010/main" val="1311062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latin typeface="+mn-lt"/>
              </a:rPr>
              <a:t>8.4 </a:t>
            </a:r>
            <a:r>
              <a:rPr lang="ja-JP" altLang="en-US" dirty="0" smtClean="0"/>
              <a:t>オープンデータの</a:t>
            </a:r>
            <a:r>
              <a:rPr lang="ja-JP" altLang="en-US" dirty="0"/>
              <a:t>技術レベル</a:t>
            </a:r>
            <a:endParaRPr kumimoji="1" lang="ja-JP" altLang="en-US" dirty="0"/>
          </a:p>
        </p:txBody>
      </p:sp>
      <p:sp>
        <p:nvSpPr>
          <p:cNvPr id="2" name="コンテンツ プレースホルダー 1"/>
          <p:cNvSpPr>
            <a:spLocks noGrp="1"/>
          </p:cNvSpPr>
          <p:nvPr>
            <p:ph sz="half" idx="2"/>
          </p:nvPr>
        </p:nvSpPr>
        <p:spPr>
          <a:xfrm>
            <a:off x="315789" y="4119280"/>
            <a:ext cx="9182040" cy="2334056"/>
          </a:xfrm>
        </p:spPr>
        <p:txBody>
          <a:bodyPr>
            <a:normAutofit fontScale="62500" lnSpcReduction="20000"/>
          </a:bodyPr>
          <a:lstStyle/>
          <a:p>
            <a:r>
              <a:rPr kumimoji="1" lang="ja-JP" altLang="en-US" dirty="0" smtClean="0"/>
              <a:t>データ・データカタログ・識別子のレベルを合わせる必要はない。</a:t>
            </a:r>
          </a:p>
          <a:p>
            <a:r>
              <a:rPr kumimoji="1" lang="en-US" altLang="ja-JP" dirty="0" smtClean="0"/>
              <a:t>Level1</a:t>
            </a:r>
            <a:r>
              <a:rPr lang="ja-JP" altLang="en-US" dirty="0" smtClean="0"/>
              <a:t>のメリット</a:t>
            </a:r>
          </a:p>
          <a:p>
            <a:pPr lvl="1"/>
            <a:r>
              <a:rPr lang="ja-JP" altLang="en-US" dirty="0"/>
              <a:t>情報利用者は、画像解析等の処理をすることなく、直接データを取得できる</a:t>
            </a:r>
            <a:r>
              <a:rPr lang="ja-JP" altLang="en-US" dirty="0" smtClean="0"/>
              <a:t>。</a:t>
            </a:r>
          </a:p>
          <a:p>
            <a:pPr lvl="1"/>
            <a:r>
              <a:rPr lang="ja-JP" altLang="en-US" dirty="0" smtClean="0"/>
              <a:t>データ</a:t>
            </a:r>
            <a:r>
              <a:rPr lang="ja-JP" altLang="en-US" dirty="0"/>
              <a:t>のありか等のメタデータを電子的に入手できるようになる</a:t>
            </a:r>
            <a:r>
              <a:rPr lang="ja-JP" altLang="en-US" dirty="0" smtClean="0"/>
              <a:t>。</a:t>
            </a:r>
          </a:p>
          <a:p>
            <a:r>
              <a:rPr kumimoji="1" lang="en-US" altLang="ja-JP" dirty="0" smtClean="0"/>
              <a:t>Level2</a:t>
            </a:r>
            <a:r>
              <a:rPr kumimoji="1" lang="ja-JP" altLang="en-US" dirty="0" smtClean="0"/>
              <a:t>のメリット</a:t>
            </a:r>
          </a:p>
          <a:p>
            <a:pPr lvl="1"/>
            <a:r>
              <a:rPr kumimoji="1" lang="ja-JP" altLang="en-US" dirty="0" smtClean="0"/>
              <a:t>データに対する機械判読性が高まる。</a:t>
            </a:r>
          </a:p>
          <a:p>
            <a:r>
              <a:rPr lang="en-US" altLang="ja-JP" dirty="0" smtClean="0"/>
              <a:t>Level3</a:t>
            </a:r>
            <a:r>
              <a:rPr lang="ja-JP" altLang="en-US" dirty="0" smtClean="0"/>
              <a:t>のメリット</a:t>
            </a:r>
          </a:p>
          <a:p>
            <a:pPr lvl="1"/>
            <a:r>
              <a:rPr kumimoji="1" lang="ja-JP" altLang="en-US" dirty="0" smtClean="0"/>
              <a:t>データの解釈効率や検索性が向上し、情報利用者のデータ利活用の効率が向上する。</a:t>
            </a:r>
          </a:p>
          <a:p>
            <a:r>
              <a:rPr lang="en-US" altLang="ja-JP" dirty="0" smtClean="0"/>
              <a:t>Level4</a:t>
            </a:r>
            <a:r>
              <a:rPr lang="ja-JP" altLang="en-US" dirty="0" smtClean="0"/>
              <a:t>のメリット</a:t>
            </a:r>
          </a:p>
          <a:p>
            <a:pPr lvl="1"/>
            <a:r>
              <a:rPr kumimoji="1" lang="ja-JP" altLang="en-US" dirty="0"/>
              <a:t>他の</a:t>
            </a:r>
            <a:r>
              <a:rPr kumimoji="1" lang="ja-JP" altLang="en-US" dirty="0" smtClean="0"/>
              <a:t>データとの横断検索等も容易になり、情報利用者によるデータ利用の幅が広がる。</a:t>
            </a:r>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53</a:t>
            </a:fld>
            <a:endParaRPr lang="en-US" altLang="ja-JP" dirty="0"/>
          </a:p>
        </p:txBody>
      </p:sp>
      <p:graphicFrame>
        <p:nvGraphicFramePr>
          <p:cNvPr id="7" name="コンテンツ プレースホルダー 9"/>
          <p:cNvGraphicFramePr>
            <a:graphicFrameLocks/>
          </p:cNvGraphicFramePr>
          <p:nvPr>
            <p:extLst>
              <p:ext uri="{D42A27DB-BD31-4B8C-83A1-F6EECF244321}">
                <p14:modId xmlns:p14="http://schemas.microsoft.com/office/powerpoint/2010/main" val="780685924"/>
              </p:ext>
            </p:extLst>
          </p:nvPr>
        </p:nvGraphicFramePr>
        <p:xfrm>
          <a:off x="272480" y="1052736"/>
          <a:ext cx="9183690" cy="3017520"/>
        </p:xfrm>
        <a:graphic>
          <a:graphicData uri="http://schemas.openxmlformats.org/drawingml/2006/table">
            <a:tbl>
              <a:tblPr firstRow="1" firstCol="1" bandRow="1">
                <a:tableStyleId>{5C22544A-7EE6-4342-B048-85BDC9FD1C3A}</a:tableStyleId>
              </a:tblPr>
              <a:tblGrid>
                <a:gridCol w="743737"/>
                <a:gridCol w="1436327"/>
                <a:gridCol w="1690567"/>
                <a:gridCol w="1748863"/>
                <a:gridCol w="1748863"/>
                <a:gridCol w="1815333"/>
              </a:tblGrid>
              <a:tr h="217681">
                <a:tc>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Level 0</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Level 1</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Level 2</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Level 3</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Level 4</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582333">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データ</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PDF</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や画像ファイルを</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で公開する。</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構造化されたデータを作成し、</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で公開する。</a:t>
                      </a:r>
                      <a:b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XLS,</a:t>
                      </a:r>
                      <a:r>
                        <a:rPr kumimoji="1" lang="en-US" altLang="ja-JP" sz="1200" baseline="0" dirty="0" smtClean="0">
                          <a:latin typeface="メイリオ" panose="020B0604030504040204" pitchFamily="50" charset="-128"/>
                          <a:ea typeface="メイリオ" panose="020B0604030504040204" pitchFamily="50" charset="-128"/>
                          <a:cs typeface="メイリオ" panose="020B0604030504040204" pitchFamily="50" charset="-128"/>
                        </a:rPr>
                        <a:t> DOC</a:t>
                      </a:r>
                      <a:r>
                        <a:rPr kumimoji="1" lang="ja-JP" altLang="en-US" sz="1200" baseline="0" dirty="0" smtClean="0">
                          <a:latin typeface="メイリオ" panose="020B0604030504040204" pitchFamily="50" charset="-128"/>
                          <a:ea typeface="メイリオ" panose="020B0604030504040204" pitchFamily="50" charset="-128"/>
                          <a:cs typeface="メイリオ" panose="020B0604030504040204" pitchFamily="50" charset="-128"/>
                        </a:rPr>
                        <a:t>等）</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just">
                        <a:spcAft>
                          <a:spcPts val="0"/>
                        </a:spcAft>
                      </a:pP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非独占の（標準化された）形式で公開する。（</a:t>
                      </a:r>
                      <a:r>
                        <a:rPr lang="en-US" sz="1200" kern="100" dirty="0">
                          <a:effectLst/>
                          <a:latin typeface="メイリオ" panose="020B0604030504040204" pitchFamily="50" charset="-128"/>
                          <a:ea typeface="メイリオ" panose="020B0604030504040204" pitchFamily="50" charset="-128"/>
                          <a:cs typeface="Times New Roman" panose="02020603050405020304" pitchFamily="18" charset="0"/>
                        </a:rPr>
                        <a:t>CSV</a:t>
                      </a: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等）</a:t>
                      </a:r>
                    </a:p>
                  </a:txBody>
                  <a:tcPr marL="90170" marR="90170" marT="46990" marB="46990"/>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機械判読に適したデータを作成し、公開する。</a:t>
                      </a:r>
                      <a:b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章参照）</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RDF</a:t>
                      </a:r>
                      <a:r>
                        <a:rPr kumimoji="1" lang="ja-JP" altLang="en-US" sz="1200" dirty="0" err="1"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XML</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等の技術を導入したデータを作成し、</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API</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を実装して公開する。</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582333">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データカタログ</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存在しない。</a:t>
                      </a:r>
                      <a:endParaRPr kumimoji="1" lang="ja-JP" altLang="en-US"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カタログを表形式データ（</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CSV</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等）として作成し、公開する。</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just">
                        <a:spcAft>
                          <a:spcPts val="0"/>
                        </a:spcAft>
                      </a:pPr>
                      <a:r>
                        <a:rPr lang="en-US" sz="1200" kern="100" dirty="0">
                          <a:effectLst/>
                          <a:latin typeface="メイリオ" panose="020B0604030504040204" pitchFamily="50" charset="-128"/>
                          <a:ea typeface="メイリオ" panose="020B0604030504040204" pitchFamily="50" charset="-128"/>
                          <a:cs typeface="Times New Roman" panose="02020603050405020304" pitchFamily="18" charset="0"/>
                        </a:rPr>
                        <a:t>Level 1</a:t>
                      </a: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と同じ。</a:t>
                      </a:r>
                    </a:p>
                  </a:txBody>
                  <a:tcPr marL="90170" marR="90170" marT="46990" marB="46990"/>
                </a:tc>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データカタログシステムを導入する。</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RDF</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や</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SPARQL</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等を利用したメタデータ検索機能を提供する。</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454375">
                <a:tc>
                  <a:txBody>
                    <a:bodyPr/>
                    <a:lstStyle/>
                    <a:p>
                      <a:pPr algn="just">
                        <a:spcAft>
                          <a:spcPts val="0"/>
                        </a:spcAft>
                      </a:pPr>
                      <a:r>
                        <a:rPr lang="ja-JP" sz="1200" b="1" kern="100" dirty="0">
                          <a:solidFill>
                            <a:srgbClr val="FFFFFF"/>
                          </a:solidFill>
                          <a:effectLst/>
                          <a:latin typeface="メイリオ" panose="020B0604030504040204" pitchFamily="50" charset="-128"/>
                          <a:ea typeface="メイリオ" panose="020B0604030504040204" pitchFamily="50" charset="-128"/>
                          <a:cs typeface="Times New Roman" panose="02020603050405020304" pitchFamily="18" charset="0"/>
                        </a:rPr>
                        <a:t>識別子</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a:tc>
                <a:tc>
                  <a:txBody>
                    <a:bodyPr/>
                    <a:lstStyle/>
                    <a:p>
                      <a:pPr algn="just">
                        <a:spcAft>
                          <a:spcPts val="0"/>
                        </a:spcAft>
                      </a:pPr>
                      <a:r>
                        <a:rPr lang="ja-JP" sz="1200" kern="100">
                          <a:effectLst/>
                          <a:latin typeface="メイリオ" panose="020B0604030504040204" pitchFamily="50" charset="-128"/>
                          <a:ea typeface="メイリオ" panose="020B0604030504040204" pitchFamily="50" charset="-128"/>
                          <a:cs typeface="Times New Roman" panose="02020603050405020304" pitchFamily="18" charset="0"/>
                        </a:rPr>
                        <a:t>何らかの手段で識別されている。</a:t>
                      </a:r>
                    </a:p>
                  </a:txBody>
                  <a:tcPr/>
                </a:tc>
                <a:tc>
                  <a:txBody>
                    <a:bodyPr/>
                    <a:lstStyle/>
                    <a:p>
                      <a:pPr algn="just">
                        <a:spcAft>
                          <a:spcPts val="0"/>
                        </a:spcAft>
                      </a:pPr>
                      <a:r>
                        <a:rPr lang="en-US" sz="1200" kern="100" dirty="0">
                          <a:effectLst/>
                          <a:latin typeface="メイリオ" panose="020B0604030504040204" pitchFamily="50" charset="-128"/>
                          <a:ea typeface="メイリオ" panose="020B0604030504040204" pitchFamily="50" charset="-128"/>
                          <a:cs typeface="Times New Roman" panose="02020603050405020304" pitchFamily="18" charset="0"/>
                        </a:rPr>
                        <a:t>Level 0</a:t>
                      </a: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と同じ。</a:t>
                      </a:r>
                    </a:p>
                  </a:txBody>
                  <a:tcPr/>
                </a:tc>
                <a:tc>
                  <a:txBody>
                    <a:bodyPr/>
                    <a:lstStyle/>
                    <a:p>
                      <a:pPr algn="just">
                        <a:spcAft>
                          <a:spcPts val="0"/>
                        </a:spcAft>
                      </a:pPr>
                      <a:r>
                        <a:rPr lang="en-US" sz="1200" kern="100">
                          <a:effectLst/>
                          <a:latin typeface="メイリオ" panose="020B0604030504040204" pitchFamily="50" charset="-128"/>
                          <a:ea typeface="メイリオ" panose="020B0604030504040204" pitchFamily="50" charset="-128"/>
                          <a:cs typeface="Times New Roman" panose="02020603050405020304" pitchFamily="18" charset="0"/>
                        </a:rPr>
                        <a:t>Level 0</a:t>
                      </a:r>
                      <a:r>
                        <a:rPr lang="ja-JP" sz="1200" kern="100">
                          <a:effectLst/>
                          <a:latin typeface="メイリオ" panose="020B0604030504040204" pitchFamily="50" charset="-128"/>
                          <a:ea typeface="メイリオ" panose="020B0604030504040204" pitchFamily="50" charset="-128"/>
                          <a:cs typeface="Times New Roman" panose="02020603050405020304" pitchFamily="18" charset="0"/>
                        </a:rPr>
                        <a:t>と同じ。</a:t>
                      </a:r>
                    </a:p>
                  </a:txBody>
                  <a:tcPr marL="90170" marR="90170" marT="46990" marB="46990"/>
                </a:tc>
                <a:tc>
                  <a:txBody>
                    <a:bodyPr/>
                    <a:lstStyle/>
                    <a:p>
                      <a:pPr algn="just">
                        <a:spcAft>
                          <a:spcPts val="0"/>
                        </a:spcAft>
                      </a:pPr>
                      <a:r>
                        <a:rPr lang="en-US" sz="1200" kern="100">
                          <a:effectLst/>
                          <a:latin typeface="メイリオ" panose="020B0604030504040204" pitchFamily="50" charset="-128"/>
                          <a:ea typeface="メイリオ" panose="020B0604030504040204" pitchFamily="50" charset="-128"/>
                          <a:cs typeface="Times New Roman" panose="02020603050405020304" pitchFamily="18" charset="0"/>
                        </a:rPr>
                        <a:t>URL</a:t>
                      </a:r>
                      <a:r>
                        <a:rPr lang="ja-JP" sz="1200" kern="100">
                          <a:effectLst/>
                          <a:latin typeface="メイリオ" panose="020B0604030504040204" pitchFamily="50" charset="-128"/>
                          <a:ea typeface="メイリオ" panose="020B0604030504040204" pitchFamily="50" charset="-128"/>
                          <a:cs typeface="Times New Roman" panose="02020603050405020304" pitchFamily="18" charset="0"/>
                        </a:rPr>
                        <a:t>により識別されている。</a:t>
                      </a:r>
                    </a:p>
                  </a:txBody>
                  <a:tcPr/>
                </a:tc>
                <a:tc>
                  <a:txBody>
                    <a:bodyPr/>
                    <a:lstStyle/>
                    <a:p>
                      <a:pPr algn="just">
                        <a:spcAft>
                          <a:spcPts val="0"/>
                        </a:spcAft>
                      </a:pP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グローバルな体系に基づく識別子を利用する。</a:t>
                      </a:r>
                    </a:p>
                  </a:txBody>
                  <a:tcPr/>
                </a:tc>
              </a:tr>
              <a:tr h="323518">
                <a:tc>
                  <a:txBody>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必要なツール</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サーバ</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サーバ</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just">
                        <a:spcAft>
                          <a:spcPts val="0"/>
                        </a:spcAft>
                      </a:pPr>
                      <a:r>
                        <a:rPr lang="en-US" sz="1200" kern="100" dirty="0">
                          <a:effectLst/>
                          <a:latin typeface="メイリオ" panose="020B0604030504040204" pitchFamily="50" charset="-128"/>
                          <a:ea typeface="メイリオ" panose="020B0604030504040204" pitchFamily="50" charset="-128"/>
                          <a:cs typeface="Times New Roman" panose="02020603050405020304" pitchFamily="18" charset="0"/>
                        </a:rPr>
                        <a:t>Web</a:t>
                      </a:r>
                      <a:r>
                        <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rPr>
                        <a:t>サーバ</a:t>
                      </a:r>
                    </a:p>
                  </a:txBody>
                  <a:tcPr marL="90170" marR="90170" marT="46990" marB="46990"/>
                </a:tc>
                <a:tc>
                  <a:txBody>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サーバ＋データカタログシステム等</a:t>
                      </a:r>
                      <a:endParaRPr kumimoji="1" lang="ja-JP" altLang="en-US"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サーバ＋データカタログシステム＋情報流通連携基盤等</a:t>
                      </a:r>
                      <a:endParaRPr kumimoji="1" lang="ja-JP" altLang="en-US"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spTree>
    <p:extLst>
      <p:ext uri="{BB962C8B-B14F-4D97-AF65-F5344CB8AC3E}">
        <p14:creationId xmlns:p14="http://schemas.microsoft.com/office/powerpoint/2010/main" val="3412286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8.5 </a:t>
            </a:r>
            <a:r>
              <a:rPr lang="ja-JP" altLang="en-US" dirty="0" smtClean="0"/>
              <a:t>オープンデータ</a:t>
            </a:r>
            <a:r>
              <a:rPr lang="ja-JP" altLang="en-US" dirty="0"/>
              <a:t>の管理ポリシとメタデータの付与方法</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オープンデータの登録ポリシには</a:t>
            </a:r>
            <a:r>
              <a:rPr kumimoji="1" lang="en-US" altLang="ja-JP" dirty="0" smtClean="0"/>
              <a:t>2</a:t>
            </a:r>
            <a:r>
              <a:rPr kumimoji="1" lang="ja-JP" altLang="en-US" dirty="0" smtClean="0"/>
              <a:t>通りある</a:t>
            </a:r>
          </a:p>
          <a:p>
            <a:pPr marL="698500" lvl="1" indent="-342900">
              <a:buFont typeface="+mj-lt"/>
              <a:buAutoNum type="arabicPeriod"/>
            </a:pPr>
            <a:r>
              <a:rPr kumimoji="1" lang="ja-JP" altLang="en-US" dirty="0" smtClean="0"/>
              <a:t>集中登録方式</a:t>
            </a:r>
          </a:p>
          <a:p>
            <a:pPr lvl="2"/>
            <a:r>
              <a:rPr lang="ja-JP" altLang="en-US" dirty="0"/>
              <a:t>システム管理者や、</a:t>
            </a:r>
            <a:r>
              <a:rPr lang="ja-JP" altLang="en-US" dirty="0" smtClean="0"/>
              <a:t>オープンデータにすることを</a:t>
            </a:r>
            <a:r>
              <a:rPr lang="ja-JP" altLang="en-US" dirty="0"/>
              <a:t>行う独立した組織が、</a:t>
            </a:r>
            <a:r>
              <a:rPr lang="ja-JP" altLang="en-US" dirty="0" smtClean="0"/>
              <a:t>各組織・部署から</a:t>
            </a:r>
            <a:r>
              <a:rPr lang="ja-JP" altLang="en-US" dirty="0"/>
              <a:t>データを集めて公開する</a:t>
            </a:r>
            <a:r>
              <a:rPr lang="ja-JP" altLang="en-US" dirty="0" smtClean="0"/>
              <a:t>手法。</a:t>
            </a:r>
          </a:p>
          <a:p>
            <a:pPr lvl="2"/>
            <a:r>
              <a:rPr lang="ja-JP" altLang="en-US" dirty="0" smtClean="0"/>
              <a:t>この方式では、データ</a:t>
            </a:r>
            <a:r>
              <a:rPr lang="ja-JP" altLang="en-US" dirty="0"/>
              <a:t>を集める際に</a:t>
            </a:r>
            <a:r>
              <a:rPr lang="ja-JP" altLang="en-US" dirty="0" smtClean="0"/>
              <a:t>メタデータもまとめて</a:t>
            </a:r>
            <a:r>
              <a:rPr lang="ja-JP" altLang="en-US" dirty="0"/>
              <a:t>収集すること</a:t>
            </a:r>
            <a:r>
              <a:rPr lang="ja-JP" altLang="en-US" dirty="0" smtClean="0"/>
              <a:t>が望ましい。</a:t>
            </a:r>
            <a:endParaRPr kumimoji="1" lang="ja-JP" altLang="en-US" dirty="0" smtClean="0"/>
          </a:p>
          <a:p>
            <a:pPr marL="698500" lvl="1" indent="-342900">
              <a:buFont typeface="+mj-lt"/>
              <a:buAutoNum type="arabicPeriod"/>
            </a:pPr>
            <a:r>
              <a:rPr kumimoji="1" lang="ja-JP" altLang="en-US" dirty="0" smtClean="0"/>
              <a:t>分散登録方式</a:t>
            </a:r>
          </a:p>
          <a:p>
            <a:pPr lvl="2"/>
            <a:r>
              <a:rPr lang="ja-JP" altLang="en-US" dirty="0"/>
              <a:t>各組織・部局が自ら、何らかのシステムを利用して直接オープンデータを登録・管理する</a:t>
            </a:r>
            <a:r>
              <a:rPr lang="ja-JP" altLang="en-US" dirty="0" smtClean="0"/>
              <a:t>手法。</a:t>
            </a:r>
          </a:p>
          <a:p>
            <a:pPr lvl="2"/>
            <a:r>
              <a:rPr lang="ja-JP" altLang="en-US" dirty="0"/>
              <a:t>この方式では、担当組織がオープンデータを作成する際に、メタデータもまとめて作成できることが望ましい</a:t>
            </a:r>
            <a:r>
              <a:rPr lang="ja-JP" altLang="en-US" dirty="0" smtClean="0"/>
              <a:t>。</a:t>
            </a:r>
          </a:p>
          <a:p>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54</a:t>
            </a:fld>
            <a:endParaRPr lang="en-US" altLang="ja-JP" dirty="0"/>
          </a:p>
        </p:txBody>
      </p:sp>
    </p:spTree>
    <p:extLst>
      <p:ext uri="{BB962C8B-B14F-4D97-AF65-F5344CB8AC3E}">
        <p14:creationId xmlns:p14="http://schemas.microsoft.com/office/powerpoint/2010/main" val="1930545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8.5 </a:t>
            </a:r>
            <a:r>
              <a:rPr lang="ja-JP" altLang="en-US" dirty="0"/>
              <a:t>オープンデータの管理ポリシとメタデータの付与方法</a:t>
            </a:r>
            <a:endParaRPr kumimoji="1" lang="ja-JP" altLang="en-US" dirty="0"/>
          </a:p>
        </p:txBody>
      </p:sp>
      <p:sp>
        <p:nvSpPr>
          <p:cNvPr id="3" name="コンテンツ プレースホルダー 2"/>
          <p:cNvSpPr>
            <a:spLocks noGrp="1"/>
          </p:cNvSpPr>
          <p:nvPr>
            <p:ph idx="1"/>
          </p:nvPr>
        </p:nvSpPr>
        <p:spPr/>
        <p:txBody>
          <a:bodyPr/>
          <a:lstStyle/>
          <a:p>
            <a:r>
              <a:rPr lang="en-US" altLang="ja-JP" dirty="0"/>
              <a:t>Apache </a:t>
            </a:r>
            <a:r>
              <a:rPr lang="en-US" altLang="ja-JP" dirty="0" err="1" smtClean="0"/>
              <a:t>Tika</a:t>
            </a:r>
            <a:r>
              <a:rPr lang="en-US" altLang="ja-JP" baseline="30000" dirty="0" smtClean="0"/>
              <a:t>(*)</a:t>
            </a:r>
            <a:r>
              <a:rPr lang="ja-JP" altLang="en-US" dirty="0" smtClean="0"/>
              <a:t>を</a:t>
            </a:r>
            <a:r>
              <a:rPr lang="ja-JP" altLang="en-US" dirty="0"/>
              <a:t>利用して、ファイルのメタデータを自動収集する例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55</a:t>
            </a:fld>
            <a:endParaRPr lang="en-US" altLang="ja-JP"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72" y="1499300"/>
            <a:ext cx="328136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568" y="2126199"/>
            <a:ext cx="3800872" cy="2109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3481835" y="1541691"/>
            <a:ext cx="1876219" cy="461665"/>
          </a:xfrm>
          <a:prstGeom prst="rect">
            <a:avLst/>
          </a:prstGeom>
          <a:noFill/>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Open Office 4</a:t>
            </a:r>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Writer</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の</a:t>
            </a:r>
            <a:endPar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文書プロパティ画面</a:t>
            </a:r>
          </a:p>
        </p:txBody>
      </p:sp>
      <p:sp>
        <p:nvSpPr>
          <p:cNvPr id="8" name="下矢印 7"/>
          <p:cNvSpPr/>
          <p:nvPr/>
        </p:nvSpPr>
        <p:spPr bwMode="auto">
          <a:xfrm>
            <a:off x="3368824" y="4307612"/>
            <a:ext cx="648072" cy="587097"/>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9" name="テキスト ボックス 8"/>
          <p:cNvSpPr txBox="1"/>
          <p:nvPr/>
        </p:nvSpPr>
        <p:spPr>
          <a:xfrm>
            <a:off x="1640632" y="4235604"/>
            <a:ext cx="1980029" cy="523220"/>
          </a:xfrm>
          <a:prstGeom prst="rect">
            <a:avLst/>
          </a:prstGeom>
          <a:noFill/>
        </p:spPr>
        <p:txBody>
          <a:bodyPr wrap="none" rtlCol="0">
            <a:spAutoFit/>
          </a:bodyPr>
          <a:lstStyle/>
          <a:p>
            <a:pPr algn="l"/>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この文書形式データを</a:t>
            </a:r>
          </a:p>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Apache </a:t>
            </a:r>
            <a:r>
              <a:rPr kumimoji="1" lang="en-US" altLang="ja-JP" sz="1400" dirty="0" err="1"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Tika</a:t>
            </a: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で解析</a:t>
            </a:r>
          </a:p>
        </p:txBody>
      </p:sp>
      <p:sp>
        <p:nvSpPr>
          <p:cNvPr id="10" name="テキスト ボックス 9"/>
          <p:cNvSpPr txBox="1"/>
          <p:nvPr/>
        </p:nvSpPr>
        <p:spPr>
          <a:xfrm>
            <a:off x="2504728" y="4955684"/>
            <a:ext cx="4257897" cy="1569660"/>
          </a:xfrm>
          <a:prstGeom prst="rect">
            <a:avLst/>
          </a:prstGeom>
          <a:solidFill>
            <a:schemeClr val="tx1"/>
          </a:solidFill>
          <a:ln>
            <a:solidFill>
              <a:schemeClr val="bg1"/>
            </a:solidFill>
          </a:ln>
          <a:effectLst>
            <a:outerShdw blurRad="50800" dist="38100" dir="2700000" algn="tl" rotWithShape="0">
              <a:prstClr val="black">
                <a:alpha val="40000"/>
              </a:prstClr>
            </a:outerShdw>
          </a:effectLst>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err="1">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dc:creator</a:t>
            </a:r>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オープンデータ流通推進コンソーシアム</a:t>
            </a:r>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err="1">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dc:title</a:t>
            </a:r>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オープンデータ技術ガイド</a:t>
            </a:r>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dcterms:created":"</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2014-01-27Txx:xx:xx", </a:t>
            </a:r>
            <a:endPar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dcterms:modified":"</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2014-01-27Txx:xx:xx",</a:t>
            </a: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0195" y="1763895"/>
            <a:ext cx="2423245" cy="2471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6055420" y="1495817"/>
            <a:ext cx="3290068" cy="276999"/>
          </a:xfrm>
          <a:prstGeom prst="rect">
            <a:avLst/>
          </a:prstGeom>
          <a:noFill/>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Microsoft Word 2010</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の文書プロパティ画面</a:t>
            </a:r>
          </a:p>
        </p:txBody>
      </p:sp>
      <p:sp>
        <p:nvSpPr>
          <p:cNvPr id="13" name="下矢印 12"/>
          <p:cNvSpPr/>
          <p:nvPr/>
        </p:nvSpPr>
        <p:spPr bwMode="auto">
          <a:xfrm>
            <a:off x="6609184" y="4307612"/>
            <a:ext cx="648072" cy="587097"/>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4" name="テキスト ボックス 13"/>
          <p:cNvSpPr txBox="1"/>
          <p:nvPr/>
        </p:nvSpPr>
        <p:spPr>
          <a:xfrm>
            <a:off x="7149435" y="4235604"/>
            <a:ext cx="1980029" cy="523220"/>
          </a:xfrm>
          <a:prstGeom prst="rect">
            <a:avLst/>
          </a:prstGeom>
          <a:noFill/>
        </p:spPr>
        <p:txBody>
          <a:bodyPr wrap="none" rtlCol="0">
            <a:spAutoFit/>
          </a:bodyPr>
          <a:lstStyle/>
          <a:p>
            <a:pPr algn="l"/>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この文書形式データを</a:t>
            </a:r>
          </a:p>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Apache </a:t>
            </a:r>
            <a:r>
              <a:rPr kumimoji="1" lang="en-US" altLang="ja-JP" sz="1400" dirty="0" err="1"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Tika</a:t>
            </a: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で解析</a:t>
            </a:r>
          </a:p>
        </p:txBody>
      </p:sp>
      <p:sp>
        <p:nvSpPr>
          <p:cNvPr id="15" name="テキスト ボックス 14"/>
          <p:cNvSpPr txBox="1"/>
          <p:nvPr/>
        </p:nvSpPr>
        <p:spPr>
          <a:xfrm>
            <a:off x="1722512" y="5342439"/>
            <a:ext cx="797013" cy="276999"/>
          </a:xfrm>
          <a:prstGeom prst="rect">
            <a:avLst/>
          </a:prstGeom>
          <a:noFill/>
        </p:spPr>
        <p:txBody>
          <a:bodyPr wrap="none" rtlCol="0">
            <a:spAutoFit/>
          </a:bodyPr>
          <a:lstStyle/>
          <a:p>
            <a:pPr algn="r"/>
            <a:r>
              <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作成者</a:t>
            </a:r>
            <a:r>
              <a:rPr kumimoji="1" lang="en-US" altLang="ja-JP"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endPar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1568624" y="5475422"/>
            <a:ext cx="950901" cy="276999"/>
          </a:xfrm>
          <a:prstGeom prst="rect">
            <a:avLst/>
          </a:prstGeom>
          <a:noFill/>
        </p:spPr>
        <p:txBody>
          <a:bodyPr wrap="none" rtlCol="0">
            <a:spAutoFit/>
          </a:bodyPr>
          <a:lstStyle/>
          <a:p>
            <a:pPr algn="r"/>
            <a:r>
              <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タイトル</a:t>
            </a:r>
            <a:r>
              <a:rPr kumimoji="1" lang="en-US" altLang="ja-JP"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endPar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1568624" y="5702479"/>
            <a:ext cx="950901" cy="276999"/>
          </a:xfrm>
          <a:prstGeom prst="rect">
            <a:avLst/>
          </a:prstGeom>
          <a:noFill/>
        </p:spPr>
        <p:txBody>
          <a:bodyPr wrap="none" rtlCol="0">
            <a:spAutoFit/>
          </a:bodyPr>
          <a:lstStyle/>
          <a:p>
            <a:pPr algn="r"/>
            <a:r>
              <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作成日時</a:t>
            </a:r>
            <a:r>
              <a:rPr kumimoji="1" lang="en-US" altLang="ja-JP"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endPar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1260847" y="5907470"/>
            <a:ext cx="1258678" cy="276999"/>
          </a:xfrm>
          <a:prstGeom prst="rect">
            <a:avLst/>
          </a:prstGeom>
          <a:noFill/>
        </p:spPr>
        <p:txBody>
          <a:bodyPr wrap="none" rtlCol="0">
            <a:spAutoFit/>
          </a:bodyPr>
          <a:lstStyle/>
          <a:p>
            <a:pPr algn="r"/>
            <a:r>
              <a:rPr kumimoji="1" lang="ja-JP" altLang="en-US"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最終更新</a:t>
            </a:r>
            <a:r>
              <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日時</a:t>
            </a:r>
            <a:r>
              <a:rPr kumimoji="1" lang="en-US" altLang="ja-JP"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endPar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7821775" y="6308632"/>
            <a:ext cx="2084225" cy="276999"/>
          </a:xfrm>
          <a:prstGeom prst="rect">
            <a:avLst/>
          </a:prstGeom>
          <a:noFill/>
        </p:spPr>
        <p:txBody>
          <a:bodyPr wrap="none" rtlCol="0">
            <a:spAutoFit/>
          </a:bodyPr>
          <a:lstStyle/>
          <a:p>
            <a:pPr algn="l"/>
            <a:r>
              <a:rPr kumimoji="1" lang="en-US" altLang="ja-JP" sz="12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http://tika.apache.org</a:t>
            </a:r>
            <a:endPar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48780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9</a:t>
            </a:r>
            <a:r>
              <a:rPr lang="ja-JP" altLang="en-US" dirty="0" smtClean="0"/>
              <a:t>章 オープンデータの</a:t>
            </a:r>
            <a:r>
              <a:rPr lang="ja-JP" altLang="en-US" dirty="0"/>
              <a:t>ための技術的</a:t>
            </a:r>
            <a:r>
              <a:rPr lang="ja-JP" altLang="en-US" dirty="0" smtClean="0"/>
              <a:t>指針</a:t>
            </a:r>
            <a:endParaRPr kumimoji="1" lang="ja-JP" altLang="en-US" dirty="0"/>
          </a:p>
        </p:txBody>
      </p:sp>
      <p:sp>
        <p:nvSpPr>
          <p:cNvPr id="3" name="コンテンツ プレースホルダー 2"/>
          <p:cNvSpPr>
            <a:spLocks noGrp="1"/>
          </p:cNvSpPr>
          <p:nvPr>
            <p:ph idx="1"/>
          </p:nvPr>
        </p:nvSpPr>
        <p:spPr/>
        <p:txBody>
          <a:bodyPr/>
          <a:lstStyle/>
          <a:p>
            <a:r>
              <a:rPr lang="ja-JP" altLang="en-US" dirty="0"/>
              <a:t>本章</a:t>
            </a:r>
            <a:r>
              <a:rPr lang="ja-JP" altLang="en-US" dirty="0" smtClean="0"/>
              <a:t>の概要</a:t>
            </a:r>
          </a:p>
          <a:p>
            <a:pPr lvl="1"/>
            <a:r>
              <a:rPr lang="ja-JP" altLang="en-US" dirty="0"/>
              <a:t>機械判読に適したオープンデータを作成・編集するための技術的な指針を、識別子、ファイル形式及びデータの</a:t>
            </a:r>
            <a:r>
              <a:rPr lang="en-US" altLang="ja-JP" dirty="0"/>
              <a:t>3</a:t>
            </a:r>
            <a:r>
              <a:rPr lang="ja-JP" altLang="en-US" dirty="0"/>
              <a:t>項目に関して示す。</a:t>
            </a:r>
            <a:endParaRPr lang="ja-JP" altLang="en-US" dirty="0" smtClean="0"/>
          </a:p>
          <a:p>
            <a:r>
              <a:rPr lang="ja-JP" altLang="en-US" dirty="0"/>
              <a:t>本章</a:t>
            </a:r>
            <a:r>
              <a:rPr lang="ja-JP" altLang="en-US" dirty="0" smtClean="0"/>
              <a:t>の構成</a:t>
            </a:r>
          </a:p>
          <a:p>
            <a:pPr marL="698500" lvl="1" indent="-342900">
              <a:buFont typeface="+mj-lt"/>
              <a:buAutoNum type="arabicPeriod"/>
            </a:pPr>
            <a:r>
              <a:rPr kumimoji="1" lang="ja-JP" altLang="en-US" dirty="0" smtClean="0"/>
              <a:t>識別子に関する指針</a:t>
            </a:r>
          </a:p>
          <a:p>
            <a:pPr lvl="2"/>
            <a:r>
              <a:rPr lang="ja-JP" altLang="en-US" dirty="0" smtClean="0"/>
              <a:t>オープンデータを識別する識別子が満たすべき性質と、それを満たすための手法を解説する。</a:t>
            </a:r>
            <a:endParaRPr kumimoji="1" lang="ja-JP" altLang="en-US" dirty="0" smtClean="0"/>
          </a:p>
          <a:p>
            <a:pPr marL="698500" lvl="1" indent="-342900">
              <a:buFont typeface="+mj-lt"/>
              <a:buAutoNum type="arabicPeriod"/>
            </a:pPr>
            <a:r>
              <a:rPr kumimoji="1" lang="ja-JP" altLang="en-US" dirty="0" smtClean="0"/>
              <a:t>ファイル形式に関する指針</a:t>
            </a:r>
          </a:p>
          <a:p>
            <a:pPr lvl="2"/>
            <a:r>
              <a:rPr lang="ja-JP" altLang="en-US" dirty="0" smtClean="0"/>
              <a:t>公開するデータのファイル形式は、機械判読性の高い形式を利用することが望ましい。</a:t>
            </a:r>
          </a:p>
          <a:p>
            <a:pPr lvl="2"/>
            <a:r>
              <a:rPr kumimoji="1" lang="ja-JP" altLang="en-US" dirty="0" smtClean="0"/>
              <a:t>オープンデータの技術レベルに基づいて、代表的なファイル形式を整理して示す。</a:t>
            </a:r>
          </a:p>
          <a:p>
            <a:pPr marL="698500" lvl="1" indent="-342900">
              <a:buFont typeface="+mj-lt"/>
              <a:buAutoNum type="arabicPeriod"/>
            </a:pPr>
            <a:r>
              <a:rPr kumimoji="1" lang="ja-JP" altLang="en-US" dirty="0" smtClean="0"/>
              <a:t>データに関する指針</a:t>
            </a:r>
          </a:p>
          <a:p>
            <a:pPr lvl="2"/>
            <a:r>
              <a:rPr lang="ja-JP" altLang="en-US" dirty="0" smtClean="0"/>
              <a:t>表</a:t>
            </a:r>
            <a:r>
              <a:rPr lang="ja-JP" altLang="en-US" dirty="0"/>
              <a:t>形式</a:t>
            </a:r>
            <a:r>
              <a:rPr lang="ja-JP" altLang="en-US" dirty="0" smtClean="0"/>
              <a:t>データ・文書形式データ・</a:t>
            </a:r>
            <a:r>
              <a:rPr lang="zh-TW" altLang="en-US" dirty="0" smtClean="0"/>
              <a:t>地理空間情報</a:t>
            </a:r>
            <a:r>
              <a:rPr lang="ja-JP" altLang="en-US" dirty="0" smtClean="0"/>
              <a:t>・リアルタイムデータのそれぞれについて、</a:t>
            </a:r>
            <a:br>
              <a:rPr lang="ja-JP" altLang="en-US" dirty="0" smtClean="0"/>
            </a:br>
            <a:r>
              <a:rPr lang="ja-JP" altLang="en-US" dirty="0" smtClean="0"/>
              <a:t>機械判読性の高いデータを作成・編集する際の指針を示す。</a:t>
            </a:r>
            <a:endParaRPr lang="ja-JP" altLang="en-US" dirty="0"/>
          </a:p>
          <a:p>
            <a:pPr lvl="2"/>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56</a:t>
            </a:fld>
            <a:endParaRPr lang="en-US" altLang="ja-JP" dirty="0"/>
          </a:p>
        </p:txBody>
      </p:sp>
    </p:spTree>
    <p:extLst>
      <p:ext uri="{BB962C8B-B14F-4D97-AF65-F5344CB8AC3E}">
        <p14:creationId xmlns:p14="http://schemas.microsoft.com/office/powerpoint/2010/main" val="14615917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9</a:t>
            </a:r>
            <a:r>
              <a:rPr kumimoji="1" lang="en-US" altLang="ja-JP" dirty="0" smtClean="0"/>
              <a:t>.1 </a:t>
            </a:r>
            <a:r>
              <a:rPr kumimoji="1" lang="ja-JP" altLang="en-US" dirty="0" smtClean="0"/>
              <a:t>識別子に関する指針</a:t>
            </a:r>
            <a:endParaRPr kumimoji="1" lang="ja-JP" altLang="en-US" dirty="0"/>
          </a:p>
        </p:txBody>
      </p:sp>
      <p:sp>
        <p:nvSpPr>
          <p:cNvPr id="3" name="コンテンツ プレースホルダー 2"/>
          <p:cNvSpPr>
            <a:spLocks noGrp="1"/>
          </p:cNvSpPr>
          <p:nvPr>
            <p:ph idx="1"/>
          </p:nvPr>
        </p:nvSpPr>
        <p:spPr>
          <a:xfrm>
            <a:off x="351414" y="1143000"/>
            <a:ext cx="9426122" cy="5268127"/>
          </a:xfrm>
        </p:spPr>
        <p:txBody>
          <a:bodyPr>
            <a:normAutofit/>
          </a:bodyPr>
          <a:lstStyle/>
          <a:p>
            <a:r>
              <a:rPr lang="ja-JP" altLang="en-US" dirty="0"/>
              <a:t>オープンデータにとっての</a:t>
            </a:r>
            <a:r>
              <a:rPr lang="ja-JP" altLang="en-US" dirty="0" smtClean="0"/>
              <a:t>識別子が満たすべき性質</a:t>
            </a:r>
            <a:endParaRPr lang="en-US" altLang="ja-JP" dirty="0"/>
          </a:p>
          <a:p>
            <a:pPr marL="698500" lvl="1" indent="-342900">
              <a:buFont typeface="+mj-lt"/>
              <a:buAutoNum type="arabicPeriod"/>
            </a:pPr>
            <a:r>
              <a:rPr lang="ja-JP" altLang="en-US" dirty="0" smtClean="0"/>
              <a:t>ユニークであること。</a:t>
            </a:r>
          </a:p>
          <a:p>
            <a:pPr marL="698500" lvl="1" indent="-342900">
              <a:buFont typeface="+mj-lt"/>
              <a:buAutoNum type="arabicPeriod"/>
            </a:pPr>
            <a:r>
              <a:rPr lang="ja-JP" altLang="en-US" dirty="0"/>
              <a:t>共通</a:t>
            </a:r>
            <a:r>
              <a:rPr lang="ja-JP" altLang="en-US" dirty="0" smtClean="0"/>
              <a:t>に利用できる体系であること。</a:t>
            </a:r>
          </a:p>
          <a:p>
            <a:r>
              <a:rPr lang="ja-JP" altLang="en-US" dirty="0" smtClean="0"/>
              <a:t>利用可能な識別子体系</a:t>
            </a:r>
          </a:p>
          <a:p>
            <a:pPr lvl="1"/>
            <a:r>
              <a:rPr lang="ja-JP" altLang="en-US" dirty="0" smtClean="0"/>
              <a:t>グローバル</a:t>
            </a:r>
            <a:r>
              <a:rPr lang="ja-JP" altLang="en-US" dirty="0"/>
              <a:t>にユニークな識別子体系</a:t>
            </a:r>
          </a:p>
          <a:p>
            <a:pPr lvl="1"/>
            <a:r>
              <a:rPr lang="ja-JP" altLang="en-US" dirty="0" smtClean="0"/>
              <a:t>公的</a:t>
            </a:r>
            <a:r>
              <a:rPr lang="ja-JP" altLang="en-US" dirty="0"/>
              <a:t>機関が定める識別子体系・コード体系</a:t>
            </a:r>
          </a:p>
          <a:p>
            <a:pPr lvl="1"/>
            <a:r>
              <a:rPr lang="en-US" altLang="ja-JP" dirty="0" smtClean="0"/>
              <a:t>URI</a:t>
            </a:r>
            <a:r>
              <a:rPr lang="ja-JP" altLang="en-US" dirty="0"/>
              <a:t>（</a:t>
            </a:r>
            <a:r>
              <a:rPr lang="en-US" altLang="ja-JP" dirty="0"/>
              <a:t>Uniform Resource Identifier</a:t>
            </a:r>
            <a:r>
              <a:rPr lang="ja-JP" altLang="en-US" dirty="0"/>
              <a:t>）として表現できる</a:t>
            </a:r>
            <a:r>
              <a:rPr lang="ja-JP" altLang="en-US" dirty="0" smtClean="0"/>
              <a:t>体系</a:t>
            </a:r>
          </a:p>
          <a:p>
            <a:r>
              <a:rPr lang="ja-JP" altLang="en-US" dirty="0" smtClean="0"/>
              <a:t>適切な識別子体系がない場合の対処法</a:t>
            </a:r>
          </a:p>
          <a:p>
            <a:pPr marL="698500" lvl="1" indent="-342900">
              <a:buFont typeface="+mj-lt"/>
              <a:buAutoNum type="arabicPeriod"/>
            </a:pPr>
            <a:r>
              <a:rPr lang="ja-JP" altLang="en-US" dirty="0" smtClean="0"/>
              <a:t>対象</a:t>
            </a:r>
            <a:r>
              <a:rPr lang="ja-JP" altLang="en-US" dirty="0"/>
              <a:t>とする実物や組織・場所に番号が付与されていない</a:t>
            </a:r>
            <a:r>
              <a:rPr lang="ja-JP" altLang="en-US" dirty="0" smtClean="0"/>
              <a:t>場合は、まずそれらに番号</a:t>
            </a:r>
            <a:r>
              <a:rPr lang="ja-JP" altLang="en-US" dirty="0"/>
              <a:t>を付与する。</a:t>
            </a:r>
          </a:p>
          <a:p>
            <a:pPr marL="698500" lvl="1" indent="-342900">
              <a:buFont typeface="+mj-lt"/>
              <a:buAutoNum type="arabicPeriod"/>
            </a:pPr>
            <a:r>
              <a:rPr lang="ja-JP" altLang="en-US" dirty="0" smtClean="0"/>
              <a:t>識別子のユニーク範囲を拡大する</a:t>
            </a:r>
            <a:r>
              <a:rPr lang="ja-JP" altLang="en-US" dirty="0"/>
              <a:t>。</a:t>
            </a:r>
          </a:p>
          <a:p>
            <a:pPr lvl="2"/>
            <a:r>
              <a:rPr lang="en-US" altLang="ja-JP" dirty="0"/>
              <a:t>ucode</a:t>
            </a:r>
            <a:r>
              <a:rPr lang="ja-JP" altLang="en-US" dirty="0"/>
              <a:t>や</a:t>
            </a:r>
            <a:r>
              <a:rPr lang="en-US" altLang="ja-JP" dirty="0" err="1"/>
              <a:t>DoI</a:t>
            </a:r>
            <a:r>
              <a:rPr lang="ja-JP" altLang="en-US" dirty="0" smtClean="0"/>
              <a:t>などのグローバル</a:t>
            </a:r>
            <a:r>
              <a:rPr lang="ja-JP" altLang="en-US" dirty="0"/>
              <a:t>な</a:t>
            </a:r>
            <a:r>
              <a:rPr lang="ja-JP" altLang="en-US" dirty="0" smtClean="0"/>
              <a:t>体系や、公的機関が定める識別子体系・コード体系に</a:t>
            </a:r>
            <a:r>
              <a:rPr lang="ja-JP" altLang="en-US" dirty="0"/>
              <a:t>基づく識別子を取得し</a:t>
            </a:r>
            <a:r>
              <a:rPr lang="ja-JP" altLang="en-US" dirty="0" smtClean="0"/>
              <a:t>、管理</a:t>
            </a:r>
            <a:r>
              <a:rPr lang="ja-JP" altLang="en-US" dirty="0"/>
              <a:t>する。</a:t>
            </a:r>
          </a:p>
          <a:p>
            <a:pPr lvl="2"/>
            <a:r>
              <a:rPr lang="ja-JP" altLang="en-US" dirty="0" smtClean="0"/>
              <a:t>付与</a:t>
            </a:r>
            <a:r>
              <a:rPr lang="ja-JP" altLang="en-US" dirty="0"/>
              <a:t>した番号に組織が決める</a:t>
            </a:r>
            <a:r>
              <a:rPr lang="en-US" altLang="ja-JP" dirty="0"/>
              <a:t>URL</a:t>
            </a:r>
            <a:r>
              <a:rPr lang="ja-JP" altLang="en-US" dirty="0"/>
              <a:t>を付与してグローバル化することもできる。</a:t>
            </a:r>
          </a:p>
          <a:p>
            <a:pPr lvl="3"/>
            <a:r>
              <a:rPr lang="ja-JP" altLang="en-US" dirty="0"/>
              <a:t>ただし、組織の統廃合等によりドメイン名が変わると、識別子も変わって</a:t>
            </a:r>
            <a:r>
              <a:rPr lang="ja-JP" altLang="en-US" dirty="0" smtClean="0"/>
              <a:t>しまうことに注意。</a:t>
            </a:r>
            <a:endParaRPr lang="ja-JP" altLang="en-US" dirty="0"/>
          </a:p>
          <a:p>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57</a:t>
            </a:fld>
            <a:endParaRPr lang="en-US" altLang="ja-JP" dirty="0"/>
          </a:p>
        </p:txBody>
      </p:sp>
    </p:spTree>
    <p:extLst>
      <p:ext uri="{BB962C8B-B14F-4D97-AF65-F5344CB8AC3E}">
        <p14:creationId xmlns:p14="http://schemas.microsoft.com/office/powerpoint/2010/main" val="3909959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mn-lt"/>
              </a:rPr>
              <a:t>9.2</a:t>
            </a:r>
            <a:r>
              <a:rPr kumimoji="1" lang="en-US" altLang="ja-JP" dirty="0" smtClean="0">
                <a:latin typeface="+mn-lt"/>
              </a:rPr>
              <a:t> </a:t>
            </a:r>
            <a:r>
              <a:rPr kumimoji="1" lang="ja-JP" altLang="en-US" dirty="0" smtClean="0">
                <a:latin typeface="+mn-lt"/>
              </a:rPr>
              <a:t>ファイル形式に関する指針</a:t>
            </a:r>
            <a:endParaRPr kumimoji="1" lang="ja-JP" altLang="en-US" dirty="0">
              <a:latin typeface="+mn-lt"/>
            </a:endParaRP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58</a:t>
            </a:fld>
            <a:endParaRPr lang="en-US" altLang="ja-JP" dirty="0"/>
          </a:p>
        </p:txBody>
      </p:sp>
      <p:sp>
        <p:nvSpPr>
          <p:cNvPr id="7" name="コンテンツ プレースホルダー 6"/>
          <p:cNvSpPr>
            <a:spLocks noGrp="1"/>
          </p:cNvSpPr>
          <p:nvPr>
            <p:ph sz="half" idx="1"/>
          </p:nvPr>
        </p:nvSpPr>
        <p:spPr>
          <a:xfrm>
            <a:off x="315789" y="1142999"/>
            <a:ext cx="9183247" cy="1838195"/>
          </a:xfrm>
        </p:spPr>
        <p:txBody>
          <a:bodyPr/>
          <a:lstStyle/>
          <a:p>
            <a:r>
              <a:rPr kumimoji="1" lang="ja-JP" altLang="en-US" dirty="0" smtClean="0"/>
              <a:t>基本方針</a:t>
            </a:r>
            <a:endParaRPr kumimoji="1" lang="en-US" altLang="ja-JP" dirty="0" smtClean="0"/>
          </a:p>
          <a:p>
            <a:pPr lvl="1"/>
            <a:r>
              <a:rPr kumimoji="1" lang="ja-JP" altLang="en-US" dirty="0" smtClean="0"/>
              <a:t>機械判読性の高い形式を利用することが望ましい。</a:t>
            </a:r>
            <a:endParaRPr kumimoji="1" lang="en-US" altLang="ja-JP" dirty="0" smtClean="0"/>
          </a:p>
          <a:p>
            <a:pPr lvl="1"/>
            <a:r>
              <a:rPr lang="ja-JP" altLang="en-US" dirty="0" smtClean="0"/>
              <a:t>代表的なファイル形式を、オープンデータの技術レベルに基づいてまとめると、下記のようになる。</a:t>
            </a:r>
            <a:endParaRPr kumimoji="1" lang="ja-JP" altLang="en-US" dirty="0" smtClean="0"/>
          </a:p>
          <a:p>
            <a:pPr lvl="1"/>
            <a:endParaRPr kumimoji="1" lang="ja-JP" altLang="en-US" dirty="0"/>
          </a:p>
        </p:txBody>
      </p:sp>
      <p:graphicFrame>
        <p:nvGraphicFramePr>
          <p:cNvPr id="10" name="コンテンツ プレースホルダー 9"/>
          <p:cNvGraphicFramePr>
            <a:graphicFrameLocks noGrp="1"/>
          </p:cNvGraphicFramePr>
          <p:nvPr>
            <p:ph sz="half" idx="2"/>
            <p:extLst>
              <p:ext uri="{D42A27DB-BD31-4B8C-83A1-F6EECF244321}">
                <p14:modId xmlns:p14="http://schemas.microsoft.com/office/powerpoint/2010/main" val="3238430004"/>
              </p:ext>
            </p:extLst>
          </p:nvPr>
        </p:nvGraphicFramePr>
        <p:xfrm>
          <a:off x="315913" y="3121222"/>
          <a:ext cx="9182100" cy="3017520"/>
        </p:xfrm>
        <a:graphic>
          <a:graphicData uri="http://schemas.openxmlformats.org/drawingml/2006/table">
            <a:tbl>
              <a:tblPr firstRow="1" firstCol="1" bandRow="1">
                <a:tableStyleId>{5C22544A-7EE6-4342-B048-85BDC9FD1C3A}</a:tableStyleId>
              </a:tblPr>
              <a:tblGrid>
                <a:gridCol w="1900783"/>
                <a:gridCol w="2592288"/>
                <a:gridCol w="2393504"/>
                <a:gridCol w="2295525"/>
              </a:tblGrid>
              <a:tr h="239288">
                <a:tc>
                  <a:txBody>
                    <a:bodyPr/>
                    <a:lstStyle/>
                    <a:p>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Level 1</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Level 2/3</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Level 4</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22283">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表形式データ</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xls</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(Microsoft</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 Excel</a:t>
                      </a:r>
                      <a:r>
                        <a:rPr kumimoji="1" lang="ja-JP" altLang="en-US" sz="1400" baseline="0" dirty="0" smtClean="0">
                          <a:latin typeface="メイリオ" panose="020B0604030504040204" pitchFamily="50" charset="-128"/>
                          <a:ea typeface="メイリオ" panose="020B0604030504040204" pitchFamily="50" charset="-128"/>
                          <a:cs typeface="メイリオ" panose="020B0604030504040204" pitchFamily="50" charset="-128"/>
                        </a:rPr>
                        <a:t>形式）</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CSV</a:t>
                      </a:r>
                    </a:p>
                    <a:p>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xlsx</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(Office Open XML)</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 </a:t>
                      </a:r>
                    </a:p>
                    <a:p>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ods</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OpenDocument</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p>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JSON</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RDF/XML</a:t>
                      </a:r>
                      <a:endPar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RDF/JSON, JSON-LD</a:t>
                      </a:r>
                    </a:p>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Notation3</a:t>
                      </a:r>
                      <a:endPar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Turtle</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等の</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RDF</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形式</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472021">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文書形式データ</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doc (Microsoft</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 Word</a:t>
                      </a:r>
                      <a:r>
                        <a:rPr kumimoji="1" lang="ja-JP" altLang="en-US" sz="1400" baseline="0" dirty="0" smtClean="0">
                          <a:latin typeface="メイリオ" panose="020B0604030504040204" pitchFamily="50" charset="-128"/>
                          <a:ea typeface="メイリオ" panose="020B0604030504040204" pitchFamily="50" charset="-128"/>
                          <a:cs typeface="メイリオ" panose="020B0604030504040204" pitchFamily="50" charset="-128"/>
                        </a:rPr>
                        <a:t>形式</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HTML</a:t>
                      </a:r>
                    </a:p>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XML</a:t>
                      </a:r>
                    </a:p>
                    <a:p>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docx</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(Office</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 Open XML)</a:t>
                      </a:r>
                    </a:p>
                    <a:p>
                      <a:r>
                        <a:rPr kumimoji="1" lang="en-US" altLang="ja-JP" sz="1400" baseline="0" dirty="0" err="1" smtClean="0">
                          <a:latin typeface="メイリオ" panose="020B0604030504040204" pitchFamily="50" charset="-128"/>
                          <a:ea typeface="メイリオ" panose="020B0604030504040204" pitchFamily="50" charset="-128"/>
                          <a:cs typeface="メイリオ" panose="020B0604030504040204" pitchFamily="50" charset="-128"/>
                        </a:rPr>
                        <a:t>odt</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baseline="0" dirty="0" err="1" smtClean="0">
                          <a:latin typeface="メイリオ" panose="020B0604030504040204" pitchFamily="50" charset="-128"/>
                          <a:ea typeface="メイリオ" panose="020B0604030504040204" pitchFamily="50" charset="-128"/>
                          <a:cs typeface="メイリオ" panose="020B0604030504040204" pitchFamily="50" charset="-128"/>
                        </a:rPr>
                        <a:t>OpenDocument</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239288">
                <a:tc>
                  <a:txBody>
                    <a:bodyPr/>
                    <a:lstStyle/>
                    <a:p>
                      <a:r>
                        <a:rPr kumimoji="1" lang="zh-TW" altLang="en-US" sz="1400" dirty="0" smtClean="0">
                          <a:latin typeface="メイリオ" panose="020B0604030504040204" pitchFamily="50" charset="-128"/>
                          <a:ea typeface="メイリオ" panose="020B0604030504040204" pitchFamily="50" charset="-128"/>
                          <a:cs typeface="メイリオ" panose="020B0604030504040204" pitchFamily="50" charset="-128"/>
                        </a:rPr>
                        <a:t>地理空間情報</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shape</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KML</a:t>
                      </a:r>
                    </a:p>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GML</a:t>
                      </a:r>
                      <a:endPar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239288">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リアルタイムデータ</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gridSpan="3">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（ファイルの形で交換しない）</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endParaRPr kumimoji="1" lang="ja-JP" altLang="en-US" dirty="0"/>
                    </a:p>
                  </a:txBody>
                  <a:tcPr/>
                </a:tc>
                <a:tc hMerge="1">
                  <a:txBody>
                    <a:bodyPr/>
                    <a:lstStyle/>
                    <a:p>
                      <a:endParaRPr kumimoji="1" lang="ja-JP" altLang="en-US" dirty="0"/>
                    </a:p>
                  </a:txBody>
                  <a:tcPr/>
                </a:tc>
              </a:tr>
            </a:tbl>
          </a:graphicData>
        </a:graphic>
      </p:graphicFrame>
      <p:sp>
        <p:nvSpPr>
          <p:cNvPr id="11" name="正方形/長方形 10"/>
          <p:cNvSpPr/>
          <p:nvPr/>
        </p:nvSpPr>
        <p:spPr bwMode="auto">
          <a:xfrm>
            <a:off x="4808984" y="3121223"/>
            <a:ext cx="4680520" cy="2736304"/>
          </a:xfrm>
          <a:prstGeom prst="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6" name="テキスト ボックス 5"/>
          <p:cNvSpPr txBox="1"/>
          <p:nvPr/>
        </p:nvSpPr>
        <p:spPr>
          <a:xfrm>
            <a:off x="7275275" y="5518694"/>
            <a:ext cx="2236510" cy="338554"/>
          </a:xfrm>
          <a:prstGeom prst="rect">
            <a:avLst/>
          </a:prstGeom>
          <a:noFill/>
        </p:spPr>
        <p:txBody>
          <a:bodyPr wrap="none" rtlCol="0">
            <a:spAutoFit/>
          </a:bodyPr>
          <a:lstStyle/>
          <a:p>
            <a:pPr algn="l"/>
            <a:r>
              <a:rPr kumimoji="1" lang="ja-JP" altLang="en-US" sz="16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推奨するファイル形式</a:t>
            </a:r>
          </a:p>
        </p:txBody>
      </p:sp>
    </p:spTree>
    <p:extLst>
      <p:ext uri="{BB962C8B-B14F-4D97-AF65-F5344CB8AC3E}">
        <p14:creationId xmlns:p14="http://schemas.microsoft.com/office/powerpoint/2010/main" val="3955281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mn-lt"/>
              </a:rPr>
              <a:t>9.3 </a:t>
            </a:r>
            <a:r>
              <a:rPr kumimoji="1" lang="ja-JP" altLang="en-US" dirty="0" smtClean="0">
                <a:latin typeface="+mn-lt"/>
              </a:rPr>
              <a:t>データに関する指針</a:t>
            </a:r>
            <a:endParaRPr kumimoji="1" lang="ja-JP" altLang="en-US" dirty="0">
              <a:latin typeface="+mn-lt"/>
            </a:endParaRPr>
          </a:p>
        </p:txBody>
      </p:sp>
      <p:sp>
        <p:nvSpPr>
          <p:cNvPr id="3" name="コンテンツ プレースホルダー 2"/>
          <p:cNvSpPr>
            <a:spLocks noGrp="1"/>
          </p:cNvSpPr>
          <p:nvPr>
            <p:ph idx="1"/>
          </p:nvPr>
        </p:nvSpPr>
        <p:spPr>
          <a:xfrm>
            <a:off x="351414" y="1143000"/>
            <a:ext cx="9354114" cy="5268127"/>
          </a:xfrm>
        </p:spPr>
        <p:txBody>
          <a:bodyPr>
            <a:normAutofit fontScale="92500" lnSpcReduction="10000"/>
          </a:bodyPr>
          <a:lstStyle/>
          <a:p>
            <a:r>
              <a:rPr lang="ja-JP" altLang="en-US" dirty="0"/>
              <a:t>指針</a:t>
            </a:r>
            <a:r>
              <a:rPr lang="ja-JP" altLang="en-US" dirty="0" smtClean="0"/>
              <a:t>のグレード</a:t>
            </a:r>
            <a:r>
              <a:rPr lang="en-US" altLang="ja-JP" dirty="0" smtClean="0"/>
              <a:t>: </a:t>
            </a:r>
            <a:r>
              <a:rPr lang="ja-JP" altLang="en-US" dirty="0"/>
              <a:t>満たすべき指針の重要度にあわせて</a:t>
            </a:r>
            <a:r>
              <a:rPr lang="en-US" altLang="ja-JP" dirty="0"/>
              <a:t>2</a:t>
            </a:r>
            <a:r>
              <a:rPr lang="ja-JP" altLang="en-US" dirty="0" err="1" smtClean="0"/>
              <a:t>つの</a:t>
            </a:r>
            <a:r>
              <a:rPr lang="ja-JP" altLang="en-US" dirty="0" smtClean="0"/>
              <a:t>グレードを設ける。</a:t>
            </a:r>
            <a:endParaRPr lang="ja-JP" altLang="en-US" dirty="0"/>
          </a:p>
          <a:p>
            <a:pPr lvl="1"/>
            <a:r>
              <a:rPr lang="ja-JP" altLang="en-US" dirty="0" smtClean="0"/>
              <a:t>グレード</a:t>
            </a:r>
            <a:r>
              <a:rPr lang="en-US" altLang="ja-JP" dirty="0" smtClean="0"/>
              <a:t>1</a:t>
            </a:r>
            <a:endParaRPr lang="ja-JP" altLang="en-US" dirty="0"/>
          </a:p>
          <a:p>
            <a:pPr lvl="2"/>
            <a:r>
              <a:rPr lang="ja-JP" altLang="en-US" dirty="0" smtClean="0"/>
              <a:t>グレード</a:t>
            </a:r>
            <a:r>
              <a:rPr lang="en-US" altLang="ja-JP" dirty="0" smtClean="0"/>
              <a:t>1</a:t>
            </a:r>
            <a:r>
              <a:rPr lang="ja-JP" altLang="en-US" dirty="0"/>
              <a:t>は、オープンデータが満たすことを強く推奨する指針であり、以下を満たすことを目的とする。</a:t>
            </a:r>
          </a:p>
          <a:p>
            <a:pPr lvl="3"/>
            <a:r>
              <a:rPr lang="ja-JP" altLang="en-US" dirty="0"/>
              <a:t>データ形式に関する標準的な規格がある場合は、それに矛盾しないこと。</a:t>
            </a:r>
          </a:p>
          <a:p>
            <a:pPr lvl="3"/>
            <a:r>
              <a:rPr lang="ja-JP" altLang="en-US" dirty="0"/>
              <a:t>データを取得した利用者が、データ本体の中身を修正したり手を加えたりすることなく、そのデータの本質的内容を正しく</a:t>
            </a:r>
            <a:r>
              <a:rPr lang="ja-JP" altLang="en-US" dirty="0" smtClean="0"/>
              <a:t>解釈するためのプログラムを書ける</a:t>
            </a:r>
            <a:r>
              <a:rPr lang="ja-JP" altLang="en-US" dirty="0"/>
              <a:t>こと。</a:t>
            </a:r>
          </a:p>
          <a:p>
            <a:pPr lvl="1"/>
            <a:r>
              <a:rPr lang="ja-JP" altLang="en-US" dirty="0" smtClean="0"/>
              <a:t>グレード</a:t>
            </a:r>
            <a:r>
              <a:rPr lang="en-US" altLang="ja-JP" dirty="0" smtClean="0"/>
              <a:t>2</a:t>
            </a:r>
            <a:endParaRPr lang="en-US" altLang="ja-JP" dirty="0"/>
          </a:p>
          <a:p>
            <a:pPr lvl="2"/>
            <a:r>
              <a:rPr lang="ja-JP" altLang="en-US" dirty="0" smtClean="0"/>
              <a:t>グレード</a:t>
            </a:r>
            <a:r>
              <a:rPr lang="en-US" altLang="ja-JP" dirty="0" smtClean="0"/>
              <a:t>2</a:t>
            </a:r>
            <a:r>
              <a:rPr lang="ja-JP" altLang="en-US" dirty="0"/>
              <a:t>は、オープンデータが満たすことを推奨する指針であり、以下を満たすことを目的とする。</a:t>
            </a:r>
          </a:p>
          <a:p>
            <a:pPr lvl="3"/>
            <a:r>
              <a:rPr lang="ja-JP" altLang="en-US" dirty="0"/>
              <a:t>データを取得</a:t>
            </a:r>
            <a:r>
              <a:rPr lang="ja-JP" altLang="en-US" dirty="0" smtClean="0"/>
              <a:t>したプログラムが、</a:t>
            </a:r>
            <a:r>
              <a:rPr lang="ja-JP" altLang="en-US" dirty="0"/>
              <a:t>そのデータの項目や構造を正しく</a:t>
            </a:r>
            <a:r>
              <a:rPr lang="ja-JP" altLang="en-US" dirty="0" smtClean="0"/>
              <a:t>解釈できること</a:t>
            </a:r>
            <a:r>
              <a:rPr lang="ja-JP" altLang="en-US" dirty="0"/>
              <a:t>。</a:t>
            </a:r>
          </a:p>
          <a:p>
            <a:r>
              <a:rPr kumimoji="1" lang="ja-JP" altLang="en-US" dirty="0" smtClean="0"/>
              <a:t>対象とするデータ</a:t>
            </a:r>
          </a:p>
          <a:p>
            <a:pPr lvl="1"/>
            <a:r>
              <a:rPr kumimoji="1" lang="ja-JP" altLang="en-US" dirty="0" smtClean="0"/>
              <a:t>表形式データ</a:t>
            </a:r>
          </a:p>
          <a:p>
            <a:pPr lvl="1"/>
            <a:r>
              <a:rPr kumimoji="1" lang="ja-JP" altLang="en-US" dirty="0" smtClean="0"/>
              <a:t>文書データ</a:t>
            </a:r>
          </a:p>
          <a:p>
            <a:pPr lvl="1"/>
            <a:r>
              <a:rPr kumimoji="1" lang="zh-TW" altLang="en-US" dirty="0" smtClean="0"/>
              <a:t>地理空間情報</a:t>
            </a:r>
            <a:endParaRPr kumimoji="1" lang="ja-JP" altLang="en-US" dirty="0" smtClean="0"/>
          </a:p>
          <a:p>
            <a:pPr lvl="1"/>
            <a:r>
              <a:rPr kumimoji="1" lang="ja-JP" altLang="en-US" dirty="0" smtClean="0"/>
              <a:t>リアルタイムデータ</a:t>
            </a:r>
          </a:p>
          <a:p>
            <a:r>
              <a:rPr kumimoji="1" lang="ja-JP" altLang="en-US" dirty="0" smtClean="0"/>
              <a:t>各指針に関する記述内容</a:t>
            </a:r>
          </a:p>
          <a:p>
            <a:pPr lvl="1"/>
            <a:r>
              <a:rPr kumimoji="1" lang="ja-JP" altLang="en-US" dirty="0" smtClean="0"/>
              <a:t>表形式データを中心に指針を満たさない例と満たす例を明記し、それに対して解説する。</a:t>
            </a:r>
            <a:endParaRPr kumimoji="1" lang="en-US" altLang="ja-JP" dirty="0" smtClean="0"/>
          </a:p>
          <a:p>
            <a:pPr lvl="1"/>
            <a:r>
              <a:rPr kumimoji="1" lang="ja-JP" altLang="en-US" dirty="0" smtClean="0"/>
              <a:t>以下、各データに関する指針のみを記す。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59</a:t>
            </a:fld>
            <a:endParaRPr lang="en-US" altLang="ja-JP" dirty="0"/>
          </a:p>
        </p:txBody>
      </p:sp>
    </p:spTree>
    <p:extLst>
      <p:ext uri="{BB962C8B-B14F-4D97-AF65-F5344CB8AC3E}">
        <p14:creationId xmlns:p14="http://schemas.microsoft.com/office/powerpoint/2010/main" val="2668689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機械判読に適したデータの作成・公開①</a:t>
            </a:r>
            <a:endParaRPr kumimoji="1" lang="ja-JP" altLang="en-US" dirty="0"/>
          </a:p>
        </p:txBody>
      </p:sp>
      <p:sp>
        <p:nvSpPr>
          <p:cNvPr id="3" name="コンテンツ プレースホルダー 2"/>
          <p:cNvSpPr>
            <a:spLocks noGrp="1"/>
          </p:cNvSpPr>
          <p:nvPr>
            <p:ph idx="1"/>
          </p:nvPr>
        </p:nvSpPr>
        <p:spPr>
          <a:xfrm>
            <a:off x="351414" y="1143000"/>
            <a:ext cx="9354114" cy="2862064"/>
          </a:xfrm>
        </p:spPr>
        <p:txBody>
          <a:bodyPr>
            <a:normAutofit lnSpcReduction="10000"/>
          </a:bodyPr>
          <a:lstStyle/>
          <a:p>
            <a:r>
              <a:rPr kumimoji="1" lang="ja-JP" altLang="en-US" sz="1800" dirty="0" smtClean="0"/>
              <a:t>機械判読とは</a:t>
            </a:r>
          </a:p>
          <a:p>
            <a:pPr lvl="1"/>
            <a:r>
              <a:rPr lang="ja-JP" altLang="en-US" sz="1400" dirty="0"/>
              <a:t>コンピュータプログラムがデータの論理的な構造を判読でき、構造中の値（表の中に入っている数値、テキスト等）を自動的に編集・加工・改変等できること。”</a:t>
            </a:r>
            <a:r>
              <a:rPr lang="en-US" altLang="ja-JP" sz="1400" dirty="0"/>
              <a:t>Machine Readable”</a:t>
            </a:r>
            <a:r>
              <a:rPr lang="ja-JP" altLang="en-US" sz="1400" dirty="0"/>
              <a:t>の日本語訳であり「機械可読」ともいう</a:t>
            </a:r>
            <a:r>
              <a:rPr lang="ja-JP" altLang="en-US" sz="1400" dirty="0" smtClean="0"/>
              <a:t>。</a:t>
            </a:r>
            <a:endParaRPr kumimoji="1" lang="ja-JP" altLang="en-US" sz="1400" dirty="0" smtClean="0"/>
          </a:p>
          <a:p>
            <a:pPr lvl="1"/>
            <a:r>
              <a:rPr lang="ja-JP" altLang="en-US" sz="1400" dirty="0" smtClean="0"/>
              <a:t>機械判読性</a:t>
            </a:r>
            <a:r>
              <a:rPr lang="ja-JP" altLang="en-US" sz="1400" dirty="0"/>
              <a:t>の高いデータを提供することにより、コンピュータの解析に必要な情報利用者のコストを軽減できる。</a:t>
            </a:r>
          </a:p>
          <a:p>
            <a:pPr lvl="1"/>
            <a:r>
              <a:rPr lang="ja-JP" altLang="en-US" sz="1300" dirty="0" smtClean="0"/>
              <a:t>この</a:t>
            </a:r>
            <a:r>
              <a:rPr lang="ja-JP" altLang="en-US" sz="1300" dirty="0"/>
              <a:t>よう</a:t>
            </a:r>
            <a:r>
              <a:rPr lang="ja-JP" altLang="en-US" sz="1300" dirty="0" smtClean="0"/>
              <a:t>なデータは、必ずしも人が読みやすいとは限らない。</a:t>
            </a:r>
            <a:r>
              <a:rPr kumimoji="1" lang="ja-JP" altLang="en-US" sz="1300" dirty="0" smtClean="0"/>
              <a:t>必要</a:t>
            </a:r>
            <a:r>
              <a:rPr kumimoji="1" lang="ja-JP" altLang="en-US" sz="1300" dirty="0"/>
              <a:t>で</a:t>
            </a:r>
            <a:r>
              <a:rPr kumimoji="1" lang="ja-JP" altLang="en-US" sz="1300" dirty="0" smtClean="0"/>
              <a:t>あれば、機械判読に適した形式と人に読みやすい形式の</a:t>
            </a:r>
            <a:r>
              <a:rPr kumimoji="1" lang="en-US" altLang="ja-JP" sz="1300" dirty="0" smtClean="0"/>
              <a:t>2</a:t>
            </a:r>
            <a:r>
              <a:rPr kumimoji="1" lang="ja-JP" altLang="en-US" sz="1300" dirty="0" smtClean="0"/>
              <a:t>種類を用意して公開することも考慮すべき。</a:t>
            </a:r>
            <a:endParaRPr kumimoji="1" lang="en-US" altLang="ja-JP" sz="1300" dirty="0" smtClean="0"/>
          </a:p>
          <a:p>
            <a:r>
              <a:rPr kumimoji="1" lang="ja-JP" altLang="en-US" sz="1800" dirty="0" smtClean="0"/>
              <a:t>オープンデータの技術レベル</a:t>
            </a:r>
          </a:p>
          <a:p>
            <a:pPr lvl="1"/>
            <a:r>
              <a:rPr lang="ja-JP" altLang="en-US" sz="1400" dirty="0" smtClean="0"/>
              <a:t>機械判読性を高める観点から、作成・公開するデータ</a:t>
            </a:r>
            <a:r>
              <a:rPr lang="ja-JP" altLang="en-US" sz="1400" dirty="0"/>
              <a:t>・</a:t>
            </a:r>
            <a:r>
              <a:rPr lang="ja-JP" altLang="en-US" sz="1400" dirty="0" smtClean="0"/>
              <a:t>データカタログ・識別子に関してまとめた指標。</a:t>
            </a:r>
          </a:p>
          <a:p>
            <a:pPr lvl="1"/>
            <a:r>
              <a:rPr kumimoji="1" lang="ja-JP" altLang="en-US" sz="1400" dirty="0" smtClean="0"/>
              <a:t>データ・データカタログ・識別子のレベルを合わせる必要はない。</a:t>
            </a:r>
            <a:endParaRPr kumimoji="1" lang="en-US" altLang="ja-JP" sz="1400"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6</a:t>
            </a:fld>
            <a:endParaRPr lang="en-US" altLang="ja-JP" dirty="0"/>
          </a:p>
        </p:txBody>
      </p:sp>
      <p:graphicFrame>
        <p:nvGraphicFramePr>
          <p:cNvPr id="8" name="コンテンツ プレースホルダー 9"/>
          <p:cNvGraphicFramePr>
            <a:graphicFrameLocks/>
          </p:cNvGraphicFramePr>
          <p:nvPr>
            <p:extLst>
              <p:ext uri="{D42A27DB-BD31-4B8C-83A1-F6EECF244321}">
                <p14:modId xmlns:p14="http://schemas.microsoft.com/office/powerpoint/2010/main" val="3200658430"/>
              </p:ext>
            </p:extLst>
          </p:nvPr>
        </p:nvGraphicFramePr>
        <p:xfrm>
          <a:off x="368559" y="4149080"/>
          <a:ext cx="9183690" cy="2499075"/>
        </p:xfrm>
        <a:graphic>
          <a:graphicData uri="http://schemas.openxmlformats.org/drawingml/2006/table">
            <a:tbl>
              <a:tblPr firstRow="1" firstCol="1" bandRow="1">
                <a:tableStyleId>{5C22544A-7EE6-4342-B048-85BDC9FD1C3A}</a:tableStyleId>
              </a:tblPr>
              <a:tblGrid>
                <a:gridCol w="743737"/>
                <a:gridCol w="1320424"/>
                <a:gridCol w="1806470"/>
                <a:gridCol w="1748863"/>
                <a:gridCol w="1748863"/>
                <a:gridCol w="1815333"/>
              </a:tblGrid>
              <a:tr h="217681">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Level 0</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Level 1</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Level 2</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Level 3</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Level 4</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582333">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データ</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PDF</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や画像ファイルを</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で公開する。</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構造化されたデータを作成し、</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で公開する。</a:t>
                      </a:r>
                      <a:b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XLS,</a:t>
                      </a:r>
                      <a:r>
                        <a:rPr kumimoji="1" lang="en-US" altLang="ja-JP" sz="1100" baseline="0" dirty="0" smtClean="0">
                          <a:latin typeface="メイリオ" panose="020B0604030504040204" pitchFamily="50" charset="-128"/>
                          <a:ea typeface="メイリオ" panose="020B0604030504040204" pitchFamily="50" charset="-128"/>
                          <a:cs typeface="メイリオ" panose="020B0604030504040204" pitchFamily="50" charset="-128"/>
                        </a:rPr>
                        <a:t> DOC</a:t>
                      </a:r>
                      <a:r>
                        <a:rPr kumimoji="1" lang="ja-JP" altLang="en-US" sz="1100" baseline="0" dirty="0" smtClean="0">
                          <a:latin typeface="メイリオ" panose="020B0604030504040204" pitchFamily="50" charset="-128"/>
                          <a:ea typeface="メイリオ" panose="020B0604030504040204" pitchFamily="50" charset="-128"/>
                          <a:cs typeface="メイリオ" panose="020B0604030504040204" pitchFamily="50" charset="-128"/>
                        </a:rPr>
                        <a:t>等）</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just">
                        <a:spcAft>
                          <a:spcPts val="0"/>
                        </a:spcAft>
                      </a:pPr>
                      <a:r>
                        <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非独占の（標準化された）形式で公開する。（</a:t>
                      </a:r>
                      <a:r>
                        <a:rPr 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CSV</a:t>
                      </a:r>
                      <a:r>
                        <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等）</a:t>
                      </a:r>
                    </a:p>
                  </a:txBody>
                  <a:tcPr marL="90170" marR="90170" marT="46990" marB="46990"/>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機械判読に適したデータを作成し、公開する。</a:t>
                      </a:r>
                      <a:b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章参照）</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RDF</a:t>
                      </a:r>
                      <a:r>
                        <a:rPr kumimoji="1" lang="ja-JP" altLang="en-US" sz="1100" dirty="0" err="1"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XML</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等の技術を導入したデータを作成し、</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API</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を実装して公開する。</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582333">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データカタログ</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存在しない。</a:t>
                      </a:r>
                      <a:endParaRPr kumimoji="1" lang="ja-JP" altLang="en-US" sz="1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カタログを表形式データ（</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CSV</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等）として作成し、公開する。</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just">
                        <a:spcAft>
                          <a:spcPts val="0"/>
                        </a:spcAft>
                      </a:pPr>
                      <a:r>
                        <a:rPr 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Level 1</a:t>
                      </a:r>
                      <a:r>
                        <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と同じ。</a:t>
                      </a:r>
                    </a:p>
                  </a:txBody>
                  <a:tcPr marL="90170" marR="90170" marT="46990" marB="46990"/>
                </a:tc>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データカタログシステムを導入する。</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RDF</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や</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SPARQL</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等を利用したメタデータ検索機能を提供する。</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454375">
                <a:tc>
                  <a:txBody>
                    <a:bodyPr/>
                    <a:lstStyle/>
                    <a:p>
                      <a:pPr algn="just">
                        <a:spcAft>
                          <a:spcPts val="0"/>
                        </a:spcAft>
                      </a:pPr>
                      <a:r>
                        <a:rPr lang="ja-JP" sz="1100" b="1" kern="100" dirty="0">
                          <a:solidFill>
                            <a:srgbClr val="FFFFFF"/>
                          </a:solidFill>
                          <a:effectLst/>
                          <a:latin typeface="メイリオ" panose="020B0604030504040204" pitchFamily="50" charset="-128"/>
                          <a:ea typeface="メイリオ" panose="020B0604030504040204" pitchFamily="50" charset="-128"/>
                          <a:cs typeface="Times New Roman" panose="02020603050405020304" pitchFamily="18" charset="0"/>
                        </a:rPr>
                        <a:t>識別子</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a:tc>
                <a:tc>
                  <a:txBody>
                    <a:bodyPr/>
                    <a:lstStyle/>
                    <a:p>
                      <a:pPr algn="just">
                        <a:spcAft>
                          <a:spcPts val="0"/>
                        </a:spcAft>
                      </a:pPr>
                      <a:r>
                        <a:rPr lang="ja-JP" sz="1100" kern="100">
                          <a:effectLst/>
                          <a:latin typeface="メイリオ" panose="020B0604030504040204" pitchFamily="50" charset="-128"/>
                          <a:ea typeface="メイリオ" panose="020B0604030504040204" pitchFamily="50" charset="-128"/>
                          <a:cs typeface="Times New Roman" panose="02020603050405020304" pitchFamily="18" charset="0"/>
                        </a:rPr>
                        <a:t>何らかの手段で識別されている。</a:t>
                      </a:r>
                    </a:p>
                  </a:txBody>
                  <a:tcPr/>
                </a:tc>
                <a:tc>
                  <a:txBody>
                    <a:bodyPr/>
                    <a:lstStyle/>
                    <a:p>
                      <a:pPr algn="just">
                        <a:spcAft>
                          <a:spcPts val="0"/>
                        </a:spcAft>
                      </a:pPr>
                      <a:r>
                        <a:rPr 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Level 0</a:t>
                      </a:r>
                      <a:r>
                        <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と同じ。</a:t>
                      </a:r>
                    </a:p>
                  </a:txBody>
                  <a:tcPr/>
                </a:tc>
                <a:tc>
                  <a:txBody>
                    <a:bodyPr/>
                    <a:lstStyle/>
                    <a:p>
                      <a:pPr algn="just">
                        <a:spcAft>
                          <a:spcPts val="0"/>
                        </a:spcAft>
                      </a:pPr>
                      <a:r>
                        <a:rPr lang="en-US" sz="1100" kern="100">
                          <a:effectLst/>
                          <a:latin typeface="メイリオ" panose="020B0604030504040204" pitchFamily="50" charset="-128"/>
                          <a:ea typeface="メイリオ" panose="020B0604030504040204" pitchFamily="50" charset="-128"/>
                          <a:cs typeface="Times New Roman" panose="02020603050405020304" pitchFamily="18" charset="0"/>
                        </a:rPr>
                        <a:t>Level 0</a:t>
                      </a:r>
                      <a:r>
                        <a:rPr lang="ja-JP" sz="1100" kern="100">
                          <a:effectLst/>
                          <a:latin typeface="メイリオ" panose="020B0604030504040204" pitchFamily="50" charset="-128"/>
                          <a:ea typeface="メイリオ" panose="020B0604030504040204" pitchFamily="50" charset="-128"/>
                          <a:cs typeface="Times New Roman" panose="02020603050405020304" pitchFamily="18" charset="0"/>
                        </a:rPr>
                        <a:t>と同じ。</a:t>
                      </a:r>
                    </a:p>
                  </a:txBody>
                  <a:tcPr marL="90170" marR="90170" marT="46990" marB="46990"/>
                </a:tc>
                <a:tc>
                  <a:txBody>
                    <a:bodyPr/>
                    <a:lstStyle/>
                    <a:p>
                      <a:pPr algn="just">
                        <a:spcAft>
                          <a:spcPts val="0"/>
                        </a:spcAft>
                      </a:pPr>
                      <a:r>
                        <a:rPr lang="en-US" sz="1100" kern="100">
                          <a:effectLst/>
                          <a:latin typeface="メイリオ" panose="020B0604030504040204" pitchFamily="50" charset="-128"/>
                          <a:ea typeface="メイリオ" panose="020B0604030504040204" pitchFamily="50" charset="-128"/>
                          <a:cs typeface="Times New Roman" panose="02020603050405020304" pitchFamily="18" charset="0"/>
                        </a:rPr>
                        <a:t>URL</a:t>
                      </a:r>
                      <a:r>
                        <a:rPr lang="ja-JP" sz="1100" kern="100">
                          <a:effectLst/>
                          <a:latin typeface="メイリオ" panose="020B0604030504040204" pitchFamily="50" charset="-128"/>
                          <a:ea typeface="メイリオ" panose="020B0604030504040204" pitchFamily="50" charset="-128"/>
                          <a:cs typeface="Times New Roman" panose="02020603050405020304" pitchFamily="18" charset="0"/>
                        </a:rPr>
                        <a:t>により識別されている。</a:t>
                      </a:r>
                    </a:p>
                  </a:txBody>
                  <a:tcPr/>
                </a:tc>
                <a:tc>
                  <a:txBody>
                    <a:bodyPr/>
                    <a:lstStyle/>
                    <a:p>
                      <a:pPr algn="just">
                        <a:spcAft>
                          <a:spcPts val="0"/>
                        </a:spcAft>
                      </a:pPr>
                      <a:r>
                        <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グローバルな体系に基づく識別子を利用する。</a:t>
                      </a:r>
                    </a:p>
                  </a:txBody>
                  <a:tcPr/>
                </a:tc>
              </a:tr>
              <a:tr h="323518">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必要なツール</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サーバ</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サーバ</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just">
                        <a:spcAft>
                          <a:spcPts val="0"/>
                        </a:spcAft>
                      </a:pPr>
                      <a:r>
                        <a:rPr 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Web</a:t>
                      </a:r>
                      <a:r>
                        <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サーバ</a:t>
                      </a:r>
                    </a:p>
                  </a:txBody>
                  <a:tcPr marL="90170" marR="90170" marT="46990" marB="46990"/>
                </a:tc>
                <a:tc>
                  <a:txBody>
                    <a:bodyPr/>
                    <a:lstStyle/>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サーバ＋データカタログシステム等</a:t>
                      </a:r>
                      <a:endParaRPr kumimoji="1" lang="ja-JP" altLang="en-US" sz="1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サーバ＋データカタログシステム＋情報流通連携基盤等</a:t>
                      </a:r>
                      <a:endParaRPr kumimoji="1" lang="ja-JP" altLang="en-US" sz="1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spTree>
    <p:extLst>
      <p:ext uri="{BB962C8B-B14F-4D97-AF65-F5344CB8AC3E}">
        <p14:creationId xmlns:p14="http://schemas.microsoft.com/office/powerpoint/2010/main" val="1253919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mn-lt"/>
              </a:rPr>
              <a:t>9.3</a:t>
            </a:r>
            <a:r>
              <a:rPr kumimoji="1" lang="en-US" altLang="ja-JP" dirty="0" smtClean="0">
                <a:latin typeface="+mn-lt"/>
              </a:rPr>
              <a:t> </a:t>
            </a:r>
            <a:r>
              <a:rPr kumimoji="1" lang="ja-JP" altLang="en-US" dirty="0" smtClean="0">
                <a:latin typeface="+mn-lt"/>
              </a:rPr>
              <a:t>データに関する指針／表形式データ</a:t>
            </a:r>
            <a:endParaRPr kumimoji="1" lang="ja-JP" altLang="en-US" dirty="0">
              <a:latin typeface="+mn-lt"/>
            </a:endParaRPr>
          </a:p>
        </p:txBody>
      </p:sp>
      <p:graphicFrame>
        <p:nvGraphicFramePr>
          <p:cNvPr id="5" name="コンテンツ プレースホルダー 4"/>
          <p:cNvGraphicFramePr>
            <a:graphicFrameLocks noGrp="1"/>
          </p:cNvGraphicFramePr>
          <p:nvPr>
            <p:ph sz="half" idx="1"/>
            <p:extLst>
              <p:ext uri="{D42A27DB-BD31-4B8C-83A1-F6EECF244321}">
                <p14:modId xmlns:p14="http://schemas.microsoft.com/office/powerpoint/2010/main" val="484675988"/>
              </p:ext>
            </p:extLst>
          </p:nvPr>
        </p:nvGraphicFramePr>
        <p:xfrm>
          <a:off x="315913" y="1196752"/>
          <a:ext cx="9183686" cy="5120640"/>
        </p:xfrm>
        <a:graphic>
          <a:graphicData uri="http://schemas.openxmlformats.org/drawingml/2006/table">
            <a:tbl>
              <a:tblPr firstRow="1" bandRow="1">
                <a:tableStyleId>{5C22544A-7EE6-4342-B048-85BDC9FD1C3A}</a:tableStyleId>
              </a:tblPr>
              <a:tblGrid>
                <a:gridCol w="1036687"/>
                <a:gridCol w="864096"/>
                <a:gridCol w="7282903"/>
              </a:tblGrid>
              <a:tr h="288032">
                <a:tc>
                  <a:txBody>
                    <a:bodyPr/>
                    <a:lstStyle/>
                    <a:p>
                      <a:r>
                        <a:rPr kumimoji="1" lang="ja-JP" altLang="en-US" sz="1600" dirty="0" smtClean="0">
                          <a:latin typeface="メイリオ" panose="020B0604030504040204" pitchFamily="50" charset="-128"/>
                          <a:ea typeface="メイリオ" panose="020B0604030504040204" pitchFamily="50" charset="-128"/>
                        </a:rPr>
                        <a:t>グレード</a:t>
                      </a:r>
                      <a:endParaRPr kumimoji="1" lang="ja-JP" altLang="en-US" sz="1600" dirty="0">
                        <a:latin typeface="メイリオ" panose="020B0604030504040204" pitchFamily="50" charset="-128"/>
                        <a:ea typeface="メイリオ" panose="020B0604030504040204" pitchFamily="50" charset="-128"/>
                      </a:endParaRPr>
                    </a:p>
                  </a:txBody>
                  <a:tcPr marL="91805" marR="91805"/>
                </a:tc>
                <a:tc gridSpan="2">
                  <a:txBody>
                    <a:bodyPr/>
                    <a:lstStyle/>
                    <a:p>
                      <a:pPr algn="ctr"/>
                      <a:r>
                        <a:rPr kumimoji="1" lang="ja-JP" altLang="en-US" sz="1600" dirty="0" smtClean="0">
                          <a:latin typeface="メイリオ" panose="020B0604030504040204" pitchFamily="50" charset="-128"/>
                          <a:ea typeface="メイリオ" panose="020B0604030504040204" pitchFamily="50" charset="-128"/>
                        </a:rPr>
                        <a:t>指針</a:t>
                      </a:r>
                      <a:endParaRPr kumimoji="1" lang="ja-JP" altLang="en-US" sz="1600" dirty="0">
                        <a:latin typeface="メイリオ" panose="020B0604030504040204" pitchFamily="50" charset="-128"/>
                        <a:ea typeface="メイリオ" panose="020B0604030504040204" pitchFamily="50" charset="-128"/>
                      </a:endParaRPr>
                    </a:p>
                  </a:txBody>
                  <a:tcPr marL="91805" marR="91805"/>
                </a:tc>
                <a:tc h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rowSpan="2">
                  <a:txBody>
                    <a:bodyPr/>
                    <a:lstStyle/>
                    <a:p>
                      <a:pPr algn="ctr"/>
                      <a:r>
                        <a:rPr kumimoji="1" lang="en-US" altLang="ja-JP" sz="1600" dirty="0" smtClean="0">
                          <a:latin typeface="メイリオ" panose="020B0604030504040204" pitchFamily="50" charset="-128"/>
                          <a:ea typeface="メイリオ" panose="020B0604030504040204" pitchFamily="50" charset="-128"/>
                        </a:rPr>
                        <a:t>1</a:t>
                      </a:r>
                      <a:endParaRPr kumimoji="1" lang="ja-JP" altLang="en-US" sz="16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1</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en-US" altLang="ja-JP" sz="1600" dirty="0" smtClean="0">
                          <a:latin typeface="メイリオ" panose="020B0604030504040204" pitchFamily="50" charset="-128"/>
                          <a:ea typeface="メイリオ" panose="020B0604030504040204" pitchFamily="50" charset="-128"/>
                        </a:rPr>
                        <a:t>1</a:t>
                      </a:r>
                      <a:r>
                        <a:rPr kumimoji="1" lang="ja-JP" altLang="en-US" sz="1600" dirty="0" err="1" smtClean="0">
                          <a:latin typeface="メイリオ" panose="020B0604030504040204" pitchFamily="50" charset="-128"/>
                          <a:ea typeface="メイリオ" panose="020B0604030504040204" pitchFamily="50" charset="-128"/>
                        </a:rPr>
                        <a:t>つの</a:t>
                      </a:r>
                      <a:r>
                        <a:rPr kumimoji="1" lang="ja-JP" altLang="en-US" sz="1600" dirty="0" smtClean="0">
                          <a:latin typeface="メイリオ" panose="020B0604030504040204" pitchFamily="50" charset="-128"/>
                          <a:ea typeface="メイリオ" panose="020B0604030504040204" pitchFamily="50" charset="-128"/>
                        </a:rPr>
                        <a:t>ファイルは、</a:t>
                      </a:r>
                      <a:r>
                        <a:rPr kumimoji="1" lang="en-US" altLang="ja-JP" sz="1600" dirty="0" smtClean="0">
                          <a:latin typeface="メイリオ" panose="020B0604030504040204" pitchFamily="50" charset="-128"/>
                          <a:ea typeface="メイリオ" panose="020B0604030504040204" pitchFamily="50" charset="-128"/>
                        </a:rPr>
                        <a:t>1</a:t>
                      </a:r>
                      <a:r>
                        <a:rPr kumimoji="1" lang="ja-JP" altLang="en-US" sz="1600" dirty="0" smtClean="0">
                          <a:latin typeface="メイリオ" panose="020B0604030504040204" pitchFamily="50" charset="-128"/>
                          <a:ea typeface="メイリオ" panose="020B0604030504040204" pitchFamily="50" charset="-128"/>
                        </a:rPr>
                        <a:t>種類の表から構成されるべきである。</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2</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ヘッダは、</a:t>
                      </a:r>
                      <a:r>
                        <a:rPr kumimoji="1" lang="en-US" altLang="ja-JP" sz="1600" dirty="0" smtClean="0">
                          <a:latin typeface="メイリオ" panose="020B0604030504040204" pitchFamily="50" charset="-128"/>
                          <a:ea typeface="メイリオ" panose="020B0604030504040204" pitchFamily="50" charset="-128"/>
                        </a:rPr>
                        <a:t>1</a:t>
                      </a:r>
                      <a:r>
                        <a:rPr kumimoji="1" lang="ja-JP" altLang="en-US" sz="1600" dirty="0" smtClean="0">
                          <a:latin typeface="メイリオ" panose="020B0604030504040204" pitchFamily="50" charset="-128"/>
                          <a:ea typeface="メイリオ" panose="020B0604030504040204" pitchFamily="50" charset="-128"/>
                        </a:rPr>
                        <a:t>行から構成されるべきである。</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rowSpan="8">
                  <a:txBody>
                    <a:bodyPr/>
                    <a:lstStyle/>
                    <a:p>
                      <a:pPr algn="ctr"/>
                      <a:r>
                        <a:rPr kumimoji="1" lang="en-US" altLang="ja-JP" sz="1600" dirty="0" smtClean="0">
                          <a:latin typeface="メイリオ" panose="020B0604030504040204" pitchFamily="50" charset="-128"/>
                          <a:ea typeface="メイリオ" panose="020B0604030504040204" pitchFamily="50" charset="-128"/>
                        </a:rPr>
                        <a:t>2</a:t>
                      </a:r>
                      <a:endParaRPr kumimoji="1" lang="ja-JP" altLang="en-US" sz="16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3</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データでない情報を、レコードに含めないことが望ましい。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4</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全てのフィールドは、他のフィールドと結合されないことが望ましい。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5</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値がない場合を除き、フィールドを空白にしない（省略しない）ことが望ましい。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6</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年の値には、西暦表記を備えることが望ましい。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7</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フィールドの単位が明記されていることが望ましい。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8</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利用している文字コードを明記することが望ましい。また、国際的に広く利用されている文字コードを利用することが望ましい。</a:t>
                      </a:r>
                      <a:endParaRPr kumimoji="1" lang="en-US" altLang="ja-JP" sz="1600" dirty="0" smtClean="0">
                        <a:latin typeface="メイリオ" panose="020B0604030504040204" pitchFamily="50" charset="-128"/>
                        <a:ea typeface="メイリオ" panose="020B0604030504040204" pitchFamily="50" charset="-128"/>
                      </a:endParaRPr>
                    </a:p>
                  </a:txBody>
                  <a:tcPr marL="91805" marR="91805"/>
                </a:tc>
              </a:tr>
              <a:tr h="37084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9</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ファイルの属性や説明を表すメタデータが、フォーマルに記述されていることが望ましい。また、そのメタデータからデータセット本体へリンクし、たどれるようにすることが望ましい。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10</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データ本体を、</a:t>
                      </a:r>
                      <a:r>
                        <a:rPr kumimoji="1" lang="en-US" altLang="ja-JP" sz="1600" dirty="0" smtClean="0">
                          <a:latin typeface="メイリオ" panose="020B0604030504040204" pitchFamily="50" charset="-128"/>
                          <a:ea typeface="メイリオ" panose="020B0604030504040204" pitchFamily="50" charset="-128"/>
                        </a:rPr>
                        <a:t>XML</a:t>
                      </a:r>
                      <a:r>
                        <a:rPr kumimoji="1" lang="ja-JP" altLang="en-US" sz="1600" dirty="0" smtClean="0">
                          <a:latin typeface="メイリオ" panose="020B0604030504040204" pitchFamily="50" charset="-128"/>
                          <a:ea typeface="メイリオ" panose="020B0604030504040204" pitchFamily="50" charset="-128"/>
                        </a:rPr>
                        <a:t>や</a:t>
                      </a:r>
                      <a:r>
                        <a:rPr kumimoji="1" lang="en-US" altLang="ja-JP" sz="1600" dirty="0" smtClean="0">
                          <a:latin typeface="メイリオ" panose="020B0604030504040204" pitchFamily="50" charset="-128"/>
                          <a:ea typeface="メイリオ" panose="020B0604030504040204" pitchFamily="50" charset="-128"/>
                        </a:rPr>
                        <a:t>RDF</a:t>
                      </a:r>
                      <a:r>
                        <a:rPr kumimoji="1" lang="ja-JP" altLang="en-US" sz="1600" dirty="0" smtClean="0">
                          <a:latin typeface="メイリオ" panose="020B0604030504040204" pitchFamily="50" charset="-128"/>
                          <a:ea typeface="メイリオ" panose="020B0604030504040204" pitchFamily="50" charset="-128"/>
                        </a:rPr>
                        <a:t>の形式を使ってフォーマルに記述することが望ましい。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bl>
          </a:graphicData>
        </a:graphic>
      </p:graphicFrame>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60</a:t>
            </a:fld>
            <a:endParaRPr lang="en-US" altLang="ja-JP" dirty="0"/>
          </a:p>
        </p:txBody>
      </p:sp>
    </p:spTree>
    <p:extLst>
      <p:ext uri="{BB962C8B-B14F-4D97-AF65-F5344CB8AC3E}">
        <p14:creationId xmlns:p14="http://schemas.microsoft.com/office/powerpoint/2010/main" val="434424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en-US" altLang="ja-JP" dirty="0" smtClean="0">
                <a:latin typeface="+mn-lt"/>
              </a:rPr>
              <a:t>9.3 </a:t>
            </a:r>
            <a:r>
              <a:rPr kumimoji="1" lang="ja-JP" altLang="en-US" dirty="0" smtClean="0">
                <a:latin typeface="+mn-lt"/>
              </a:rPr>
              <a:t>データに関する指針／文書データ</a:t>
            </a:r>
            <a:endParaRPr kumimoji="1" lang="ja-JP" altLang="en-US" dirty="0">
              <a:latin typeface="+mn-lt"/>
            </a:endParaRPr>
          </a:p>
        </p:txBody>
      </p:sp>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61</a:t>
            </a:fld>
            <a:endParaRPr lang="en-US" altLang="ja-JP" dirty="0"/>
          </a:p>
        </p:txBody>
      </p:sp>
      <p:graphicFrame>
        <p:nvGraphicFramePr>
          <p:cNvPr id="8" name="コンテンツ プレースホルダー 4"/>
          <p:cNvGraphicFramePr>
            <a:graphicFrameLocks noGrp="1"/>
          </p:cNvGraphicFramePr>
          <p:nvPr>
            <p:ph idx="1"/>
            <p:extLst>
              <p:ext uri="{D42A27DB-BD31-4B8C-83A1-F6EECF244321}">
                <p14:modId xmlns:p14="http://schemas.microsoft.com/office/powerpoint/2010/main" val="3788169110"/>
              </p:ext>
            </p:extLst>
          </p:nvPr>
        </p:nvGraphicFramePr>
        <p:xfrm>
          <a:off x="350838" y="1143000"/>
          <a:ext cx="9183686" cy="3845560"/>
        </p:xfrm>
        <a:graphic>
          <a:graphicData uri="http://schemas.openxmlformats.org/drawingml/2006/table">
            <a:tbl>
              <a:tblPr firstRow="1" bandRow="1">
                <a:tableStyleId>{5C22544A-7EE6-4342-B048-85BDC9FD1C3A}</a:tableStyleId>
              </a:tblPr>
              <a:tblGrid>
                <a:gridCol w="1001762"/>
                <a:gridCol w="755005"/>
                <a:gridCol w="7426919"/>
              </a:tblGrid>
              <a:tr h="288032">
                <a:tc>
                  <a:txBody>
                    <a:bodyPr/>
                    <a:lstStyle/>
                    <a:p>
                      <a:r>
                        <a:rPr kumimoji="1" lang="ja-JP" altLang="en-US" sz="1600" dirty="0" smtClean="0">
                          <a:latin typeface="メイリオ" panose="020B0604030504040204" pitchFamily="50" charset="-128"/>
                          <a:ea typeface="メイリオ" panose="020B0604030504040204" pitchFamily="50" charset="-128"/>
                        </a:rPr>
                        <a:t>グレード</a:t>
                      </a:r>
                      <a:endParaRPr kumimoji="1" lang="ja-JP" altLang="en-US" sz="1600" dirty="0">
                        <a:latin typeface="メイリオ" panose="020B0604030504040204" pitchFamily="50" charset="-128"/>
                        <a:ea typeface="メイリオ" panose="020B0604030504040204" pitchFamily="50" charset="-128"/>
                      </a:endParaRPr>
                    </a:p>
                  </a:txBody>
                  <a:tcPr marL="91805" marR="91805"/>
                </a:tc>
                <a:tc gridSpan="2">
                  <a:txBody>
                    <a:bodyPr/>
                    <a:lstStyle/>
                    <a:p>
                      <a:pPr algn="ctr"/>
                      <a:r>
                        <a:rPr kumimoji="1" lang="ja-JP" altLang="en-US" sz="1600" dirty="0" smtClean="0">
                          <a:latin typeface="メイリオ" panose="020B0604030504040204" pitchFamily="50" charset="-128"/>
                          <a:ea typeface="メイリオ" panose="020B0604030504040204" pitchFamily="50" charset="-128"/>
                        </a:rPr>
                        <a:t>指針</a:t>
                      </a:r>
                      <a:endParaRPr kumimoji="1" lang="ja-JP" altLang="en-US" sz="1600" dirty="0">
                        <a:latin typeface="メイリオ" panose="020B0604030504040204" pitchFamily="50" charset="-128"/>
                        <a:ea typeface="メイリオ" panose="020B0604030504040204" pitchFamily="50" charset="-128"/>
                      </a:endParaRPr>
                    </a:p>
                  </a:txBody>
                  <a:tcPr marL="91805" marR="91805"/>
                </a:tc>
                <a:tc h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a:txBody>
                    <a:bodyPr/>
                    <a:lstStyle/>
                    <a:p>
                      <a:pPr algn="ctr"/>
                      <a:r>
                        <a:rPr kumimoji="1" lang="en-US" altLang="ja-JP" sz="1600" dirty="0" smtClean="0">
                          <a:latin typeface="メイリオ" panose="020B0604030504040204" pitchFamily="50" charset="-128"/>
                          <a:ea typeface="メイリオ" panose="020B0604030504040204" pitchFamily="50" charset="-128"/>
                        </a:rPr>
                        <a:t>1</a:t>
                      </a:r>
                      <a:endParaRPr kumimoji="1" lang="ja-JP" altLang="en-US" sz="1600" dirty="0">
                        <a:latin typeface="メイリオ" panose="020B0604030504040204" pitchFamily="50" charset="-128"/>
                        <a:ea typeface="メイリオ" panose="020B0604030504040204" pitchFamily="50" charset="-128"/>
                      </a:endParaRPr>
                    </a:p>
                  </a:txBody>
                  <a:tcPr marL="91805" marR="91805" anchor="ct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（なし）</a:t>
                      </a:r>
                      <a:endParaRPr kumimoji="1" lang="en-US" altLang="ja-JP" sz="1600" dirty="0" smtClean="0">
                        <a:latin typeface="メイリオ" panose="020B0604030504040204" pitchFamily="50" charset="-128"/>
                        <a:ea typeface="メイリオ" panose="020B0604030504040204" pitchFamily="50" charset="-128"/>
                      </a:endParaRPr>
                    </a:p>
                  </a:txBody>
                  <a:tcPr marL="91805" marR="91805"/>
                </a:tc>
              </a:tr>
              <a:tr h="370840">
                <a:tc rowSpan="5">
                  <a:txBody>
                    <a:bodyPr/>
                    <a:lstStyle/>
                    <a:p>
                      <a:pPr algn="ctr"/>
                      <a:r>
                        <a:rPr kumimoji="1" lang="en-US" altLang="ja-JP" sz="1600" dirty="0" smtClean="0">
                          <a:latin typeface="メイリオ" panose="020B0604030504040204" pitchFamily="50" charset="-128"/>
                          <a:ea typeface="メイリオ" panose="020B0604030504040204" pitchFamily="50" charset="-128"/>
                        </a:rPr>
                        <a:t>2</a:t>
                      </a:r>
                      <a:endParaRPr kumimoji="1" lang="ja-JP" altLang="en-US" sz="16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1</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文章に存在する部・章・節・図表などの構造が、機械判読性の高いフォーマットで記述されていることが望ましい。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2</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文章内に、整形のための符号や文字（空白、改行等）を含めないことが望ましい。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3</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文書形式データが表形式データを含む場合，グレード</a:t>
                      </a:r>
                      <a:r>
                        <a:rPr kumimoji="1" lang="en-US" altLang="ja-JP" sz="1600" dirty="0" smtClean="0">
                          <a:latin typeface="メイリオ" panose="020B0604030504040204" pitchFamily="50" charset="-128"/>
                          <a:ea typeface="メイリオ" panose="020B0604030504040204" pitchFamily="50" charset="-128"/>
                        </a:rPr>
                        <a:t>1</a:t>
                      </a:r>
                      <a:r>
                        <a:rPr kumimoji="1" lang="ja-JP" altLang="en-US" sz="1600" dirty="0" smtClean="0">
                          <a:latin typeface="メイリオ" panose="020B0604030504040204" pitchFamily="50" charset="-128"/>
                          <a:ea typeface="メイリオ" panose="020B0604030504040204" pitchFamily="50" charset="-128"/>
                        </a:rPr>
                        <a:t>以上の表形式データが添付されていることが望ましい。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endParaRPr kumimoji="1" lang="ja-JP" altLang="en-US"/>
                    </a:p>
                  </a:txBody>
                  <a:tcPr/>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4</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テキスト形式の文書形式データを利用している場合は、利用している文字コードを明記することが望ましい。また、国際的に広く利用されている文字コードを利用することが望ましい。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5</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文章に対する、情報利用者が理解できるような説明が、メタデータとして記述され、当該文書にリンクされていることが望ましい。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bl>
          </a:graphicData>
        </a:graphic>
      </p:graphicFrame>
    </p:spTree>
    <p:extLst>
      <p:ext uri="{BB962C8B-B14F-4D97-AF65-F5344CB8AC3E}">
        <p14:creationId xmlns:p14="http://schemas.microsoft.com/office/powerpoint/2010/main" val="585015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latin typeface="+mn-lt"/>
              </a:rPr>
              <a:t>9.3</a:t>
            </a:r>
            <a:r>
              <a:rPr kumimoji="1" lang="en-US" altLang="ja-JP" dirty="0" smtClean="0">
                <a:latin typeface="+mn-lt"/>
              </a:rPr>
              <a:t> </a:t>
            </a:r>
            <a:r>
              <a:rPr kumimoji="1" lang="ja-JP" altLang="en-US" dirty="0" smtClean="0">
                <a:latin typeface="+mn-lt"/>
              </a:rPr>
              <a:t>データに関する指針／</a:t>
            </a:r>
            <a:r>
              <a:rPr kumimoji="1" lang="zh-TW" altLang="en-US" dirty="0" smtClean="0">
                <a:latin typeface="+mn-lt"/>
              </a:rPr>
              <a:t>地理空間情報</a:t>
            </a:r>
            <a:endParaRPr kumimoji="1" lang="ja-JP" altLang="en-US" dirty="0">
              <a:latin typeface="+mn-lt"/>
            </a:endParaRPr>
          </a:p>
        </p:txBody>
      </p:sp>
      <p:graphicFrame>
        <p:nvGraphicFramePr>
          <p:cNvPr id="5" name="コンテンツ プレースホルダー 4"/>
          <p:cNvGraphicFramePr>
            <a:graphicFrameLocks noGrp="1"/>
          </p:cNvGraphicFramePr>
          <p:nvPr>
            <p:ph sz="half" idx="1"/>
            <p:extLst>
              <p:ext uri="{D42A27DB-BD31-4B8C-83A1-F6EECF244321}">
                <p14:modId xmlns:p14="http://schemas.microsoft.com/office/powerpoint/2010/main" val="3898076285"/>
              </p:ext>
            </p:extLst>
          </p:nvPr>
        </p:nvGraphicFramePr>
        <p:xfrm>
          <a:off x="315913" y="1196752"/>
          <a:ext cx="9183686" cy="2560320"/>
        </p:xfrm>
        <a:graphic>
          <a:graphicData uri="http://schemas.openxmlformats.org/drawingml/2006/table">
            <a:tbl>
              <a:tblPr firstRow="1" bandRow="1">
                <a:tableStyleId>{5C22544A-7EE6-4342-B048-85BDC9FD1C3A}</a:tableStyleId>
              </a:tblPr>
              <a:tblGrid>
                <a:gridCol w="1036687"/>
                <a:gridCol w="720080"/>
                <a:gridCol w="7426919"/>
              </a:tblGrid>
              <a:tr h="288032">
                <a:tc>
                  <a:txBody>
                    <a:bodyPr/>
                    <a:lstStyle/>
                    <a:p>
                      <a:r>
                        <a:rPr kumimoji="1" lang="ja-JP" altLang="en-US" sz="1600" dirty="0" smtClean="0">
                          <a:latin typeface="メイリオ" panose="020B0604030504040204" pitchFamily="50" charset="-128"/>
                          <a:ea typeface="メイリオ" panose="020B0604030504040204" pitchFamily="50" charset="-128"/>
                        </a:rPr>
                        <a:t>グレード</a:t>
                      </a:r>
                      <a:endParaRPr kumimoji="1" lang="ja-JP" altLang="en-US" sz="1600" dirty="0">
                        <a:latin typeface="メイリオ" panose="020B0604030504040204" pitchFamily="50" charset="-128"/>
                        <a:ea typeface="メイリオ" panose="020B0604030504040204" pitchFamily="50" charset="-128"/>
                      </a:endParaRPr>
                    </a:p>
                  </a:txBody>
                  <a:tcPr marL="91805" marR="91805"/>
                </a:tc>
                <a:tc gridSpan="2">
                  <a:txBody>
                    <a:bodyPr/>
                    <a:lstStyle/>
                    <a:p>
                      <a:pPr algn="ctr"/>
                      <a:r>
                        <a:rPr kumimoji="1" lang="ja-JP" altLang="en-US" sz="1600" dirty="0" smtClean="0">
                          <a:latin typeface="メイリオ" panose="020B0604030504040204" pitchFamily="50" charset="-128"/>
                          <a:ea typeface="メイリオ" panose="020B0604030504040204" pitchFamily="50" charset="-128"/>
                        </a:rPr>
                        <a:t>指針</a:t>
                      </a:r>
                      <a:endParaRPr kumimoji="1" lang="ja-JP" altLang="en-US" sz="1600" dirty="0">
                        <a:latin typeface="メイリオ" panose="020B0604030504040204" pitchFamily="50" charset="-128"/>
                        <a:ea typeface="メイリオ" panose="020B0604030504040204" pitchFamily="50" charset="-128"/>
                      </a:endParaRPr>
                    </a:p>
                  </a:txBody>
                  <a:tcPr marL="91805" marR="91805"/>
                </a:tc>
                <a:tc h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a:txBody>
                    <a:bodyPr/>
                    <a:lstStyle/>
                    <a:p>
                      <a:pPr algn="ctr"/>
                      <a:r>
                        <a:rPr kumimoji="1" lang="en-US" altLang="ja-JP" sz="1600" dirty="0" smtClean="0">
                          <a:latin typeface="メイリオ" panose="020B0604030504040204" pitchFamily="50" charset="-128"/>
                          <a:ea typeface="メイリオ" panose="020B0604030504040204" pitchFamily="50" charset="-128"/>
                        </a:rPr>
                        <a:t>1</a:t>
                      </a:r>
                      <a:endParaRPr kumimoji="1" lang="ja-JP" altLang="en-US" sz="16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1</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位置情報に関するデータを付与する場合は、緯度・経度等の位置情報に加えて、測地系が明記されるべきである。屋外であれば、世界測地系を利用することが望ましい。屋内であれば、座標系と描画縮尺（入力精度）を示すべきである。</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rowSpan="2">
                  <a:txBody>
                    <a:bodyPr/>
                    <a:lstStyle/>
                    <a:p>
                      <a:pPr algn="ctr"/>
                      <a:r>
                        <a:rPr kumimoji="1" lang="en-US" altLang="ja-JP" sz="1600" dirty="0" smtClean="0">
                          <a:latin typeface="メイリオ" panose="020B0604030504040204" pitchFamily="50" charset="-128"/>
                          <a:ea typeface="メイリオ" panose="020B0604030504040204" pitchFamily="50" charset="-128"/>
                        </a:rPr>
                        <a:t>2</a:t>
                      </a:r>
                      <a:endParaRPr kumimoji="1" lang="ja-JP" altLang="en-US" sz="16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2</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zh-TW" altLang="en-US" sz="1600" dirty="0" smtClean="0">
                          <a:latin typeface="メイリオ" panose="020B0604030504040204" pitchFamily="50" charset="-128"/>
                          <a:ea typeface="メイリオ" panose="020B0604030504040204" pitchFamily="50" charset="-128"/>
                        </a:rPr>
                        <a:t>地理空間情報</a:t>
                      </a:r>
                      <a:r>
                        <a:rPr kumimoji="1" lang="ja-JP" altLang="en-US" sz="1600" dirty="0" smtClean="0">
                          <a:latin typeface="メイリオ" panose="020B0604030504040204" pitchFamily="50" charset="-128"/>
                          <a:ea typeface="メイリオ" panose="020B0604030504040204" pitchFamily="50" charset="-128"/>
                        </a:rPr>
                        <a:t>は、ベクタ形式に依るものが望ましい。ベクタ形式のデータの作成に当たっては、最新の </a:t>
                      </a:r>
                      <a:r>
                        <a:rPr kumimoji="1" lang="en-US" altLang="ja-JP" sz="1600" dirty="0" smtClean="0">
                          <a:latin typeface="メイリオ" panose="020B0604030504040204" pitchFamily="50" charset="-128"/>
                          <a:ea typeface="メイリオ" panose="020B0604030504040204" pitchFamily="50" charset="-128"/>
                        </a:rPr>
                        <a:t>ISO </a:t>
                      </a:r>
                      <a:r>
                        <a:rPr kumimoji="1" lang="ja-JP" altLang="en-US" sz="1600" dirty="0" smtClean="0">
                          <a:latin typeface="メイリオ" panose="020B0604030504040204" pitchFamily="50" charset="-128"/>
                          <a:ea typeface="メイリオ" panose="020B0604030504040204" pitchFamily="50" charset="-128"/>
                        </a:rPr>
                        <a:t>規格及び </a:t>
                      </a:r>
                      <a:r>
                        <a:rPr kumimoji="1" lang="en-US" altLang="ja-JP" sz="1600" dirty="0" smtClean="0">
                          <a:latin typeface="メイリオ" panose="020B0604030504040204" pitchFamily="50" charset="-128"/>
                          <a:ea typeface="メイリオ" panose="020B0604030504040204" pitchFamily="50" charset="-128"/>
                        </a:rPr>
                        <a:t>JIS </a:t>
                      </a:r>
                      <a:r>
                        <a:rPr kumimoji="1" lang="ja-JP" altLang="en-US" sz="1600" dirty="0" smtClean="0">
                          <a:latin typeface="メイリオ" panose="020B0604030504040204" pitchFamily="50" charset="-128"/>
                          <a:ea typeface="メイリオ" panose="020B0604030504040204" pitchFamily="50" charset="-128"/>
                        </a:rPr>
                        <a:t>規格に基づいた地理空間情報標準プロファイル（</a:t>
                      </a:r>
                      <a:r>
                        <a:rPr kumimoji="1" lang="en-US" altLang="ja-JP" sz="1600" dirty="0" smtClean="0">
                          <a:latin typeface="メイリオ" panose="020B0604030504040204" pitchFamily="50" charset="-128"/>
                          <a:ea typeface="メイリオ" panose="020B0604030504040204" pitchFamily="50" charset="-128"/>
                        </a:rPr>
                        <a:t>JPGIS</a:t>
                      </a:r>
                      <a:r>
                        <a:rPr kumimoji="1" lang="ja-JP" altLang="en-US" sz="1600" smtClean="0">
                          <a:latin typeface="メイリオ" panose="020B0604030504040204" pitchFamily="50" charset="-128"/>
                          <a:ea typeface="メイリオ" panose="020B0604030504040204" pitchFamily="50" charset="-128"/>
                        </a:rPr>
                        <a:t>）を</a:t>
                      </a:r>
                      <a:r>
                        <a:rPr kumimoji="1" lang="ja-JP" altLang="en-US" sz="1600" dirty="0" smtClean="0">
                          <a:latin typeface="メイリオ" panose="020B0604030504040204" pitchFamily="50" charset="-128"/>
                          <a:ea typeface="メイリオ" panose="020B0604030504040204" pitchFamily="50" charset="-128"/>
                        </a:rPr>
                        <a:t>用いる。</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3</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zh-TW" altLang="en-US" sz="1600" dirty="0" smtClean="0">
                          <a:latin typeface="メイリオ" panose="020B0604030504040204" pitchFamily="50" charset="-128"/>
                          <a:ea typeface="メイリオ" panose="020B0604030504040204" pitchFamily="50" charset="-128"/>
                        </a:rPr>
                        <a:t>地理空間情報</a:t>
                      </a:r>
                      <a:r>
                        <a:rPr kumimoji="1" lang="ja-JP" altLang="en-US" sz="1600" dirty="0" smtClean="0">
                          <a:latin typeface="メイリオ" panose="020B0604030504040204" pitchFamily="50" charset="-128"/>
                          <a:ea typeface="メイリオ" panose="020B0604030504040204" pitchFamily="50" charset="-128"/>
                        </a:rPr>
                        <a:t>に対する、情報利用者が理解できるような説明が、メタデータとして記述され、当該文書にリンクされていることが望ましい。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bl>
          </a:graphicData>
        </a:graphic>
      </p:graphicFrame>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62</a:t>
            </a:fld>
            <a:endParaRPr lang="en-US" altLang="ja-JP" dirty="0"/>
          </a:p>
        </p:txBody>
      </p:sp>
    </p:spTree>
    <p:extLst>
      <p:ext uri="{BB962C8B-B14F-4D97-AF65-F5344CB8AC3E}">
        <p14:creationId xmlns:p14="http://schemas.microsoft.com/office/powerpoint/2010/main" val="1920503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mn-lt"/>
              </a:rPr>
              <a:t>9.3 </a:t>
            </a:r>
            <a:r>
              <a:rPr kumimoji="1" lang="ja-JP" altLang="en-US" dirty="0" smtClean="0">
                <a:latin typeface="+mn-lt"/>
              </a:rPr>
              <a:t>データに関する指針／リアルタイムデータ</a:t>
            </a:r>
            <a:endParaRPr kumimoji="1" lang="ja-JP" altLang="en-US" dirty="0">
              <a:latin typeface="+mn-lt"/>
            </a:endParaRPr>
          </a:p>
        </p:txBody>
      </p:sp>
      <p:graphicFrame>
        <p:nvGraphicFramePr>
          <p:cNvPr id="5" name="コンテンツ プレースホルダー 4"/>
          <p:cNvGraphicFramePr>
            <a:graphicFrameLocks noGrp="1"/>
          </p:cNvGraphicFramePr>
          <p:nvPr>
            <p:ph sz="half" idx="1"/>
            <p:extLst>
              <p:ext uri="{D42A27DB-BD31-4B8C-83A1-F6EECF244321}">
                <p14:modId xmlns:p14="http://schemas.microsoft.com/office/powerpoint/2010/main" val="4001540509"/>
              </p:ext>
            </p:extLst>
          </p:nvPr>
        </p:nvGraphicFramePr>
        <p:xfrm>
          <a:off x="315913" y="1196752"/>
          <a:ext cx="9183686" cy="1864360"/>
        </p:xfrm>
        <a:graphic>
          <a:graphicData uri="http://schemas.openxmlformats.org/drawingml/2006/table">
            <a:tbl>
              <a:tblPr firstRow="1" bandRow="1">
                <a:tableStyleId>{5C22544A-7EE6-4342-B048-85BDC9FD1C3A}</a:tableStyleId>
              </a:tblPr>
              <a:tblGrid>
                <a:gridCol w="1036687"/>
                <a:gridCol w="720080"/>
                <a:gridCol w="7426919"/>
              </a:tblGrid>
              <a:tr h="288032">
                <a:tc>
                  <a:txBody>
                    <a:bodyPr/>
                    <a:lstStyle/>
                    <a:p>
                      <a:r>
                        <a:rPr kumimoji="1" lang="ja-JP" altLang="en-US" sz="1600" dirty="0" smtClean="0">
                          <a:latin typeface="メイリオ" panose="020B0604030504040204" pitchFamily="50" charset="-128"/>
                          <a:ea typeface="メイリオ" panose="020B0604030504040204" pitchFamily="50" charset="-128"/>
                        </a:rPr>
                        <a:t>グレード</a:t>
                      </a:r>
                      <a:endParaRPr kumimoji="1" lang="ja-JP" altLang="en-US" sz="1600" dirty="0">
                        <a:latin typeface="メイリオ" panose="020B0604030504040204" pitchFamily="50" charset="-128"/>
                        <a:ea typeface="メイリオ" panose="020B0604030504040204" pitchFamily="50" charset="-128"/>
                      </a:endParaRPr>
                    </a:p>
                  </a:txBody>
                  <a:tcPr marL="91805" marR="91805"/>
                </a:tc>
                <a:tc gridSpan="2">
                  <a:txBody>
                    <a:bodyPr/>
                    <a:lstStyle/>
                    <a:p>
                      <a:pPr algn="ctr"/>
                      <a:r>
                        <a:rPr kumimoji="1" lang="ja-JP" altLang="en-US" sz="1600" dirty="0" smtClean="0">
                          <a:latin typeface="メイリオ" panose="020B0604030504040204" pitchFamily="50" charset="-128"/>
                          <a:ea typeface="メイリオ" panose="020B0604030504040204" pitchFamily="50" charset="-128"/>
                        </a:rPr>
                        <a:t>指針</a:t>
                      </a:r>
                      <a:endParaRPr kumimoji="1" lang="ja-JP" altLang="en-US" sz="1600" dirty="0">
                        <a:latin typeface="メイリオ" panose="020B0604030504040204" pitchFamily="50" charset="-128"/>
                        <a:ea typeface="メイリオ" panose="020B0604030504040204" pitchFamily="50" charset="-128"/>
                      </a:endParaRPr>
                    </a:p>
                  </a:txBody>
                  <a:tcPr marL="91805" marR="91805"/>
                </a:tc>
                <a:tc h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rowSpan="2">
                  <a:txBody>
                    <a:bodyPr/>
                    <a:lstStyle/>
                    <a:p>
                      <a:pPr algn="ctr"/>
                      <a:r>
                        <a:rPr kumimoji="1" lang="en-US" altLang="ja-JP" sz="1600" dirty="0" smtClean="0">
                          <a:latin typeface="メイリオ" panose="020B0604030504040204" pitchFamily="50" charset="-128"/>
                          <a:ea typeface="メイリオ" panose="020B0604030504040204" pitchFamily="50" charset="-128"/>
                        </a:rPr>
                        <a:t>1</a:t>
                      </a:r>
                      <a:endParaRPr kumimoji="1" lang="ja-JP" altLang="en-US" sz="16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1</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データの取得仕様が明記されているべきである。</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2</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表形式データや</a:t>
                      </a:r>
                      <a:r>
                        <a:rPr kumimoji="1" lang="zh-TW" altLang="en-US" sz="1600" dirty="0" smtClean="0">
                          <a:latin typeface="メイリオ" panose="020B0604030504040204" pitchFamily="50" charset="-128"/>
                          <a:ea typeface="メイリオ" panose="020B0604030504040204" pitchFamily="50" charset="-128"/>
                        </a:rPr>
                        <a:t>地理空間情報</a:t>
                      </a:r>
                      <a:r>
                        <a:rPr kumimoji="1" lang="ja-JP" altLang="en-US" sz="1600" dirty="0" smtClean="0">
                          <a:latin typeface="メイリオ" panose="020B0604030504040204" pitchFamily="50" charset="-128"/>
                          <a:ea typeface="メイリオ" panose="020B0604030504040204" pitchFamily="50" charset="-128"/>
                        </a:rPr>
                        <a:t>をファイル形式で取得させる場合は、それぞれのグレード</a:t>
                      </a:r>
                      <a:r>
                        <a:rPr kumimoji="1" lang="en-US" altLang="ja-JP" sz="1600" dirty="0" smtClean="0">
                          <a:latin typeface="メイリオ" panose="020B0604030504040204" pitchFamily="50" charset="-128"/>
                          <a:ea typeface="メイリオ" panose="020B0604030504040204" pitchFamily="50" charset="-128"/>
                        </a:rPr>
                        <a:t>1</a:t>
                      </a:r>
                      <a:r>
                        <a:rPr kumimoji="1" lang="ja-JP" altLang="en-US" sz="1600" dirty="0" smtClean="0">
                          <a:latin typeface="メイリオ" panose="020B0604030504040204" pitchFamily="50" charset="-128"/>
                          <a:ea typeface="メイリオ" panose="020B0604030504040204" pitchFamily="50" charset="-128"/>
                        </a:rPr>
                        <a:t>の指針を満たすべきである。</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a:txBody>
                    <a:bodyPr/>
                    <a:lstStyle/>
                    <a:p>
                      <a:pPr algn="ctr"/>
                      <a:r>
                        <a:rPr kumimoji="1" lang="en-US" altLang="ja-JP" sz="1600" dirty="0" smtClean="0">
                          <a:latin typeface="メイリオ" panose="020B0604030504040204" pitchFamily="50" charset="-128"/>
                          <a:ea typeface="メイリオ" panose="020B0604030504040204" pitchFamily="50" charset="-128"/>
                        </a:rPr>
                        <a:t>2</a:t>
                      </a:r>
                      <a:endParaRPr kumimoji="1" lang="ja-JP" altLang="en-US" sz="16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3</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リアルタイムデータの最新値・差分を取得する手法が提供されていることが望ましい。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bl>
          </a:graphicData>
        </a:graphic>
      </p:graphicFrame>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63</a:t>
            </a:fld>
            <a:endParaRPr lang="en-US" altLang="ja-JP" dirty="0"/>
          </a:p>
        </p:txBody>
      </p:sp>
    </p:spTree>
    <p:extLst>
      <p:ext uri="{BB962C8B-B14F-4D97-AF65-F5344CB8AC3E}">
        <p14:creationId xmlns:p14="http://schemas.microsoft.com/office/powerpoint/2010/main" val="2469992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ja-JP" altLang="en-US" dirty="0" smtClean="0"/>
              <a:t>付録</a:t>
            </a:r>
            <a:endParaRPr kumimoji="1" lang="ja-JP" altLang="en-US" dirty="0"/>
          </a:p>
        </p:txBody>
      </p:sp>
      <p:sp>
        <p:nvSpPr>
          <p:cNvPr id="6" name="テキスト プレースホルダー 5"/>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64</a:t>
            </a:fld>
            <a:endParaRPr lang="en-US" altLang="ja-JP" dirty="0"/>
          </a:p>
        </p:txBody>
      </p:sp>
    </p:spTree>
    <p:extLst>
      <p:ext uri="{BB962C8B-B14F-4D97-AF65-F5344CB8AC3E}">
        <p14:creationId xmlns:p14="http://schemas.microsoft.com/office/powerpoint/2010/main" val="36161745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smtClean="0"/>
              <a:t>第</a:t>
            </a:r>
            <a:r>
              <a:rPr kumimoji="1" lang="en-US" altLang="ja-JP" dirty="0" smtClean="0"/>
              <a:t>10</a:t>
            </a:r>
            <a:r>
              <a:rPr lang="ja-JP" altLang="en-US" dirty="0" smtClean="0"/>
              <a:t>章</a:t>
            </a:r>
            <a:r>
              <a:rPr lang="ja-JP" altLang="en-US" dirty="0"/>
              <a:t>（付録）オープンデータに関する規格・ツール</a:t>
            </a:r>
            <a:endParaRPr kumimoji="1" lang="ja-JP" altLang="en-US" dirty="0"/>
          </a:p>
        </p:txBody>
      </p:sp>
      <p:sp>
        <p:nvSpPr>
          <p:cNvPr id="7" name="コンテンツ プレースホルダー 6"/>
          <p:cNvSpPr>
            <a:spLocks noGrp="1"/>
          </p:cNvSpPr>
          <p:nvPr>
            <p:ph idx="1"/>
          </p:nvPr>
        </p:nvSpPr>
        <p:spPr/>
        <p:txBody>
          <a:bodyPr/>
          <a:lstStyle/>
          <a:p>
            <a:r>
              <a:rPr lang="ja-JP" altLang="en-US" dirty="0"/>
              <a:t>本章</a:t>
            </a:r>
            <a:r>
              <a:rPr lang="ja-JP" altLang="en-US" dirty="0" smtClean="0"/>
              <a:t>の概要</a:t>
            </a:r>
          </a:p>
          <a:p>
            <a:pPr lvl="1"/>
            <a:r>
              <a:rPr lang="ja-JP" altLang="ja-JP" dirty="0"/>
              <a:t>機械判読に適したオープンデータを作成・編集する上で参考となる規格やツールをまとめる。</a:t>
            </a:r>
            <a:endParaRPr lang="ja-JP" altLang="en-US" dirty="0" smtClean="0"/>
          </a:p>
          <a:p>
            <a:r>
              <a:rPr kumimoji="1" lang="ja-JP" altLang="en-US" dirty="0" smtClean="0"/>
              <a:t>本章の構成</a:t>
            </a:r>
          </a:p>
          <a:p>
            <a:pPr marL="698500" lvl="1" indent="-342900">
              <a:buFont typeface="+mj-lt"/>
              <a:buAutoNum type="arabicPeriod"/>
            </a:pPr>
            <a:r>
              <a:rPr kumimoji="1" lang="ja-JP" altLang="en-US" dirty="0" smtClean="0"/>
              <a:t>データフォーマットに関する規格</a:t>
            </a:r>
          </a:p>
          <a:p>
            <a:pPr lvl="2"/>
            <a:r>
              <a:rPr lang="ja-JP" altLang="en-US" dirty="0"/>
              <a:t>表形式データ・文書データ</a:t>
            </a:r>
            <a:r>
              <a:rPr lang="ja-JP" altLang="en-US" dirty="0" smtClean="0"/>
              <a:t>・</a:t>
            </a:r>
            <a:r>
              <a:rPr lang="zh-TW" altLang="en-US" dirty="0" smtClean="0"/>
              <a:t>地理空間情報</a:t>
            </a:r>
            <a:r>
              <a:rPr lang="ja-JP" altLang="en-US" dirty="0" smtClean="0"/>
              <a:t>の</a:t>
            </a:r>
            <a:r>
              <a:rPr lang="ja-JP" altLang="en-US" dirty="0"/>
              <a:t>それぞれのファイル形式に関する代表的な規格と、その形式を扱える代表的なソフトウェアを挙げる。</a:t>
            </a:r>
            <a:endParaRPr kumimoji="1" lang="ja-JP" altLang="en-US" dirty="0" smtClean="0"/>
          </a:p>
          <a:p>
            <a:pPr marL="698500" lvl="1" indent="-342900">
              <a:buFont typeface="+mj-lt"/>
              <a:buAutoNum type="arabicPeriod"/>
            </a:pPr>
            <a:r>
              <a:rPr kumimoji="1" lang="ja-JP" altLang="en-US" dirty="0" smtClean="0"/>
              <a:t>識別子に関する規格</a:t>
            </a:r>
          </a:p>
          <a:p>
            <a:pPr lvl="2"/>
            <a:r>
              <a:rPr lang="ja-JP" altLang="ja-JP" dirty="0"/>
              <a:t>オープンデータの識別に利用できる</a:t>
            </a:r>
            <a:r>
              <a:rPr lang="ja-JP" altLang="ja-JP" dirty="0" smtClean="0"/>
              <a:t>識別子</a:t>
            </a:r>
            <a:r>
              <a:rPr lang="ja-JP" altLang="en-US" dirty="0" smtClean="0"/>
              <a:t>に関する規格を挙げる</a:t>
            </a:r>
            <a:r>
              <a:rPr lang="ja-JP" altLang="ja-JP" dirty="0" smtClean="0"/>
              <a:t>。</a:t>
            </a:r>
            <a:endParaRPr kumimoji="1" lang="ja-JP" altLang="en-US" dirty="0" smtClean="0"/>
          </a:p>
          <a:p>
            <a:pPr marL="698500" lvl="1" indent="-342900">
              <a:buFont typeface="+mj-lt"/>
              <a:buAutoNum type="arabicPeriod"/>
            </a:pPr>
            <a:r>
              <a:rPr kumimoji="1" lang="ja-JP" altLang="en-US" dirty="0" smtClean="0"/>
              <a:t>オープンデータに有用なツール</a:t>
            </a:r>
          </a:p>
          <a:p>
            <a:pPr lvl="2"/>
            <a:r>
              <a:rPr lang="ja-JP" altLang="ja-JP" dirty="0"/>
              <a:t>オープンデータを作成・編集・公開するために有用なツールを解説する。</a:t>
            </a:r>
            <a:endParaRPr kumimoji="1" lang="ja-JP" altLang="en-US" dirty="0" smtClean="0"/>
          </a:p>
          <a:p>
            <a:pPr lvl="3"/>
            <a:r>
              <a:rPr lang="en-US" altLang="ja-JP" dirty="0" smtClean="0"/>
              <a:t>Web</a:t>
            </a:r>
            <a:r>
              <a:rPr lang="ja-JP" altLang="en-US" dirty="0" smtClean="0"/>
              <a:t>サービス</a:t>
            </a:r>
          </a:p>
          <a:p>
            <a:pPr lvl="3"/>
            <a:r>
              <a:rPr kumimoji="1" lang="ja-JP" altLang="en-US" dirty="0" smtClean="0"/>
              <a:t>データカタログシステム</a:t>
            </a:r>
          </a:p>
          <a:p>
            <a:pPr lvl="3"/>
            <a:r>
              <a:rPr lang="en-US" altLang="ja-JP" dirty="0" smtClean="0"/>
              <a:t>GIS</a:t>
            </a:r>
            <a:r>
              <a:rPr lang="ja-JP" altLang="en-US" dirty="0" smtClean="0"/>
              <a:t>システム</a:t>
            </a:r>
          </a:p>
          <a:p>
            <a:pPr lvl="3"/>
            <a:r>
              <a:rPr kumimoji="1" lang="ja-JP" altLang="en-US" dirty="0" smtClean="0"/>
              <a:t>情報流通連携基盤</a:t>
            </a:r>
          </a:p>
          <a:p>
            <a:pPr lvl="3"/>
            <a:r>
              <a:rPr lang="en-US" altLang="ja-JP" dirty="0" smtClean="0"/>
              <a:t>RDF</a:t>
            </a:r>
            <a:r>
              <a:rPr lang="ja-JP" altLang="en-US" dirty="0" smtClean="0"/>
              <a:t>レポジトリ</a:t>
            </a:r>
            <a:endParaRPr kumimoji="1" lang="ja-JP" altLang="en-US" dirty="0"/>
          </a:p>
        </p:txBody>
      </p:sp>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65</a:t>
            </a:fld>
            <a:endParaRPr lang="en-US" altLang="ja-JP" dirty="0"/>
          </a:p>
        </p:txBody>
      </p:sp>
    </p:spTree>
    <p:extLst>
      <p:ext uri="{BB962C8B-B14F-4D97-AF65-F5344CB8AC3E}">
        <p14:creationId xmlns:p14="http://schemas.microsoft.com/office/powerpoint/2010/main" val="30711427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11</a:t>
            </a:r>
            <a:r>
              <a:rPr kumimoji="1" lang="ja-JP" altLang="en-US" dirty="0" smtClean="0"/>
              <a:t>章（付録</a:t>
            </a:r>
            <a:r>
              <a:rPr lang="ja-JP" altLang="en-US" dirty="0"/>
              <a:t>）データカタログシステム</a:t>
            </a:r>
            <a:r>
              <a:rPr kumimoji="1" lang="en-US" altLang="ja-JP" dirty="0" smtClean="0"/>
              <a:t>CKAN</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本章の概要</a:t>
            </a:r>
          </a:p>
          <a:p>
            <a:pPr lvl="1"/>
            <a:r>
              <a:rPr lang="ja-JP" altLang="en-US" dirty="0"/>
              <a:t>オープンデータの技術レベルのうち、データカタログの</a:t>
            </a:r>
            <a:r>
              <a:rPr lang="en-US" altLang="ja-JP" dirty="0"/>
              <a:t>Level3</a:t>
            </a:r>
            <a:r>
              <a:rPr lang="ja-JP" altLang="en-US" dirty="0"/>
              <a:t>を満たすためのデータカタログシステムとして広く利用されている、</a:t>
            </a:r>
            <a:r>
              <a:rPr lang="en-US" altLang="ja-JP" dirty="0" smtClean="0"/>
              <a:t>CKAN</a:t>
            </a:r>
            <a:r>
              <a:rPr lang="ja-JP" altLang="en-US" dirty="0" smtClean="0"/>
              <a:t>を</a:t>
            </a:r>
            <a:r>
              <a:rPr lang="ja-JP" altLang="en-US" dirty="0"/>
              <a:t>解説する。</a:t>
            </a:r>
          </a:p>
          <a:p>
            <a:r>
              <a:rPr kumimoji="1" lang="ja-JP" altLang="en-US" dirty="0" smtClean="0"/>
              <a:t>本章の構成</a:t>
            </a:r>
          </a:p>
          <a:p>
            <a:pPr marL="698500" lvl="1" indent="-342900">
              <a:buFont typeface="+mj-lt"/>
              <a:buAutoNum type="arabicPeriod"/>
            </a:pPr>
            <a:r>
              <a:rPr lang="en-US" altLang="ja-JP" dirty="0" smtClean="0"/>
              <a:t>CKAN</a:t>
            </a:r>
            <a:r>
              <a:rPr lang="ja-JP" altLang="en-US" dirty="0" smtClean="0"/>
              <a:t>概説</a:t>
            </a:r>
          </a:p>
          <a:p>
            <a:pPr marL="698500" lvl="1" indent="-342900">
              <a:buFont typeface="+mj-lt"/>
              <a:buAutoNum type="arabicPeriod"/>
            </a:pPr>
            <a:r>
              <a:rPr kumimoji="1" lang="en-US" altLang="ja-JP" dirty="0" smtClean="0"/>
              <a:t>CKAN</a:t>
            </a:r>
            <a:r>
              <a:rPr kumimoji="1" lang="ja-JP" altLang="en-US" dirty="0" smtClean="0"/>
              <a:t>の運用前に検討・準備すべき事項</a:t>
            </a:r>
            <a:endParaRPr kumimoji="1" lang="en-US" altLang="ja-JP" dirty="0" smtClean="0"/>
          </a:p>
          <a:p>
            <a:pPr lvl="2"/>
            <a:r>
              <a:rPr kumimoji="1" lang="ja-JP" altLang="en-US" dirty="0" smtClean="0"/>
              <a:t>公開するオープンデータの洗い出し</a:t>
            </a:r>
          </a:p>
          <a:p>
            <a:pPr lvl="2"/>
            <a:r>
              <a:rPr lang="ja-JP" altLang="en-US" dirty="0" smtClean="0"/>
              <a:t>オープンデータを管理するポリシの策定</a:t>
            </a:r>
          </a:p>
          <a:p>
            <a:pPr lvl="2"/>
            <a:r>
              <a:rPr kumimoji="1" lang="ja-JP" altLang="en-US" dirty="0"/>
              <a:t>要求</a:t>
            </a:r>
            <a:r>
              <a:rPr kumimoji="1" lang="ja-JP" altLang="en-US" dirty="0" smtClean="0"/>
              <a:t>仕様の策定</a:t>
            </a:r>
          </a:p>
          <a:p>
            <a:pPr lvl="2"/>
            <a:r>
              <a:rPr lang="ja-JP" altLang="en-US" dirty="0"/>
              <a:t>データの整備計画</a:t>
            </a:r>
            <a:endParaRPr kumimoji="1" lang="ja-JP" altLang="en-US" dirty="0" smtClean="0"/>
          </a:p>
          <a:p>
            <a:pPr marL="698500" lvl="1" indent="-342900">
              <a:buFont typeface="+mj-lt"/>
              <a:buAutoNum type="arabicPeriod"/>
            </a:pPr>
            <a:r>
              <a:rPr kumimoji="1" lang="en-US" altLang="ja-JP" dirty="0" smtClean="0"/>
              <a:t>CKAN</a:t>
            </a:r>
            <a:r>
              <a:rPr kumimoji="1" lang="ja-JP" altLang="en-US" dirty="0" smtClean="0"/>
              <a:t>を用いたオープンデータ登録例</a:t>
            </a:r>
          </a:p>
          <a:p>
            <a:pPr lvl="2"/>
            <a:r>
              <a:rPr lang="ja-JP" altLang="en-US" dirty="0" smtClean="0"/>
              <a:t>アカウント登録</a:t>
            </a:r>
            <a:endParaRPr kumimoji="1" lang="ja-JP" altLang="en-US" dirty="0" smtClean="0"/>
          </a:p>
          <a:p>
            <a:pPr lvl="2"/>
            <a:r>
              <a:rPr kumimoji="1" lang="ja-JP" altLang="en-US" dirty="0" smtClean="0"/>
              <a:t>組織の登録</a:t>
            </a:r>
          </a:p>
          <a:p>
            <a:pPr lvl="2"/>
            <a:r>
              <a:rPr kumimoji="1" lang="ja-JP" altLang="en-US" dirty="0" smtClean="0"/>
              <a:t>組織へのメンバ追加</a:t>
            </a:r>
          </a:p>
          <a:p>
            <a:pPr lvl="2"/>
            <a:r>
              <a:rPr lang="ja-JP" altLang="en-US" dirty="0" smtClean="0"/>
              <a:t>データセットの作成</a:t>
            </a:r>
          </a:p>
          <a:p>
            <a:pPr lvl="2"/>
            <a:r>
              <a:rPr kumimoji="1" lang="ja-JP" altLang="en-US" dirty="0" smtClean="0"/>
              <a:t>データの登録</a:t>
            </a:r>
          </a:p>
          <a:p>
            <a:pPr lvl="2"/>
            <a:r>
              <a:rPr kumimoji="1" lang="en-US" altLang="ja-JP" dirty="0" smtClean="0"/>
              <a:t>CKAN</a:t>
            </a:r>
            <a:r>
              <a:rPr kumimoji="1" lang="ja-JP" altLang="en-US" dirty="0" smtClean="0"/>
              <a:t>の管理ページ</a:t>
            </a: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66</a:t>
            </a:fld>
            <a:endParaRPr lang="en-US" altLang="ja-JP" dirty="0"/>
          </a:p>
        </p:txBody>
      </p:sp>
    </p:spTree>
    <p:extLst>
      <p:ext uri="{BB962C8B-B14F-4D97-AF65-F5344CB8AC3E}">
        <p14:creationId xmlns:p14="http://schemas.microsoft.com/office/powerpoint/2010/main" val="15548550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stretch>
            <a:fillRect/>
          </a:stretch>
        </p:blipFill>
        <p:spPr>
          <a:xfrm>
            <a:off x="3810000" y="2743200"/>
            <a:ext cx="2286000" cy="209774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機械判読に</a:t>
            </a:r>
            <a:r>
              <a:rPr lang="ja-JP" altLang="en-US" dirty="0" smtClean="0"/>
              <a:t>適したデータ</a:t>
            </a:r>
            <a:r>
              <a:rPr lang="ja-JP" altLang="en-US" dirty="0"/>
              <a:t>の作成・</a:t>
            </a:r>
            <a:r>
              <a:rPr lang="ja-JP" altLang="en-US" dirty="0" smtClean="0"/>
              <a:t>公開②</a:t>
            </a:r>
            <a:endParaRPr kumimoji="1" lang="ja-JP" altLang="en-US" dirty="0"/>
          </a:p>
        </p:txBody>
      </p:sp>
      <p:sp>
        <p:nvSpPr>
          <p:cNvPr id="3" name="コンテンツ プレースホルダー 2"/>
          <p:cNvSpPr>
            <a:spLocks noGrp="1"/>
          </p:cNvSpPr>
          <p:nvPr>
            <p:ph idx="1"/>
          </p:nvPr>
        </p:nvSpPr>
        <p:spPr>
          <a:xfrm>
            <a:off x="351414" y="1143000"/>
            <a:ext cx="9426122" cy="5454352"/>
          </a:xfrm>
        </p:spPr>
        <p:txBody>
          <a:bodyPr>
            <a:normAutofit fontScale="92500" lnSpcReduction="20000"/>
          </a:bodyPr>
          <a:lstStyle/>
          <a:p>
            <a:r>
              <a:rPr kumimoji="1" lang="ja-JP" altLang="en-US" dirty="0" smtClean="0"/>
              <a:t>機械判読に適したデータを作成するための指針</a:t>
            </a:r>
          </a:p>
          <a:p>
            <a:pPr lvl="1"/>
            <a:r>
              <a:rPr lang="ja-JP" altLang="en-US" dirty="0" smtClean="0"/>
              <a:t>識別子に関する指針</a:t>
            </a:r>
          </a:p>
          <a:p>
            <a:pPr lvl="2"/>
            <a:r>
              <a:rPr lang="ja-JP" altLang="en-US" dirty="0"/>
              <a:t>ユニークで</a:t>
            </a:r>
            <a:r>
              <a:rPr lang="ja-JP" altLang="en-US" dirty="0" smtClean="0"/>
              <a:t>あることと、共通に利用できる体系であることが望ましい。</a:t>
            </a:r>
          </a:p>
          <a:p>
            <a:pPr lvl="3"/>
            <a:r>
              <a:rPr lang="ja-JP" altLang="en-US" dirty="0" smtClean="0"/>
              <a:t>グローバルにユニークな識別体系／公的機関が定める識別子体系・コード体系／</a:t>
            </a:r>
            <a:r>
              <a:rPr lang="en-US" altLang="ja-JP" dirty="0" smtClean="0"/>
              <a:t>URI</a:t>
            </a:r>
            <a:r>
              <a:rPr lang="ja-JP" altLang="en-US" dirty="0" smtClean="0"/>
              <a:t>として表現できる体系（候補は付録</a:t>
            </a:r>
            <a:r>
              <a:rPr lang="en-US" altLang="ja-JP" dirty="0" smtClean="0"/>
              <a:t>10.2</a:t>
            </a:r>
            <a:r>
              <a:rPr lang="ja-JP" altLang="en-US" dirty="0" smtClean="0"/>
              <a:t>節）</a:t>
            </a:r>
          </a:p>
          <a:p>
            <a:pPr lvl="2"/>
            <a:r>
              <a:rPr lang="ja-JP" altLang="en-US" dirty="0" smtClean="0"/>
              <a:t>ファイル形式に関する指針</a:t>
            </a:r>
          </a:p>
          <a:p>
            <a:pPr lvl="2"/>
            <a:r>
              <a:rPr lang="ja-JP" altLang="en-US" dirty="0" smtClean="0"/>
              <a:t>非独占</a:t>
            </a:r>
            <a:r>
              <a:rPr lang="ja-JP" altLang="en-US" dirty="0"/>
              <a:t>の（標準化された）ファイル形式で作成・公開することが望ましい</a:t>
            </a:r>
            <a:r>
              <a:rPr lang="ja-JP" altLang="en-US" dirty="0" smtClean="0"/>
              <a:t>。</a:t>
            </a:r>
            <a:br>
              <a:rPr lang="ja-JP" altLang="en-US" dirty="0" smtClean="0"/>
            </a:br>
            <a:r>
              <a:rPr lang="ja-JP" altLang="en-US" dirty="0" smtClean="0"/>
              <a:t>具体的</a:t>
            </a:r>
            <a:r>
              <a:rPr lang="ja-JP" altLang="en-US" dirty="0"/>
              <a:t>には下記の形式を推奨する。</a:t>
            </a:r>
          </a:p>
          <a:p>
            <a:pPr marL="698500" lvl="1" indent="-342900">
              <a:buFont typeface="+mj-lt"/>
              <a:buAutoNum type="arabicPeriod"/>
            </a:pPr>
            <a:endParaRPr lang="ja-JP" altLang="en-US" dirty="0"/>
          </a:p>
          <a:p>
            <a:pPr marL="698500" lvl="1" indent="-342900">
              <a:buFont typeface="+mj-lt"/>
              <a:buAutoNum type="arabicPeriod"/>
            </a:pPr>
            <a:endParaRPr lang="ja-JP" altLang="en-US" dirty="0" smtClean="0"/>
          </a:p>
          <a:p>
            <a:pPr marL="698500" lvl="1" indent="-342900">
              <a:buFont typeface="+mj-lt"/>
              <a:buAutoNum type="arabicPeriod"/>
            </a:pPr>
            <a:endParaRPr lang="ja-JP" altLang="en-US" dirty="0"/>
          </a:p>
          <a:p>
            <a:pPr marL="698500" lvl="1" indent="-342900">
              <a:buFont typeface="+mj-lt"/>
              <a:buAutoNum type="arabicPeriod"/>
            </a:pPr>
            <a:endParaRPr lang="ja-JP" altLang="en-US" dirty="0"/>
          </a:p>
          <a:p>
            <a:pPr lvl="1"/>
            <a:r>
              <a:rPr lang="ja-JP" altLang="en-US" dirty="0" smtClean="0"/>
              <a:t>データに関する指針</a:t>
            </a:r>
          </a:p>
          <a:p>
            <a:pPr lvl="2"/>
            <a:r>
              <a:rPr lang="en-US" altLang="ja-JP" dirty="0" smtClean="0"/>
              <a:t>2</a:t>
            </a:r>
            <a:r>
              <a:rPr lang="ja-JP" altLang="en-US" dirty="0" err="1" smtClean="0"/>
              <a:t>つの</a:t>
            </a:r>
            <a:r>
              <a:rPr lang="ja-JP" altLang="en-US" dirty="0" smtClean="0"/>
              <a:t>グレードを設けて、機械判読に適したデータの指針を提示する。</a:t>
            </a:r>
          </a:p>
          <a:p>
            <a:pPr lvl="3"/>
            <a:r>
              <a:rPr lang="ja-JP" altLang="en-US" dirty="0"/>
              <a:t>グレード</a:t>
            </a:r>
            <a:r>
              <a:rPr lang="en-US" altLang="ja-JP" dirty="0" smtClean="0"/>
              <a:t>1: </a:t>
            </a:r>
            <a:r>
              <a:rPr lang="ja-JP" altLang="en-US" dirty="0" smtClean="0"/>
              <a:t>オープンデータ</a:t>
            </a:r>
            <a:r>
              <a:rPr lang="ja-JP" altLang="en-US" dirty="0"/>
              <a:t>が満たすことを強く推奨する</a:t>
            </a:r>
            <a:r>
              <a:rPr lang="ja-JP" altLang="en-US" dirty="0" smtClean="0"/>
              <a:t>指針で</a:t>
            </a:r>
            <a:r>
              <a:rPr lang="ja-JP" altLang="en-US" dirty="0"/>
              <a:t>あり</a:t>
            </a:r>
            <a:r>
              <a:rPr lang="ja-JP" altLang="en-US" dirty="0" smtClean="0"/>
              <a:t>、データ</a:t>
            </a:r>
            <a:r>
              <a:rPr lang="ja-JP" altLang="en-US" dirty="0"/>
              <a:t>形式に関する標準的な</a:t>
            </a:r>
            <a:r>
              <a:rPr lang="ja-JP" altLang="en-US" dirty="0" smtClean="0"/>
              <a:t>規格に矛盾</a:t>
            </a:r>
            <a:r>
              <a:rPr lang="ja-JP" altLang="en-US" dirty="0"/>
              <a:t>しない</a:t>
            </a:r>
            <a:r>
              <a:rPr lang="ja-JP" altLang="en-US" dirty="0" smtClean="0"/>
              <a:t>ことと、データ</a:t>
            </a:r>
            <a:r>
              <a:rPr lang="ja-JP" altLang="en-US" dirty="0"/>
              <a:t>を取得した情報利用者が、データ本体の中身を修正したり手を加えたりすることなく、そのデータの本質的内容を正しく解釈するためのプログラムを書ける</a:t>
            </a:r>
            <a:r>
              <a:rPr lang="ja-JP" altLang="en-US" dirty="0" smtClean="0"/>
              <a:t>ことを目的とする。</a:t>
            </a:r>
            <a:endParaRPr lang="ja-JP" altLang="en-US" dirty="0"/>
          </a:p>
          <a:p>
            <a:pPr lvl="3"/>
            <a:r>
              <a:rPr lang="ja-JP" altLang="en-US" dirty="0" smtClean="0"/>
              <a:t>グレード</a:t>
            </a:r>
            <a:r>
              <a:rPr lang="en-US" altLang="ja-JP" dirty="0" smtClean="0"/>
              <a:t>2: </a:t>
            </a:r>
            <a:r>
              <a:rPr lang="ja-JP" altLang="en-US" dirty="0" smtClean="0"/>
              <a:t>オープンデータ</a:t>
            </a:r>
            <a:r>
              <a:rPr lang="ja-JP" altLang="en-US" dirty="0"/>
              <a:t>が満たすことを推奨する指針であり</a:t>
            </a:r>
            <a:r>
              <a:rPr lang="ja-JP" altLang="en-US" dirty="0" smtClean="0"/>
              <a:t>、</a:t>
            </a:r>
            <a:r>
              <a:rPr lang="ja-JP" altLang="en-US" dirty="0"/>
              <a:t>データを取得したプログラムが、そのデータの項目や構造を正しく解釈できる</a:t>
            </a:r>
            <a:r>
              <a:rPr lang="ja-JP" altLang="en-US" dirty="0" smtClean="0"/>
              <a:t>ことを</a:t>
            </a:r>
            <a:r>
              <a:rPr lang="ja-JP" altLang="en-US" dirty="0"/>
              <a:t>目的とする</a:t>
            </a:r>
            <a:r>
              <a:rPr lang="ja-JP" altLang="en-US" dirty="0" smtClean="0"/>
              <a:t>。</a:t>
            </a:r>
          </a:p>
          <a:p>
            <a:pPr lvl="2"/>
            <a:r>
              <a:rPr lang="ja-JP" altLang="en-US" dirty="0" smtClean="0"/>
              <a:t>例</a:t>
            </a:r>
            <a:r>
              <a:rPr lang="en-US" altLang="ja-JP" dirty="0" smtClean="0"/>
              <a:t>: </a:t>
            </a:r>
            <a:r>
              <a:rPr lang="ja-JP" altLang="en-US" dirty="0" smtClean="0"/>
              <a:t>表</a:t>
            </a:r>
            <a:r>
              <a:rPr lang="ja-JP" altLang="en-US" dirty="0"/>
              <a:t>形式</a:t>
            </a:r>
            <a:r>
              <a:rPr lang="ja-JP" altLang="en-US" dirty="0" smtClean="0"/>
              <a:t>データのグレード</a:t>
            </a:r>
            <a:r>
              <a:rPr lang="en-US" altLang="ja-JP" dirty="0" smtClean="0"/>
              <a:t>1</a:t>
            </a:r>
            <a:r>
              <a:rPr lang="ja-JP" altLang="en-US" dirty="0" smtClean="0"/>
              <a:t>指針</a:t>
            </a:r>
            <a:endParaRPr lang="ja-JP" altLang="en-US" dirty="0"/>
          </a:p>
          <a:p>
            <a:pPr lvl="3"/>
            <a:r>
              <a:rPr lang="en-US" altLang="ja-JP" dirty="0"/>
              <a:t>1</a:t>
            </a:r>
            <a:r>
              <a:rPr lang="ja-JP" altLang="en-US" dirty="0" err="1"/>
              <a:t>つの</a:t>
            </a:r>
            <a:r>
              <a:rPr lang="ja-JP" altLang="en-US" dirty="0"/>
              <a:t>ファイルに、</a:t>
            </a:r>
            <a:r>
              <a:rPr lang="en-US" altLang="ja-JP" dirty="0"/>
              <a:t>1</a:t>
            </a:r>
            <a:r>
              <a:rPr lang="ja-JP" altLang="en-US" dirty="0" err="1"/>
              <a:t>つの</a:t>
            </a:r>
            <a:r>
              <a:rPr lang="ja-JP" altLang="en-US" dirty="0"/>
              <a:t>表のみを格納する。</a:t>
            </a:r>
          </a:p>
          <a:p>
            <a:pPr lvl="3"/>
            <a:r>
              <a:rPr lang="ja-JP" altLang="en-US" dirty="0"/>
              <a:t>ファイルのヘッダ（表の各列の名前を保持する行）を</a:t>
            </a:r>
            <a:r>
              <a:rPr lang="en-US" altLang="ja-JP" dirty="0"/>
              <a:t>1</a:t>
            </a:r>
            <a:r>
              <a:rPr lang="ja-JP" altLang="en-US" dirty="0"/>
              <a:t>行にする</a:t>
            </a:r>
            <a:r>
              <a:rPr lang="ja-JP" altLang="en-US" dirty="0" smtClean="0"/>
              <a:t>。</a:t>
            </a:r>
            <a:endParaRPr lang="en-US" altLang="ja-JP" dirty="0" smtClean="0"/>
          </a:p>
          <a:p>
            <a:pPr lvl="2"/>
            <a:r>
              <a:rPr lang="ja-JP" altLang="en-US" dirty="0" smtClean="0"/>
              <a:t>例</a:t>
            </a:r>
            <a:r>
              <a:rPr lang="en-US" altLang="ja-JP" dirty="0" smtClean="0"/>
              <a:t>: </a:t>
            </a:r>
            <a:r>
              <a:rPr lang="zh-TW" altLang="en-US" dirty="0" smtClean="0"/>
              <a:t>地理空間情報</a:t>
            </a:r>
            <a:r>
              <a:rPr lang="ja-JP" altLang="en-US" dirty="0" smtClean="0"/>
              <a:t>のグレード</a:t>
            </a:r>
            <a:r>
              <a:rPr lang="en-US" altLang="ja-JP" dirty="0" smtClean="0"/>
              <a:t>1</a:t>
            </a:r>
            <a:r>
              <a:rPr lang="ja-JP" altLang="en-US" dirty="0" smtClean="0"/>
              <a:t>指針</a:t>
            </a:r>
            <a:endParaRPr lang="ja-JP" altLang="en-US" dirty="0"/>
          </a:p>
          <a:p>
            <a:pPr lvl="3"/>
            <a:r>
              <a:rPr lang="ja-JP" altLang="en-US" dirty="0"/>
              <a:t>位置情報に関するデータを付与する場合は、緯度・経度等の位置情報に加えて、測地系を明記する</a:t>
            </a:r>
            <a:r>
              <a:rPr lang="ja-JP" altLang="en-US" dirty="0" smtClean="0"/>
              <a:t>。</a:t>
            </a:r>
            <a:endParaRPr lang="en-US" altLang="ja-JP"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7</a:t>
            </a:fld>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2383581009"/>
              </p:ext>
            </p:extLst>
          </p:nvPr>
        </p:nvGraphicFramePr>
        <p:xfrm>
          <a:off x="1064568" y="2924944"/>
          <a:ext cx="7848872" cy="1051560"/>
        </p:xfrm>
        <a:graphic>
          <a:graphicData uri="http://schemas.openxmlformats.org/drawingml/2006/table">
            <a:tbl>
              <a:tblPr firstRow="1" bandRow="1">
                <a:tableStyleId>{5C22544A-7EE6-4342-B048-85BDC9FD1C3A}</a:tableStyleId>
              </a:tblPr>
              <a:tblGrid>
                <a:gridCol w="1662896"/>
                <a:gridCol w="6185976"/>
              </a:tblGrid>
              <a:tr h="255069">
                <a:tc>
                  <a:txBody>
                    <a:bodyPr/>
                    <a:lstStyle/>
                    <a:p>
                      <a:pPr algn="ctr"/>
                      <a:r>
                        <a:rPr kumimoji="1" lang="ja-JP" altLang="en-US" sz="1200" dirty="0" smtClean="0">
                          <a:latin typeface="メイリオ" panose="020B0604030504040204" pitchFamily="50" charset="-128"/>
                          <a:ea typeface="メイリオ" panose="020B0604030504040204" pitchFamily="50" charset="-128"/>
                        </a:rPr>
                        <a:t>データの種類</a:t>
                      </a:r>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200" dirty="0" smtClean="0">
                          <a:latin typeface="メイリオ" panose="020B0604030504040204" pitchFamily="50" charset="-128"/>
                          <a:ea typeface="メイリオ" panose="020B0604030504040204" pitchFamily="50" charset="-128"/>
                        </a:rPr>
                        <a:t>望ましいファイル形式</a:t>
                      </a:r>
                      <a:endParaRPr kumimoji="1" lang="ja-JP" altLang="en-US" sz="1200" dirty="0">
                        <a:latin typeface="メイリオ" panose="020B0604030504040204" pitchFamily="50" charset="-128"/>
                        <a:ea typeface="メイリオ" panose="020B0604030504040204" pitchFamily="50" charset="-128"/>
                      </a:endParaRPr>
                    </a:p>
                  </a:txBody>
                  <a:tcPr/>
                </a:tc>
              </a:tr>
              <a:tr h="220286">
                <a:tc>
                  <a:txBody>
                    <a:bodyPr/>
                    <a:lstStyle/>
                    <a:p>
                      <a:r>
                        <a:rPr kumimoji="1" lang="ja-JP" altLang="en-US" sz="1100" dirty="0" smtClean="0">
                          <a:latin typeface="メイリオ" panose="020B0604030504040204" pitchFamily="50" charset="-128"/>
                          <a:ea typeface="メイリオ" panose="020B0604030504040204" pitchFamily="50" charset="-128"/>
                        </a:rPr>
                        <a:t>表形式データ</a:t>
                      </a:r>
                      <a:endParaRPr kumimoji="1" lang="ja-JP" altLang="en-US" sz="1100" dirty="0">
                        <a:latin typeface="メイリオ" panose="020B0604030504040204" pitchFamily="50" charset="-128"/>
                        <a:ea typeface="メイリオ" panose="020B0604030504040204" pitchFamily="50" charset="-128"/>
                      </a:endParaRPr>
                    </a:p>
                  </a:txBody>
                  <a:tcPr/>
                </a:tc>
                <a:tc>
                  <a:txBody>
                    <a:bodyPr/>
                    <a:lstStyle/>
                    <a:p>
                      <a:r>
                        <a:rPr kumimoji="1" lang="en-US" altLang="ja-JP" sz="1100" dirty="0" smtClean="0">
                          <a:latin typeface="メイリオ" panose="020B0604030504040204" pitchFamily="50" charset="-128"/>
                          <a:ea typeface="メイリオ" panose="020B0604030504040204" pitchFamily="50" charset="-128"/>
                        </a:rPr>
                        <a:t>CSV, </a:t>
                      </a:r>
                      <a:r>
                        <a:rPr kumimoji="1" lang="en-US" altLang="ja-JP" sz="1100" dirty="0" err="1" smtClean="0">
                          <a:latin typeface="メイリオ" panose="020B0604030504040204" pitchFamily="50" charset="-128"/>
                          <a:ea typeface="メイリオ" panose="020B0604030504040204" pitchFamily="50" charset="-128"/>
                        </a:rPr>
                        <a:t>xlsx</a:t>
                      </a:r>
                      <a:r>
                        <a:rPr kumimoji="1" lang="en-US" altLang="ja-JP" sz="1100" dirty="0" smtClean="0">
                          <a:latin typeface="メイリオ" panose="020B0604030504040204" pitchFamily="50" charset="-128"/>
                          <a:ea typeface="メイリオ" panose="020B0604030504040204" pitchFamily="50" charset="-128"/>
                        </a:rPr>
                        <a:t> (Office</a:t>
                      </a:r>
                      <a:r>
                        <a:rPr kumimoji="1" lang="en-US" altLang="ja-JP" sz="1100" baseline="0" dirty="0" smtClean="0">
                          <a:latin typeface="メイリオ" panose="020B0604030504040204" pitchFamily="50" charset="-128"/>
                          <a:ea typeface="メイリオ" panose="020B0604030504040204" pitchFamily="50" charset="-128"/>
                        </a:rPr>
                        <a:t> Open XML), </a:t>
                      </a:r>
                      <a:r>
                        <a:rPr kumimoji="1" lang="en-US" altLang="ja-JP" sz="1100" baseline="0" dirty="0" err="1" smtClean="0">
                          <a:latin typeface="メイリオ" panose="020B0604030504040204" pitchFamily="50" charset="-128"/>
                          <a:ea typeface="メイリオ" panose="020B0604030504040204" pitchFamily="50" charset="-128"/>
                        </a:rPr>
                        <a:t>ods</a:t>
                      </a:r>
                      <a:r>
                        <a:rPr kumimoji="1" lang="en-US" altLang="ja-JP" sz="1100" baseline="0" dirty="0" smtClean="0">
                          <a:latin typeface="メイリオ" panose="020B0604030504040204" pitchFamily="50" charset="-128"/>
                          <a:ea typeface="メイリオ" panose="020B0604030504040204" pitchFamily="50" charset="-128"/>
                        </a:rPr>
                        <a:t> (Open Document), JSON, RDF/XML, …</a:t>
                      </a:r>
                      <a:endParaRPr kumimoji="1" lang="ja-JP" altLang="en-US" sz="1100" dirty="0">
                        <a:latin typeface="メイリオ" panose="020B0604030504040204" pitchFamily="50" charset="-128"/>
                        <a:ea typeface="メイリオ" panose="020B0604030504040204" pitchFamily="50" charset="-128"/>
                      </a:endParaRPr>
                    </a:p>
                  </a:txBody>
                  <a:tcPr/>
                </a:tc>
              </a:tr>
              <a:tr h="220286">
                <a:tc>
                  <a:txBody>
                    <a:bodyPr/>
                    <a:lstStyle/>
                    <a:p>
                      <a:r>
                        <a:rPr kumimoji="1" lang="ja-JP" altLang="en-US" sz="1100" dirty="0" smtClean="0">
                          <a:latin typeface="メイリオ" panose="020B0604030504040204" pitchFamily="50" charset="-128"/>
                          <a:ea typeface="メイリオ" panose="020B0604030504040204" pitchFamily="50" charset="-128"/>
                        </a:rPr>
                        <a:t>文書形式データ</a:t>
                      </a:r>
                      <a:endParaRPr kumimoji="1" lang="ja-JP" altLang="en-US" sz="1100" dirty="0">
                        <a:latin typeface="メイリオ" panose="020B0604030504040204" pitchFamily="50" charset="-128"/>
                        <a:ea typeface="メイリオ" panose="020B0604030504040204" pitchFamily="50" charset="-128"/>
                      </a:endParaRPr>
                    </a:p>
                  </a:txBody>
                  <a:tcPr/>
                </a:tc>
                <a:tc>
                  <a:txBody>
                    <a:bodyPr/>
                    <a:lstStyle/>
                    <a:p>
                      <a:r>
                        <a:rPr kumimoji="1" lang="en-US" altLang="ja-JP" sz="1100" dirty="0" smtClean="0">
                          <a:latin typeface="メイリオ" panose="020B0604030504040204" pitchFamily="50" charset="-128"/>
                          <a:ea typeface="メイリオ" panose="020B0604030504040204" pitchFamily="50" charset="-128"/>
                        </a:rPr>
                        <a:t>HTML, XML, </a:t>
                      </a:r>
                      <a:r>
                        <a:rPr kumimoji="1" lang="en-US" altLang="ja-JP" sz="1100" dirty="0" err="1" smtClean="0">
                          <a:latin typeface="メイリオ" panose="020B0604030504040204" pitchFamily="50" charset="-128"/>
                          <a:ea typeface="メイリオ" panose="020B0604030504040204" pitchFamily="50" charset="-128"/>
                        </a:rPr>
                        <a:t>docx</a:t>
                      </a:r>
                      <a:r>
                        <a:rPr kumimoji="1" lang="en-US" altLang="ja-JP" sz="1100" dirty="0" smtClean="0">
                          <a:latin typeface="メイリオ" panose="020B0604030504040204" pitchFamily="50" charset="-128"/>
                          <a:ea typeface="メイリオ" panose="020B0604030504040204" pitchFamily="50" charset="-128"/>
                        </a:rPr>
                        <a:t> (Office</a:t>
                      </a:r>
                      <a:r>
                        <a:rPr kumimoji="1" lang="en-US" altLang="ja-JP" sz="1100" baseline="0" dirty="0" smtClean="0">
                          <a:latin typeface="メイリオ" panose="020B0604030504040204" pitchFamily="50" charset="-128"/>
                          <a:ea typeface="メイリオ" panose="020B0604030504040204" pitchFamily="50" charset="-128"/>
                        </a:rPr>
                        <a:t> Open XML), </a:t>
                      </a:r>
                      <a:r>
                        <a:rPr kumimoji="1" lang="en-US" altLang="ja-JP" sz="1100" baseline="0" dirty="0" err="1" smtClean="0">
                          <a:latin typeface="メイリオ" panose="020B0604030504040204" pitchFamily="50" charset="-128"/>
                          <a:ea typeface="メイリオ" panose="020B0604030504040204" pitchFamily="50" charset="-128"/>
                        </a:rPr>
                        <a:t>odt</a:t>
                      </a:r>
                      <a:r>
                        <a:rPr kumimoji="1" lang="en-US" altLang="ja-JP" sz="1100" baseline="0" dirty="0" smtClean="0">
                          <a:latin typeface="メイリオ" panose="020B0604030504040204" pitchFamily="50" charset="-128"/>
                          <a:ea typeface="メイリオ" panose="020B0604030504040204" pitchFamily="50" charset="-128"/>
                        </a:rPr>
                        <a:t> (Open Document), …</a:t>
                      </a:r>
                      <a:endParaRPr kumimoji="1" lang="ja-JP" altLang="en-US" sz="1100" dirty="0">
                        <a:latin typeface="メイリオ" panose="020B0604030504040204" pitchFamily="50" charset="-128"/>
                        <a:ea typeface="メイリオ" panose="020B0604030504040204" pitchFamily="50" charset="-128"/>
                      </a:endParaRPr>
                    </a:p>
                  </a:txBody>
                  <a:tcPr/>
                </a:tc>
              </a:tr>
              <a:tr h="220286">
                <a:tc>
                  <a:txBody>
                    <a:bodyPr/>
                    <a:lstStyle/>
                    <a:p>
                      <a:r>
                        <a:rPr kumimoji="1" lang="zh-TW" altLang="en-US" sz="1100" dirty="0" smtClean="0">
                          <a:latin typeface="メイリオ" panose="020B0604030504040204" pitchFamily="50" charset="-128"/>
                          <a:ea typeface="メイリオ" panose="020B0604030504040204" pitchFamily="50" charset="-128"/>
                        </a:rPr>
                        <a:t>地理空間情報</a:t>
                      </a:r>
                      <a:endParaRPr kumimoji="1" lang="ja-JP" altLang="en-US" sz="1100" dirty="0">
                        <a:latin typeface="メイリオ" panose="020B0604030504040204" pitchFamily="50" charset="-128"/>
                        <a:ea typeface="メイリオ" panose="020B0604030504040204" pitchFamily="50" charset="-128"/>
                      </a:endParaRPr>
                    </a:p>
                  </a:txBody>
                  <a:tcPr/>
                </a:tc>
                <a:tc>
                  <a:txBody>
                    <a:bodyPr/>
                    <a:lstStyle/>
                    <a:p>
                      <a:r>
                        <a:rPr kumimoji="1" lang="en-US" altLang="ja-JP" sz="1100" dirty="0" smtClean="0">
                          <a:latin typeface="メイリオ" panose="020B0604030504040204" pitchFamily="50" charset="-128"/>
                          <a:ea typeface="メイリオ" panose="020B0604030504040204" pitchFamily="50" charset="-128"/>
                        </a:rPr>
                        <a:t>KML,</a:t>
                      </a:r>
                      <a:r>
                        <a:rPr kumimoji="1" lang="en-US" altLang="ja-JP" sz="1100" baseline="0" dirty="0" smtClean="0">
                          <a:latin typeface="メイリオ" panose="020B0604030504040204" pitchFamily="50" charset="-128"/>
                          <a:ea typeface="メイリオ" panose="020B0604030504040204" pitchFamily="50" charset="-128"/>
                        </a:rPr>
                        <a:t> GML</a:t>
                      </a:r>
                      <a:endParaRPr kumimoji="1" lang="ja-JP" altLang="en-US" sz="1100" strike="dblStrike" baseline="0" dirty="0">
                        <a:solidFill>
                          <a:srgbClr val="FF0000"/>
                        </a:solidFill>
                        <a:latin typeface="メイリオ" panose="020B0604030504040204" pitchFamily="50" charset="-128"/>
                        <a:ea typeface="メイリオ" panose="020B0604030504040204" pitchFamily="50" charset="-128"/>
                      </a:endParaRPr>
                    </a:p>
                  </a:txBody>
                  <a:tcPr/>
                </a:tc>
              </a:tr>
            </a:tbl>
          </a:graphicData>
        </a:graphic>
      </p:graphicFrame>
    </p:spTree>
    <p:extLst>
      <p:ext uri="{BB962C8B-B14F-4D97-AF65-F5344CB8AC3E}">
        <p14:creationId xmlns:p14="http://schemas.microsoft.com/office/powerpoint/2010/main" val="3126938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fontScale="90000"/>
          </a:bodyPr>
          <a:lstStyle/>
          <a:p>
            <a:r>
              <a:rPr kumimoji="1" lang="ja-JP" altLang="en-US" dirty="0" smtClean="0"/>
              <a:t>第</a:t>
            </a:r>
            <a:r>
              <a:rPr kumimoji="1" lang="en-US" altLang="ja-JP" dirty="0" smtClean="0"/>
              <a:t>I</a:t>
            </a:r>
            <a:r>
              <a:rPr kumimoji="1" lang="ja-JP" altLang="en-US" dirty="0" smtClean="0"/>
              <a:t>部 </a:t>
            </a:r>
            <a:r>
              <a:rPr lang="en-US" altLang="ja-JP" dirty="0"/>
              <a:t>Getting Started</a:t>
            </a:r>
            <a:r>
              <a:rPr lang="en-US" altLang="ja-JP" dirty="0" smtClean="0"/>
              <a:t>:</a:t>
            </a:r>
            <a:r>
              <a:rPr lang="ja-JP" altLang="en-US" dirty="0" smtClean="0"/>
              <a:t/>
            </a:r>
            <a:br>
              <a:rPr lang="ja-JP" altLang="en-US" dirty="0" smtClean="0"/>
            </a:br>
            <a:r>
              <a:rPr lang="ja-JP" altLang="en-US" dirty="0" smtClean="0"/>
              <a:t>オープンデータ</a:t>
            </a:r>
            <a:r>
              <a:rPr lang="ja-JP" altLang="en-US" dirty="0"/>
              <a:t>をはじめよう</a:t>
            </a:r>
            <a:endParaRPr kumimoji="1" lang="ja-JP" altLang="en-US" dirty="0"/>
          </a:p>
        </p:txBody>
      </p:sp>
      <p:sp>
        <p:nvSpPr>
          <p:cNvPr id="6" name="テキスト プレースホルダー 5"/>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8</a:t>
            </a:fld>
            <a:endParaRPr lang="en-US" altLang="ja-JP" dirty="0"/>
          </a:p>
        </p:txBody>
      </p:sp>
    </p:spTree>
    <p:extLst>
      <p:ext uri="{BB962C8B-B14F-4D97-AF65-F5344CB8AC3E}">
        <p14:creationId xmlns:p14="http://schemas.microsoft.com/office/powerpoint/2010/main" val="3412851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第</a:t>
            </a:r>
            <a:r>
              <a:rPr lang="en-US" altLang="ja-JP" dirty="0"/>
              <a:t>1</a:t>
            </a:r>
            <a:r>
              <a:rPr lang="ja-JP" altLang="en-US" dirty="0"/>
              <a:t>章 はじめに</a:t>
            </a:r>
            <a:endParaRPr kumimoji="1" lang="ja-JP" altLang="en-US" dirty="0"/>
          </a:p>
        </p:txBody>
      </p:sp>
      <p:sp>
        <p:nvSpPr>
          <p:cNvPr id="6" name="コンテンツ プレースホルダー 5"/>
          <p:cNvSpPr>
            <a:spLocks noGrp="1"/>
          </p:cNvSpPr>
          <p:nvPr>
            <p:ph idx="1"/>
          </p:nvPr>
        </p:nvSpPr>
        <p:spPr/>
        <p:txBody>
          <a:bodyPr/>
          <a:lstStyle/>
          <a:p>
            <a:r>
              <a:rPr kumimoji="1" lang="ja-JP" altLang="en-US" dirty="0" smtClean="0"/>
              <a:t>本章の概要</a:t>
            </a:r>
          </a:p>
          <a:p>
            <a:pPr lvl="1"/>
            <a:r>
              <a:rPr lang="ja-JP" altLang="en-US" dirty="0" smtClean="0"/>
              <a:t>本書の</a:t>
            </a:r>
            <a:r>
              <a:rPr lang="ja-JP" altLang="en-US" dirty="0"/>
              <a:t>目的・対象読者・構成を示すとともに、本書が利用する用語の定義を行う</a:t>
            </a:r>
            <a:r>
              <a:rPr lang="ja-JP" altLang="en-US" dirty="0" smtClean="0"/>
              <a:t>。</a:t>
            </a:r>
            <a:endParaRPr lang="en-US" altLang="ja-JP" dirty="0" smtClean="0"/>
          </a:p>
          <a:p>
            <a:r>
              <a:rPr kumimoji="1" lang="ja-JP" altLang="en-US" dirty="0" smtClean="0"/>
              <a:t>本章の構成</a:t>
            </a:r>
          </a:p>
          <a:p>
            <a:pPr marL="698500" lvl="1" indent="-342900">
              <a:buFont typeface="+mj-lt"/>
              <a:buAutoNum type="arabicPeriod"/>
            </a:pPr>
            <a:r>
              <a:rPr lang="ja-JP" altLang="en-US" dirty="0"/>
              <a:t>本書の</a:t>
            </a:r>
            <a:r>
              <a:rPr lang="ja-JP" altLang="en-US" dirty="0" smtClean="0"/>
              <a:t>目的</a:t>
            </a:r>
          </a:p>
          <a:p>
            <a:pPr lvl="2"/>
            <a:r>
              <a:rPr lang="ja-JP" altLang="en-US" dirty="0" smtClean="0"/>
              <a:t>オープンデータの特徴を示し、本書がオープンデータ</a:t>
            </a:r>
            <a:r>
              <a:rPr lang="ja-JP" altLang="en-US" dirty="0"/>
              <a:t>の作成・整形・公開に当たっての留意事項等を、「利用ルール」と「技術」の２つの観点からまとめた</a:t>
            </a:r>
            <a:r>
              <a:rPr lang="ja-JP" altLang="en-US" dirty="0" smtClean="0"/>
              <a:t>ものであることを示す。</a:t>
            </a:r>
          </a:p>
          <a:p>
            <a:pPr marL="698500" lvl="1" indent="-342900">
              <a:buFont typeface="+mj-lt"/>
              <a:buAutoNum type="arabicPeriod"/>
            </a:pPr>
            <a:r>
              <a:rPr kumimoji="1" lang="ja-JP" altLang="en-US" dirty="0"/>
              <a:t>本書の対象</a:t>
            </a:r>
            <a:r>
              <a:rPr kumimoji="1" lang="ja-JP" altLang="en-US" dirty="0" smtClean="0"/>
              <a:t>読者</a:t>
            </a:r>
          </a:p>
          <a:p>
            <a:pPr lvl="2"/>
            <a:r>
              <a:rPr kumimoji="1" lang="ja-JP" altLang="en-US" dirty="0" smtClean="0"/>
              <a:t>オープンデータを公開するまでの流れから、各部ごとの対象読者を示す。</a:t>
            </a:r>
          </a:p>
          <a:p>
            <a:pPr marL="698500" lvl="1" indent="-342900">
              <a:buFont typeface="+mj-lt"/>
              <a:buAutoNum type="arabicPeriod"/>
            </a:pPr>
            <a:r>
              <a:rPr lang="ja-JP" altLang="en-US" dirty="0"/>
              <a:t>本書の</a:t>
            </a:r>
            <a:r>
              <a:rPr lang="ja-JP" altLang="en-US" dirty="0" smtClean="0"/>
              <a:t>構成</a:t>
            </a:r>
          </a:p>
          <a:p>
            <a:pPr lvl="2"/>
            <a:r>
              <a:rPr lang="ja-JP" altLang="en-US" dirty="0"/>
              <a:t>章</a:t>
            </a:r>
            <a:r>
              <a:rPr lang="ja-JP" altLang="en-US" dirty="0" smtClean="0"/>
              <a:t>ごとの構成と、知りたい内容ごとに参照すべき章を示す。</a:t>
            </a:r>
          </a:p>
          <a:p>
            <a:pPr marL="698500" lvl="1" indent="-342900">
              <a:buFont typeface="+mj-lt"/>
              <a:buAutoNum type="arabicPeriod"/>
            </a:pPr>
            <a:r>
              <a:rPr kumimoji="1" lang="ja-JP" altLang="en-US" dirty="0"/>
              <a:t>用語</a:t>
            </a:r>
            <a:r>
              <a:rPr kumimoji="1" lang="ja-JP" altLang="en-US" dirty="0" smtClean="0"/>
              <a:t>定義</a:t>
            </a:r>
          </a:p>
          <a:p>
            <a:pPr lvl="2"/>
            <a:r>
              <a:rPr lang="ja-JP" altLang="en-US" dirty="0"/>
              <a:t>本</a:t>
            </a:r>
            <a:r>
              <a:rPr lang="ja-JP" altLang="en-US" dirty="0" smtClean="0"/>
              <a:t>書が利用する用語を定義する。</a:t>
            </a:r>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9</a:t>
            </a:fld>
            <a:endParaRPr lang="en-US" altLang="ja-JP" dirty="0"/>
          </a:p>
        </p:txBody>
      </p:sp>
    </p:spTree>
    <p:extLst>
      <p:ext uri="{BB962C8B-B14F-4D97-AF65-F5344CB8AC3E}">
        <p14:creationId xmlns:p14="http://schemas.microsoft.com/office/powerpoint/2010/main" val="1346103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SUP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none" rtlCol="0">
        <a:spAutoFit/>
      </a:bodyPr>
      <a:lstStyle>
        <a:defPPr algn="l">
          <a:defRPr kumimoji="1"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13564</Words>
  <Application>Microsoft Office PowerPoint</Application>
  <PresentationFormat>A4 210 x 297 mm</PresentationFormat>
  <Paragraphs>1298</Paragraphs>
  <Slides>67</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67</vt:i4>
      </vt:variant>
    </vt:vector>
  </HeadingPairs>
  <TitlesOfParts>
    <vt:vector size="69" baseType="lpstr">
      <vt:lpstr>SUPERP</vt:lpstr>
      <vt:lpstr>Visio</vt:lpstr>
      <vt:lpstr>オープンデータガイド第１版 ～オープンデータのためのルール・技術の手引き～ 　 　　　　　　　　　　　　　　　　　　概要版</vt:lpstr>
      <vt:lpstr>「オープンデータガイド」の全体構成</vt:lpstr>
      <vt:lpstr>「オープンデータガイド」の全体構成</vt:lpstr>
      <vt:lpstr>エグゼグティブサマリ</vt:lpstr>
      <vt:lpstr>利用ルールの選択</vt:lpstr>
      <vt:lpstr>機械判読に適したデータの作成・公開①</vt:lpstr>
      <vt:lpstr>機械判読に適したデータの作成・公開②</vt:lpstr>
      <vt:lpstr>第I部 Getting Started: オープンデータをはじめよう</vt:lpstr>
      <vt:lpstr>第1章 はじめに</vt:lpstr>
      <vt:lpstr>1.1 本書の目的</vt:lpstr>
      <vt:lpstr>1.2 本書の対象読者</vt:lpstr>
      <vt:lpstr>1.3 本書の構成</vt:lpstr>
      <vt:lpstr>1.4 用語定義</vt:lpstr>
      <vt:lpstr>第2章 オープンデータの動向と意義</vt:lpstr>
      <vt:lpstr>2.1 オープンデータに関する主な動向</vt:lpstr>
      <vt:lpstr>2.1 オープンデータに関する主な動向</vt:lpstr>
      <vt:lpstr>2.1 オープンデータに関する主な動向</vt:lpstr>
      <vt:lpstr>2.1 オープンデータに関する主な動向</vt:lpstr>
      <vt:lpstr>2.2 オープンデータの意義</vt:lpstr>
      <vt:lpstr>2.3 本書におけるオープンデータの定義</vt:lpstr>
      <vt:lpstr>2.3 本書によるオープンデータの定義</vt:lpstr>
      <vt:lpstr>第3章 オープンデータの作成・公開手順 </vt:lpstr>
      <vt:lpstr>第3章 オープンデータの作成・公開手順</vt:lpstr>
      <vt:lpstr>3.1 オープンデータ推進組織の設立</vt:lpstr>
      <vt:lpstr>3.2 現状把握</vt:lpstr>
      <vt:lpstr>3.3 計画立案</vt:lpstr>
      <vt:lpstr>3.4 公開作業</vt:lpstr>
      <vt:lpstr>3.5 公開・運用／3.6 改善点の洗い出し</vt:lpstr>
      <vt:lpstr>第II部 利用ルール編: データに利用ルールを設定しよう</vt:lpstr>
      <vt:lpstr>第4章　オープンデータで必要となる利用ルール</vt:lpstr>
      <vt:lpstr>4.1　オープンデータにおける利用ルールの重要性</vt:lpstr>
      <vt:lpstr>4.2 国際的なオープンデータの利用ルールの動向</vt:lpstr>
      <vt:lpstr>4.3　日本政府におけるオープンデータ利用ルールの動向</vt:lpstr>
      <vt:lpstr>第5章　オープンデータ利用ルールの概要</vt:lpstr>
      <vt:lpstr>5.1　CCライセンス</vt:lpstr>
      <vt:lpstr>5.2　CC-BYライセンス</vt:lpstr>
      <vt:lpstr>5.3　政府データカタログサイト試行版「DATA.GO.JP」利用規約</vt:lpstr>
      <vt:lpstr>参考：政府データカタログサイト試行版「DATA.GO.JP」利用規約を 　　　元にした利用ルールひな形</vt:lpstr>
      <vt:lpstr>5.4　CC0</vt:lpstr>
      <vt:lpstr>5.5　政府標準利用規約（第1.0版）</vt:lpstr>
      <vt:lpstr>第6章　利用ルールの比較と望ましい利用ルール</vt:lpstr>
      <vt:lpstr>6.1　情報利用者の視点からの比較</vt:lpstr>
      <vt:lpstr>6.2　情報提供者の視点からの比較</vt:lpstr>
      <vt:lpstr>6.3　オープンデータにする際に望ましい利用ルール</vt:lpstr>
      <vt:lpstr>補足：公開されたデータの悪用とその責任について</vt:lpstr>
      <vt:lpstr>第7章　利用ルールに関する今後の見直しの方向性</vt:lpstr>
      <vt:lpstr>第III部 技術編: 機械判読に適したデータにしよう</vt:lpstr>
      <vt:lpstr>第8章 オープンデータの技術レベル</vt:lpstr>
      <vt:lpstr>8.1 機械判読性に関する解説</vt:lpstr>
      <vt:lpstr>8.1 機械判読性に関する解説</vt:lpstr>
      <vt:lpstr>8.2 データカタログに関する解説</vt:lpstr>
      <vt:lpstr>8.3 オープンデータと識別子</vt:lpstr>
      <vt:lpstr>8.4 オープンデータの技術レベル</vt:lpstr>
      <vt:lpstr>8.5 オープンデータの管理ポリシとメタデータの付与方法</vt:lpstr>
      <vt:lpstr>8.5 オープンデータの管理ポリシとメタデータの付与方法</vt:lpstr>
      <vt:lpstr>第9章 オープンデータのための技術的指針</vt:lpstr>
      <vt:lpstr>9.1 識別子に関する指針</vt:lpstr>
      <vt:lpstr>9.2 ファイル形式に関する指針</vt:lpstr>
      <vt:lpstr>9.3 データに関する指針</vt:lpstr>
      <vt:lpstr>9.3 データに関する指針／表形式データ</vt:lpstr>
      <vt:lpstr>9.3 データに関する指針／文書データ</vt:lpstr>
      <vt:lpstr>9.3 データに関する指針／地理空間情報</vt:lpstr>
      <vt:lpstr>9.3 データに関する指針／リアルタイムデータ</vt:lpstr>
      <vt:lpstr>付録</vt:lpstr>
      <vt:lpstr>第10章（付録）オープンデータに関する規格・ツール</vt:lpstr>
      <vt:lpstr>第11章（付録）データカタログシステムCKAN</vt:lpstr>
      <vt:lpstr>PowerPoint プレゼンテーション</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2013-01-10T00:12:03Z</dcterms:created>
  <dcterms:modified xsi:type="dcterms:W3CDTF">2014-07-31T03:03:05Z</dcterms:modified>
</cp:coreProperties>
</file>